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26" d="100"/>
          <a:sy n="26" d="100"/>
        </p:scale>
        <p:origin x="61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47481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188632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372716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7960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B890C-4336-4545-823A-BF0A6B9E86AF}"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45277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B890C-4336-4545-823A-BF0A6B9E86AF}" type="datetimeFigureOut">
              <a:rPr lang="en-GB" smtClean="0"/>
              <a:t>14/05/2024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8735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B890C-4336-4545-823A-BF0A6B9E86AF}" type="datetimeFigureOut">
              <a:rPr lang="en-GB" smtClean="0"/>
              <a:t>14/05/2024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27511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B890C-4336-4545-823A-BF0A6B9E86AF}" type="datetimeFigureOut">
              <a:rPr lang="en-GB" smtClean="0"/>
              <a:t>14/05/2024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170582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B890C-4336-4545-823A-BF0A6B9E86AF}" type="datetimeFigureOut">
              <a:rPr lang="en-GB" smtClean="0"/>
              <a:t>14/05/2024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147352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CFB890C-4336-4545-823A-BF0A6B9E86AF}" type="datetimeFigureOut">
              <a:rPr lang="en-GB" smtClean="0"/>
              <a:t>14/05/2024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036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CFB890C-4336-4545-823A-BF0A6B9E86AF}" type="datetimeFigureOut">
              <a:rPr lang="en-GB" smtClean="0"/>
              <a:t>14/05/2024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360027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CFB890C-4336-4545-823A-BF0A6B9E86AF}" type="datetimeFigureOut">
              <a:rPr lang="en-GB" smtClean="0"/>
              <a:t>14/05/2024</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78BCFF5-070C-431E-83E8-B98361B5224B}" type="slidenum">
              <a:rPr lang="en-GB" smtClean="0"/>
              <a:t>‹#›</a:t>
            </a:fld>
            <a:endParaRPr lang="en-GB"/>
          </a:p>
        </p:txBody>
      </p:sp>
    </p:spTree>
    <p:extLst>
      <p:ext uri="{BB962C8B-B14F-4D97-AF65-F5344CB8AC3E}">
        <p14:creationId xmlns:p14="http://schemas.microsoft.com/office/powerpoint/2010/main" val="809214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41F7A0-571A-8332-FA6C-EEDE6A372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44" y="434052"/>
            <a:ext cx="9453956" cy="2356109"/>
          </a:xfrm>
          <a:prstGeom prst="rect">
            <a:avLst/>
          </a:prstGeom>
        </p:spPr>
      </p:pic>
      <p:sp>
        <p:nvSpPr>
          <p:cNvPr id="6" name="TextBox 5">
            <a:extLst>
              <a:ext uri="{FF2B5EF4-FFF2-40B4-BE49-F238E27FC236}">
                <a16:creationId xmlns:a16="http://schemas.microsoft.com/office/drawing/2014/main" id="{D0271FDA-8834-D839-B3C7-A5A633639321}"/>
              </a:ext>
            </a:extLst>
          </p:cNvPr>
          <p:cNvSpPr txBox="1"/>
          <p:nvPr/>
        </p:nvSpPr>
        <p:spPr>
          <a:xfrm>
            <a:off x="11006138" y="358333"/>
            <a:ext cx="9977830" cy="2862322"/>
          </a:xfrm>
          <a:prstGeom prst="rect">
            <a:avLst/>
          </a:prstGeom>
          <a:solidFill>
            <a:schemeClr val="tx1"/>
          </a:solidFill>
        </p:spPr>
        <p:txBody>
          <a:bodyPr wrap="square" rtlCol="0">
            <a:spAutoFit/>
          </a:bodyPr>
          <a:lstStyle/>
          <a:p>
            <a:pPr algn="ctr"/>
            <a:r>
              <a:rPr lang="en-IN" sz="6000" dirty="0">
                <a:solidFill>
                  <a:schemeClr val="bg1"/>
                </a:solidFill>
              </a:rPr>
              <a:t>Exact String Matching Algorithm: </a:t>
            </a:r>
            <a:r>
              <a:rPr lang="en-IN" sz="6000" dirty="0" err="1">
                <a:solidFill>
                  <a:schemeClr val="bg1"/>
                </a:solidFill>
              </a:rPr>
              <a:t>Comparitive</a:t>
            </a:r>
            <a:r>
              <a:rPr lang="en-IN" sz="6000" dirty="0">
                <a:solidFill>
                  <a:schemeClr val="bg1"/>
                </a:solidFill>
              </a:rPr>
              <a:t> analysis</a:t>
            </a:r>
          </a:p>
        </p:txBody>
      </p:sp>
      <p:sp>
        <p:nvSpPr>
          <p:cNvPr id="7" name="TextBox 6">
            <a:extLst>
              <a:ext uri="{FF2B5EF4-FFF2-40B4-BE49-F238E27FC236}">
                <a16:creationId xmlns:a16="http://schemas.microsoft.com/office/drawing/2014/main" id="{97CFF5B6-56EB-2B19-737B-45FE40CFEA59}"/>
              </a:ext>
            </a:extLst>
          </p:cNvPr>
          <p:cNvSpPr txBox="1"/>
          <p:nvPr/>
        </p:nvSpPr>
        <p:spPr>
          <a:xfrm>
            <a:off x="0" y="3616127"/>
            <a:ext cx="21431244" cy="630942"/>
          </a:xfrm>
          <a:prstGeom prst="rect">
            <a:avLst/>
          </a:prstGeom>
          <a:solidFill>
            <a:schemeClr val="accent1">
              <a:lumMod val="40000"/>
              <a:lumOff val="60000"/>
            </a:schemeClr>
          </a:solidFill>
        </p:spPr>
        <p:txBody>
          <a:bodyPr wrap="square" rtlCol="0">
            <a:spAutoFit/>
          </a:bodyPr>
          <a:lstStyle/>
          <a:p>
            <a:pPr algn="ctr"/>
            <a:r>
              <a:rPr lang="en-IN" sz="3500" dirty="0"/>
              <a:t>Dhananjay Tewari 21150306</a:t>
            </a:r>
          </a:p>
        </p:txBody>
      </p:sp>
      <p:sp>
        <p:nvSpPr>
          <p:cNvPr id="8" name="TextBox 7">
            <a:extLst>
              <a:ext uri="{FF2B5EF4-FFF2-40B4-BE49-F238E27FC236}">
                <a16:creationId xmlns:a16="http://schemas.microsoft.com/office/drawing/2014/main" id="{1AC99448-BC1B-AE2F-1D9F-838CCAAFAD13}"/>
              </a:ext>
            </a:extLst>
          </p:cNvPr>
          <p:cNvSpPr txBox="1"/>
          <p:nvPr/>
        </p:nvSpPr>
        <p:spPr>
          <a:xfrm>
            <a:off x="0" y="4741442"/>
            <a:ext cx="21383625" cy="707886"/>
          </a:xfrm>
          <a:prstGeom prst="rect">
            <a:avLst/>
          </a:prstGeom>
          <a:solidFill>
            <a:schemeClr val="tx1"/>
          </a:solidFill>
        </p:spPr>
        <p:txBody>
          <a:bodyPr wrap="square" rtlCol="0">
            <a:spAutoFit/>
          </a:bodyPr>
          <a:lstStyle/>
          <a:p>
            <a:pPr algn="ctr"/>
            <a:r>
              <a:rPr lang="en-IN" sz="4000" dirty="0">
                <a:solidFill>
                  <a:schemeClr val="bg1"/>
                </a:solidFill>
              </a:rPr>
              <a:t>INTRODUCTION</a:t>
            </a:r>
          </a:p>
        </p:txBody>
      </p:sp>
      <p:sp>
        <p:nvSpPr>
          <p:cNvPr id="10" name="TextBox 9">
            <a:extLst>
              <a:ext uri="{FF2B5EF4-FFF2-40B4-BE49-F238E27FC236}">
                <a16:creationId xmlns:a16="http://schemas.microsoft.com/office/drawing/2014/main" id="{8D424CF7-7EF5-45B2-4CA6-1D78FDFC9569}"/>
              </a:ext>
            </a:extLst>
          </p:cNvPr>
          <p:cNvSpPr txBox="1"/>
          <p:nvPr/>
        </p:nvSpPr>
        <p:spPr>
          <a:xfrm>
            <a:off x="0" y="5486400"/>
            <a:ext cx="21407436" cy="4031873"/>
          </a:xfrm>
          <a:prstGeom prst="rect">
            <a:avLst/>
          </a:prstGeom>
          <a:solidFill>
            <a:schemeClr val="accent1">
              <a:lumMod val="60000"/>
              <a:lumOff val="40000"/>
            </a:schemeClr>
          </a:solidFill>
        </p:spPr>
        <p:txBody>
          <a:bodyPr wrap="square" rtlCol="0">
            <a:spAutoFit/>
          </a:bodyPr>
          <a:lstStyle/>
          <a:p>
            <a:r>
              <a:rPr lang="en-US" sz="3200" dirty="0"/>
              <a:t>The primary objective of this project is to explore and evaluate various exact string/ file matching algorithms. The aim is to gain a deeper grasp of challenges encountered during the processing of these algorithms. This report will describe the key facts of the project, including its aim and objectives, resources, and strategic methodologies. The report will commence with a methodology for the literature search, outlining the approach for reviewing relevant literature which will be followed by a comprehensive literature review. Subsequently, the report will delve into the methods and implementation of the project. This section will detail the practical application of the methodologies discussed earlier in this report. Finally, the report will evaluate the results, complete it with testing, and thoroughly discuss the outcomes. The report will conclude with a summary of the findings and their implications.</a:t>
            </a:r>
            <a:endParaRPr lang="en-IN" sz="3200" dirty="0"/>
          </a:p>
        </p:txBody>
      </p:sp>
      <p:sp>
        <p:nvSpPr>
          <p:cNvPr id="11" name="TextBox 10">
            <a:extLst>
              <a:ext uri="{FF2B5EF4-FFF2-40B4-BE49-F238E27FC236}">
                <a16:creationId xmlns:a16="http://schemas.microsoft.com/office/drawing/2014/main" id="{6A75263A-215A-7AD5-FC14-E50079A85500}"/>
              </a:ext>
            </a:extLst>
          </p:cNvPr>
          <p:cNvSpPr txBox="1"/>
          <p:nvPr/>
        </p:nvSpPr>
        <p:spPr>
          <a:xfrm>
            <a:off x="23809" y="10654769"/>
            <a:ext cx="21407435" cy="707886"/>
          </a:xfrm>
          <a:prstGeom prst="rect">
            <a:avLst/>
          </a:prstGeom>
          <a:solidFill>
            <a:schemeClr val="tx1"/>
          </a:solidFill>
        </p:spPr>
        <p:txBody>
          <a:bodyPr wrap="square" rtlCol="0">
            <a:spAutoFit/>
          </a:bodyPr>
          <a:lstStyle/>
          <a:p>
            <a:pPr algn="ctr"/>
            <a:r>
              <a:rPr lang="en-IN" sz="4000" dirty="0">
                <a:solidFill>
                  <a:schemeClr val="bg1"/>
                </a:solidFill>
              </a:rPr>
              <a:t>METHOD</a:t>
            </a:r>
          </a:p>
        </p:txBody>
      </p:sp>
      <p:sp>
        <p:nvSpPr>
          <p:cNvPr id="12" name="TextBox 11">
            <a:extLst>
              <a:ext uri="{FF2B5EF4-FFF2-40B4-BE49-F238E27FC236}">
                <a16:creationId xmlns:a16="http://schemas.microsoft.com/office/drawing/2014/main" id="{54AD95EB-96F7-C80D-FD46-3EF946F9C697}"/>
              </a:ext>
            </a:extLst>
          </p:cNvPr>
          <p:cNvSpPr txBox="1"/>
          <p:nvPr/>
        </p:nvSpPr>
        <p:spPr>
          <a:xfrm>
            <a:off x="597102" y="12032173"/>
            <a:ext cx="5001019" cy="3323987"/>
          </a:xfrm>
          <a:prstGeom prst="rect">
            <a:avLst/>
          </a:prstGeom>
          <a:solidFill>
            <a:schemeClr val="accent1">
              <a:lumMod val="60000"/>
              <a:lumOff val="40000"/>
            </a:schemeClr>
          </a:solidFill>
        </p:spPr>
        <p:txBody>
          <a:bodyPr wrap="square" rtlCol="0">
            <a:spAutoFit/>
          </a:bodyPr>
          <a:lstStyle/>
          <a:p>
            <a:r>
              <a:rPr lang="en-US" sz="3500" dirty="0"/>
              <a:t>The  review regarding string matching algorithms and Preprocessing Techniques is done such as KMP algorithm, Stop word removal </a:t>
            </a:r>
            <a:endParaRPr lang="en-IN" sz="3500" dirty="0"/>
          </a:p>
        </p:txBody>
      </p:sp>
      <p:sp>
        <p:nvSpPr>
          <p:cNvPr id="13" name="Arrow: Right 12">
            <a:extLst>
              <a:ext uri="{FF2B5EF4-FFF2-40B4-BE49-F238E27FC236}">
                <a16:creationId xmlns:a16="http://schemas.microsoft.com/office/drawing/2014/main" id="{7B2F03C7-8246-7B52-183F-7F815A837D58}"/>
              </a:ext>
            </a:extLst>
          </p:cNvPr>
          <p:cNvSpPr/>
          <p:nvPr/>
        </p:nvSpPr>
        <p:spPr>
          <a:xfrm>
            <a:off x="5598122" y="12524869"/>
            <a:ext cx="2614612" cy="1360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28B9424-C4B6-7BF0-8700-E7EA444DDB86}"/>
              </a:ext>
            </a:extLst>
          </p:cNvPr>
          <p:cNvSpPr txBox="1"/>
          <p:nvPr/>
        </p:nvSpPr>
        <p:spPr>
          <a:xfrm>
            <a:off x="8341519" y="12032173"/>
            <a:ext cx="5001019" cy="2785378"/>
          </a:xfrm>
          <a:prstGeom prst="rect">
            <a:avLst/>
          </a:prstGeom>
          <a:solidFill>
            <a:schemeClr val="accent1">
              <a:lumMod val="60000"/>
              <a:lumOff val="40000"/>
            </a:schemeClr>
          </a:solidFill>
        </p:spPr>
        <p:txBody>
          <a:bodyPr wrap="square" rtlCol="0">
            <a:spAutoFit/>
          </a:bodyPr>
          <a:lstStyle/>
          <a:p>
            <a:r>
              <a:rPr lang="en-IN" sz="3500" dirty="0" err="1"/>
              <a:t>Articals</a:t>
            </a:r>
            <a:r>
              <a:rPr lang="en-IN" sz="3500" dirty="0"/>
              <a:t>, surveys were reviewed and Some Exact matching algorithms and preprocessing </a:t>
            </a:r>
            <a:r>
              <a:rPr lang="en-IN" sz="3500" dirty="0" err="1"/>
              <a:t>technques</a:t>
            </a:r>
            <a:r>
              <a:rPr lang="en-IN" sz="3500" dirty="0"/>
              <a:t> were implemented.</a:t>
            </a:r>
          </a:p>
        </p:txBody>
      </p:sp>
      <p:sp>
        <p:nvSpPr>
          <p:cNvPr id="15" name="Arrow: Right 14">
            <a:extLst>
              <a:ext uri="{FF2B5EF4-FFF2-40B4-BE49-F238E27FC236}">
                <a16:creationId xmlns:a16="http://schemas.microsoft.com/office/drawing/2014/main" id="{539B36F2-500C-C4AB-AA63-71C538FC3341}"/>
              </a:ext>
            </a:extLst>
          </p:cNvPr>
          <p:cNvSpPr/>
          <p:nvPr/>
        </p:nvSpPr>
        <p:spPr>
          <a:xfrm>
            <a:off x="13456641" y="12524868"/>
            <a:ext cx="2819400" cy="1360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8F468E0-0D17-F1EC-9550-5ABC3AAD3911}"/>
              </a:ext>
            </a:extLst>
          </p:cNvPr>
          <p:cNvSpPr txBox="1"/>
          <p:nvPr/>
        </p:nvSpPr>
        <p:spPr>
          <a:xfrm>
            <a:off x="16444913" y="12301477"/>
            <a:ext cx="4615255" cy="2785378"/>
          </a:xfrm>
          <a:prstGeom prst="rect">
            <a:avLst/>
          </a:prstGeom>
          <a:solidFill>
            <a:schemeClr val="accent1">
              <a:lumMod val="60000"/>
              <a:lumOff val="40000"/>
            </a:schemeClr>
          </a:solidFill>
        </p:spPr>
        <p:txBody>
          <a:bodyPr wrap="square" rtlCol="0">
            <a:spAutoFit/>
          </a:bodyPr>
          <a:lstStyle/>
          <a:p>
            <a:r>
              <a:rPr lang="en-IN" sz="3500" dirty="0"/>
              <a:t>Comparison of Algorithm based on time and accuracy is done with and without preprocessing. </a:t>
            </a:r>
          </a:p>
        </p:txBody>
      </p:sp>
      <p:sp>
        <p:nvSpPr>
          <p:cNvPr id="18" name="TextBox 17">
            <a:extLst>
              <a:ext uri="{FF2B5EF4-FFF2-40B4-BE49-F238E27FC236}">
                <a16:creationId xmlns:a16="http://schemas.microsoft.com/office/drawing/2014/main" id="{4973D20A-7833-FB5E-5DFB-9AA2EC64B525}"/>
              </a:ext>
            </a:extLst>
          </p:cNvPr>
          <p:cNvSpPr txBox="1"/>
          <p:nvPr/>
        </p:nvSpPr>
        <p:spPr>
          <a:xfrm>
            <a:off x="347268" y="17870060"/>
            <a:ext cx="10711258" cy="1708160"/>
          </a:xfrm>
          <a:prstGeom prst="rect">
            <a:avLst/>
          </a:prstGeom>
          <a:solidFill>
            <a:schemeClr val="accent1">
              <a:lumMod val="60000"/>
              <a:lumOff val="40000"/>
            </a:schemeClr>
          </a:solidFill>
        </p:spPr>
        <p:txBody>
          <a:bodyPr wrap="square" rtlCol="0">
            <a:spAutoFit/>
          </a:bodyPr>
          <a:lstStyle/>
          <a:p>
            <a:r>
              <a:rPr lang="en-IN" sz="3500" dirty="0"/>
              <a:t>Time Efficiency of the algorithms is improved in the Literature type text where preprocessing is done to the text which improves as the size of the data improved.</a:t>
            </a:r>
          </a:p>
        </p:txBody>
      </p:sp>
      <p:sp>
        <p:nvSpPr>
          <p:cNvPr id="19" name="TextBox 18">
            <a:extLst>
              <a:ext uri="{FF2B5EF4-FFF2-40B4-BE49-F238E27FC236}">
                <a16:creationId xmlns:a16="http://schemas.microsoft.com/office/drawing/2014/main" id="{6D8C3B76-A9E7-5E6D-5796-B40644ABE9C6}"/>
              </a:ext>
            </a:extLst>
          </p:cNvPr>
          <p:cNvSpPr txBox="1"/>
          <p:nvPr/>
        </p:nvSpPr>
        <p:spPr>
          <a:xfrm>
            <a:off x="11620500" y="17600756"/>
            <a:ext cx="9415855" cy="2246769"/>
          </a:xfrm>
          <a:prstGeom prst="rect">
            <a:avLst/>
          </a:prstGeom>
          <a:solidFill>
            <a:schemeClr val="accent1">
              <a:lumMod val="60000"/>
              <a:lumOff val="40000"/>
            </a:schemeClr>
          </a:solidFill>
        </p:spPr>
        <p:txBody>
          <a:bodyPr wrap="square" rtlCol="0">
            <a:spAutoFit/>
          </a:bodyPr>
          <a:lstStyle/>
          <a:p>
            <a:r>
              <a:rPr lang="en-IN" sz="3500" dirty="0"/>
              <a:t>The accuracy of the Exact string matching algorithms remains unchanged in all of the cases with or without preprocessing with a slight exception in one case of </a:t>
            </a:r>
            <a:r>
              <a:rPr lang="en-IN" sz="3500" dirty="0" err="1"/>
              <a:t>preprocessed</a:t>
            </a:r>
            <a:r>
              <a:rPr lang="en-IN" sz="3500" dirty="0"/>
              <a:t> text.</a:t>
            </a:r>
          </a:p>
        </p:txBody>
      </p:sp>
      <p:sp>
        <p:nvSpPr>
          <p:cNvPr id="20" name="TextBox 19">
            <a:extLst>
              <a:ext uri="{FF2B5EF4-FFF2-40B4-BE49-F238E27FC236}">
                <a16:creationId xmlns:a16="http://schemas.microsoft.com/office/drawing/2014/main" id="{A3677690-3035-51D0-F71E-B91EF0F2548D}"/>
              </a:ext>
            </a:extLst>
          </p:cNvPr>
          <p:cNvSpPr txBox="1"/>
          <p:nvPr/>
        </p:nvSpPr>
        <p:spPr>
          <a:xfrm>
            <a:off x="266700" y="21869400"/>
            <a:ext cx="20769655" cy="2785378"/>
          </a:xfrm>
          <a:prstGeom prst="rect">
            <a:avLst/>
          </a:prstGeom>
          <a:solidFill>
            <a:schemeClr val="accent1">
              <a:lumMod val="60000"/>
              <a:lumOff val="40000"/>
            </a:schemeClr>
          </a:solidFill>
        </p:spPr>
        <p:txBody>
          <a:bodyPr wrap="square" rtlCol="0">
            <a:spAutoFit/>
          </a:bodyPr>
          <a:lstStyle/>
          <a:p>
            <a:r>
              <a:rPr lang="en-US" sz="3500" dirty="0"/>
              <a:t>these findings underscored the importance of carefully assessing text characteristics and task requirements when selecting and implementing string-matching algorithms and preprocessing techniques. The comparison displayed a significant result for the language-based text than in the genome-based text special character text due to text preprocessing methods are NLP text preprocessing which is more accurate in cleaning data that has natural language rather than special characters or Genome data</a:t>
            </a:r>
            <a:endParaRPr lang="en-IN" sz="3500" dirty="0"/>
          </a:p>
        </p:txBody>
      </p:sp>
      <p:sp>
        <p:nvSpPr>
          <p:cNvPr id="23" name="TextBox 22">
            <a:extLst>
              <a:ext uri="{FF2B5EF4-FFF2-40B4-BE49-F238E27FC236}">
                <a16:creationId xmlns:a16="http://schemas.microsoft.com/office/drawing/2014/main" id="{E8D43363-75A4-7A4A-C17B-844E6690873A}"/>
              </a:ext>
            </a:extLst>
          </p:cNvPr>
          <p:cNvSpPr txBox="1"/>
          <p:nvPr/>
        </p:nvSpPr>
        <p:spPr>
          <a:xfrm>
            <a:off x="266700" y="26378117"/>
            <a:ext cx="20769655" cy="3693319"/>
          </a:xfrm>
          <a:prstGeom prst="rect">
            <a:avLst/>
          </a:prstGeom>
          <a:solidFill>
            <a:schemeClr val="accent1">
              <a:lumMod val="60000"/>
              <a:lumOff val="40000"/>
            </a:schemeClr>
          </a:solidFill>
        </p:spPr>
        <p:txBody>
          <a:bodyPr wrap="square" rtlCol="0">
            <a:spAutoFit/>
          </a:bodyPr>
          <a:lstStyle/>
          <a:p>
            <a:r>
              <a:rPr lang="en-IN" dirty="0"/>
              <a:t>Camacho-</a:t>
            </a:r>
            <a:r>
              <a:rPr lang="en-IN" dirty="0" err="1"/>
              <a:t>Collados</a:t>
            </a:r>
            <a:r>
              <a:rPr lang="en-IN" dirty="0"/>
              <a:t>, J. and </a:t>
            </a:r>
            <a:r>
              <a:rPr lang="en-IN" dirty="0" err="1"/>
              <a:t>Pilehvar</a:t>
            </a:r>
            <a:r>
              <a:rPr lang="en-IN" dirty="0"/>
              <a:t>, M.T. (2017). On the role of text preprocessing in neural network architectures: An evaluation study on text categorization and sentiment analysis. </a:t>
            </a:r>
            <a:r>
              <a:rPr lang="en-IN" dirty="0" err="1"/>
              <a:t>arXiv</a:t>
            </a:r>
            <a:r>
              <a:rPr lang="en-IN" dirty="0"/>
              <a:t> preprint </a:t>
            </a:r>
            <a:r>
              <a:rPr lang="en-IN" dirty="0" err="1"/>
              <a:t>arXiv</a:t>
            </a:r>
            <a:r>
              <a:rPr lang="en-IN" dirty="0"/>
              <a:t>, 1707.01780. Cantone, D. and Faro, S. (2003). Fast-Search: A new efficient variant of the Boyer-Moore string matching algorithm. In Experimental and Efficient Algorithms: Second International Workshop, WEA 2003, </a:t>
            </a:r>
            <a:r>
              <a:rPr lang="en-IN" dirty="0" err="1"/>
              <a:t>Ascona</a:t>
            </a:r>
            <a:r>
              <a:rPr lang="en-IN" dirty="0"/>
              <a:t>, Switzerland, May 26–28, 2003 Proceedings 2, (pp. 47-58). Springer Berlin Heidelberg. Chai, C. (2023). Comparison of text preprocessing methods. Natural Language Engineering, 29(3), pp.509-553. </a:t>
            </a:r>
            <a:r>
              <a:rPr lang="en-IN" dirty="0" err="1"/>
              <a:t>Chayapathi</a:t>
            </a:r>
            <a:r>
              <a:rPr lang="en-IN" dirty="0"/>
              <a:t>, A. (2021). Survey and comparison of string matching algorithms. Turkish Journal of Computer and Mathematics Education (TURCOMAT), 12(12), pp.1471-1491. Galil, Z. (1979). On improving the worst case running time of the Boyer-Moore string matching algorithm. Communications of the ACM, 22(9), pp.505-508. </a:t>
            </a:r>
            <a:r>
              <a:rPr lang="en-IN" dirty="0" err="1"/>
              <a:t>Glück</a:t>
            </a:r>
            <a:r>
              <a:rPr lang="en-IN" dirty="0"/>
              <a:t>, R. and Yokoyama, T. (2022). Reversible programming: a case study of two string-matching algorithms. </a:t>
            </a:r>
            <a:r>
              <a:rPr lang="en-IN" dirty="0" err="1"/>
              <a:t>arXiv</a:t>
            </a:r>
            <a:r>
              <a:rPr lang="en-IN" dirty="0"/>
              <a:t> preprint </a:t>
            </a:r>
            <a:r>
              <a:rPr lang="en-IN" dirty="0" err="1"/>
              <a:t>arXiv</a:t>
            </a:r>
            <a:r>
              <a:rPr lang="en-IN" dirty="0"/>
              <a:t>, 2211.12225. </a:t>
            </a:r>
            <a:r>
              <a:rPr lang="en-IN" dirty="0" err="1"/>
              <a:t>Lecroq</a:t>
            </a:r>
            <a:r>
              <a:rPr lang="en-IN" dirty="0"/>
              <a:t>, T. (1992). A variation on the Boyer-Moore algorithm. Theoretical Computer Science, 92(1), pp.119-144. Leonardo, B. and </a:t>
            </a:r>
            <a:r>
              <a:rPr lang="en-IN" dirty="0" err="1"/>
              <a:t>Hansun</a:t>
            </a:r>
            <a:r>
              <a:rPr lang="en-IN" dirty="0"/>
              <a:t>, S. (2017). Text documents plagiarism detection using Rabin-Karp and </a:t>
            </a:r>
            <a:r>
              <a:rPr lang="en-IN" dirty="0" err="1"/>
              <a:t>JaroWinkler</a:t>
            </a:r>
            <a:r>
              <a:rPr lang="en-IN" dirty="0"/>
              <a:t> distance algorithms. Indonesian Journal of Electrical Engineering and Computer Science, 5(2), pp.462-471. Lu, X. (2019, November). The analysis of KMP algorithm and its optimization. In Journal of Physics: Conference Series, (Vol. 1345, No. 4, p. 042005). IOP Publishing. Saho, S. (2023). Data Validation and Reconciliation of Student Marks and Data. </a:t>
            </a:r>
            <a:r>
              <a:rPr lang="en-IN" dirty="0" err="1"/>
              <a:t>ournal</a:t>
            </a:r>
            <a:r>
              <a:rPr lang="en-IN" dirty="0"/>
              <a:t> of Computer Science and Technology. </a:t>
            </a:r>
            <a:r>
              <a:rPr lang="en-IN" dirty="0" err="1"/>
              <a:t>Tarhio</a:t>
            </a:r>
            <a:r>
              <a:rPr lang="en-IN" dirty="0"/>
              <a:t>, J. and </a:t>
            </a:r>
            <a:r>
              <a:rPr lang="en-IN" dirty="0" err="1"/>
              <a:t>Ukkonen</a:t>
            </a:r>
            <a:r>
              <a:rPr lang="en-IN" dirty="0"/>
              <a:t>, E. (1993). Approximate </a:t>
            </a:r>
            <a:r>
              <a:rPr lang="en-IN" dirty="0" err="1"/>
              <a:t>boyer</a:t>
            </a:r>
            <a:r>
              <a:rPr lang="en-IN" dirty="0"/>
              <a:t>–</a:t>
            </a:r>
            <a:r>
              <a:rPr lang="en-IN" dirty="0" err="1"/>
              <a:t>moore</a:t>
            </a:r>
            <a:r>
              <a:rPr lang="en-IN" dirty="0"/>
              <a:t> string matching. SIAM Journal on Computing, 22(2), pp.243-260. </a:t>
            </a:r>
            <a:r>
              <a:rPr lang="en-IN" dirty="0" err="1"/>
              <a:t>Vayadande</a:t>
            </a:r>
            <a:r>
              <a:rPr lang="en-IN" dirty="0"/>
              <a:t>, K., </a:t>
            </a:r>
            <a:r>
              <a:rPr lang="en-IN" dirty="0" err="1"/>
              <a:t>Mandhana</a:t>
            </a:r>
            <a:r>
              <a:rPr lang="en-IN" dirty="0"/>
              <a:t>, R., </a:t>
            </a:r>
            <a:r>
              <a:rPr lang="en-IN" dirty="0" err="1"/>
              <a:t>Paralkar</a:t>
            </a:r>
            <a:r>
              <a:rPr lang="en-IN" dirty="0"/>
              <a:t>, K., </a:t>
            </a:r>
            <a:r>
              <a:rPr lang="en-IN" dirty="0" err="1"/>
              <a:t>Pawal</a:t>
            </a:r>
            <a:r>
              <a:rPr lang="en-IN" dirty="0"/>
              <a:t>, D., Deshpande, S. and </a:t>
            </a:r>
            <a:r>
              <a:rPr lang="en-IN" dirty="0" err="1"/>
              <a:t>Sonkusale</a:t>
            </a:r>
            <a:r>
              <a:rPr lang="en-IN" dirty="0"/>
              <a:t>, V. (2022). Pattern matching in file system. International Journal of Computer Applications, 975, p.8887. </a:t>
            </a:r>
            <a:r>
              <a:rPr lang="en-IN" dirty="0" err="1"/>
              <a:t>Vijayarani</a:t>
            </a:r>
            <a:r>
              <a:rPr lang="en-IN" dirty="0"/>
              <a:t>, S., </a:t>
            </a:r>
            <a:r>
              <a:rPr lang="en-IN" dirty="0" err="1"/>
              <a:t>Ilamathi</a:t>
            </a:r>
            <a:r>
              <a:rPr lang="en-IN" dirty="0"/>
              <a:t>, M.J. and Nithya, M. (2015). Preprocessing techniques for text mining-an overview. International Journal of Computer Science &amp; Communication Networks, 5(1), pp.7- 16. Zhang, S., Hu, Y. and Bian, G. (2017). March. Research on string similarity algorithm based on </a:t>
            </a:r>
            <a:r>
              <a:rPr lang="en-IN" dirty="0" err="1"/>
              <a:t>Levenshtein</a:t>
            </a:r>
            <a:r>
              <a:rPr lang="en-IN" dirty="0"/>
              <a:t> Distance. In 2017 IEEE 2nd Advanced Information Technology, Electronic and Automation Control Conference (IAEAC) , (pp. 2247-2251). Zhao, C. and Sahni, S. (2019). String correction using the </a:t>
            </a:r>
            <a:r>
              <a:rPr lang="en-IN" dirty="0" err="1"/>
              <a:t>Damerau-Levenshtein</a:t>
            </a:r>
            <a:r>
              <a:rPr lang="en-IN" dirty="0"/>
              <a:t> distance. BMC bioinformatics, 20, pp.1-28. 40 Zhou, Y. and Pang, R. (2019, December). Research of Pattern Matching Algorithm Based on KMP and BMHS2. In 2019 IEEE 5th International Conference on Computer and Communications (ICCC), pp. 193-197. </a:t>
            </a:r>
          </a:p>
        </p:txBody>
      </p:sp>
      <p:sp>
        <p:nvSpPr>
          <p:cNvPr id="24" name="TextBox 23">
            <a:extLst>
              <a:ext uri="{FF2B5EF4-FFF2-40B4-BE49-F238E27FC236}">
                <a16:creationId xmlns:a16="http://schemas.microsoft.com/office/drawing/2014/main" id="{AF310F82-0497-28AB-9B5B-31FBBEBB5980}"/>
              </a:ext>
            </a:extLst>
          </p:cNvPr>
          <p:cNvSpPr txBox="1"/>
          <p:nvPr/>
        </p:nvSpPr>
        <p:spPr>
          <a:xfrm>
            <a:off x="0" y="16553100"/>
            <a:ext cx="21383625" cy="707886"/>
          </a:xfrm>
          <a:prstGeom prst="rect">
            <a:avLst/>
          </a:prstGeom>
          <a:solidFill>
            <a:schemeClr val="tx1"/>
          </a:solidFill>
        </p:spPr>
        <p:txBody>
          <a:bodyPr wrap="square" rtlCol="0">
            <a:spAutoFit/>
          </a:bodyPr>
          <a:lstStyle/>
          <a:p>
            <a:pPr algn="ctr"/>
            <a:r>
              <a:rPr lang="en-IN" sz="4000" dirty="0">
                <a:solidFill>
                  <a:schemeClr val="bg1"/>
                </a:solidFill>
              </a:rPr>
              <a:t>DISCUSSION</a:t>
            </a:r>
          </a:p>
        </p:txBody>
      </p:sp>
      <p:sp>
        <p:nvSpPr>
          <p:cNvPr id="25" name="TextBox 24">
            <a:extLst>
              <a:ext uri="{FF2B5EF4-FFF2-40B4-BE49-F238E27FC236}">
                <a16:creationId xmlns:a16="http://schemas.microsoft.com/office/drawing/2014/main" id="{A1C6F3C8-4A40-CE3C-D869-401658FB2823}"/>
              </a:ext>
            </a:extLst>
          </p:cNvPr>
          <p:cNvSpPr txBox="1"/>
          <p:nvPr/>
        </p:nvSpPr>
        <p:spPr>
          <a:xfrm>
            <a:off x="0" y="20766042"/>
            <a:ext cx="21383625" cy="707886"/>
          </a:xfrm>
          <a:prstGeom prst="rect">
            <a:avLst/>
          </a:prstGeom>
          <a:solidFill>
            <a:schemeClr val="tx1"/>
          </a:solidFill>
        </p:spPr>
        <p:txBody>
          <a:bodyPr wrap="square" rtlCol="0">
            <a:spAutoFit/>
          </a:bodyPr>
          <a:lstStyle/>
          <a:p>
            <a:pPr algn="ctr"/>
            <a:r>
              <a:rPr lang="en-IN" sz="4000" dirty="0">
                <a:solidFill>
                  <a:schemeClr val="bg1"/>
                </a:solidFill>
              </a:rPr>
              <a:t>CONCLUSION</a:t>
            </a:r>
          </a:p>
        </p:txBody>
      </p:sp>
      <p:sp>
        <p:nvSpPr>
          <p:cNvPr id="26" name="TextBox 25">
            <a:extLst>
              <a:ext uri="{FF2B5EF4-FFF2-40B4-BE49-F238E27FC236}">
                <a16:creationId xmlns:a16="http://schemas.microsoft.com/office/drawing/2014/main" id="{74657C3D-954A-D549-2145-2D4B4F3E3226}"/>
              </a:ext>
            </a:extLst>
          </p:cNvPr>
          <p:cNvSpPr txBox="1"/>
          <p:nvPr/>
        </p:nvSpPr>
        <p:spPr>
          <a:xfrm>
            <a:off x="0" y="25670231"/>
            <a:ext cx="21383625" cy="707886"/>
          </a:xfrm>
          <a:prstGeom prst="rect">
            <a:avLst/>
          </a:prstGeom>
          <a:solidFill>
            <a:schemeClr val="tx1"/>
          </a:solidFill>
        </p:spPr>
        <p:txBody>
          <a:bodyPr wrap="square" rtlCol="0">
            <a:spAutoFit/>
          </a:bodyPr>
          <a:lstStyle/>
          <a:p>
            <a:pPr algn="ctr"/>
            <a:r>
              <a:rPr lang="en-IN" sz="4000" dirty="0">
                <a:solidFill>
                  <a:schemeClr val="bg1"/>
                </a:solidFill>
              </a:rPr>
              <a:t>REFERENCES</a:t>
            </a:r>
          </a:p>
        </p:txBody>
      </p:sp>
    </p:spTree>
    <p:extLst>
      <p:ext uri="{BB962C8B-B14F-4D97-AF65-F5344CB8AC3E}">
        <p14:creationId xmlns:p14="http://schemas.microsoft.com/office/powerpoint/2010/main" val="3103423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926</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Birmingham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Gough</dc:creator>
  <cp:lastModifiedBy>Dhananjay Tewari</cp:lastModifiedBy>
  <cp:revision>2</cp:revision>
  <dcterms:created xsi:type="dcterms:W3CDTF">2023-03-28T14:31:49Z</dcterms:created>
  <dcterms:modified xsi:type="dcterms:W3CDTF">2024-05-14T16:18:33Z</dcterms:modified>
</cp:coreProperties>
</file>