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Object-oriented Programming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Week 11 | </a:t>
            </a:r>
            <a:r>
              <a:rPr lang="en-US" sz="4000" b="1" dirty="0" smtClean="0"/>
              <a:t>Lecture 1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Example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template &lt;class X&gt; void </a:t>
            </a:r>
            <a:r>
              <a:rPr lang="en-US" b="1" dirty="0" err="1" smtClean="0"/>
              <a:t>func</a:t>
            </a:r>
            <a:r>
              <a:rPr lang="en-US" b="1" dirty="0" smtClean="0"/>
              <a:t> (X a)</a:t>
            </a:r>
            <a:br>
              <a:rPr lang="en-US" b="1" dirty="0" smtClean="0"/>
            </a:br>
            <a:r>
              <a:rPr lang="en-US" b="1" dirty="0" smtClean="0"/>
              <a:t>{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b="1" dirty="0" err="1" smtClean="0"/>
              <a:t>cout</a:t>
            </a:r>
            <a:r>
              <a:rPr lang="en-US" b="1" dirty="0" smtClean="0"/>
              <a:t> &lt;&lt; “Hello every data type: ” &lt;&lt; a;</a:t>
            </a:r>
            <a:br>
              <a:rPr lang="en-US" b="1" dirty="0" smtClean="0"/>
            </a:br>
            <a:r>
              <a:rPr lang="en-US" b="1" dirty="0" smtClean="0"/>
              <a:t>}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// Following version hides generic version if parameter is </a:t>
            </a:r>
            <a:r>
              <a:rPr lang="en-US" b="1" i="1" dirty="0" err="1" smtClean="0">
                <a:solidFill>
                  <a:schemeClr val="bg1">
                    <a:lumMod val="65000"/>
                  </a:schemeClr>
                </a:solidFill>
              </a:rPr>
              <a:t>int</a:t>
            </a:r>
            <a:endParaRPr lang="en-US" b="1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US" b="1" dirty="0" smtClean="0"/>
              <a:t>	void </a:t>
            </a:r>
            <a:r>
              <a:rPr lang="en-US" b="1" dirty="0" err="1" smtClean="0"/>
              <a:t>func</a:t>
            </a:r>
            <a:r>
              <a:rPr lang="en-US" b="1" dirty="0" smtClean="0"/>
              <a:t> (</a:t>
            </a:r>
            <a:r>
              <a:rPr lang="en-US" b="1" dirty="0" err="1" smtClean="0"/>
              <a:t>int</a:t>
            </a:r>
            <a:r>
              <a:rPr lang="en-US" b="1" dirty="0" smtClean="0"/>
              <a:t> a)</a:t>
            </a:r>
            <a:br>
              <a:rPr lang="en-US" b="1" dirty="0" smtClean="0"/>
            </a:br>
            <a:r>
              <a:rPr lang="en-US" b="1" dirty="0" smtClean="0"/>
              <a:t>{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b="1" dirty="0" err="1" smtClean="0"/>
              <a:t>cout</a:t>
            </a:r>
            <a:r>
              <a:rPr lang="en-US" b="1" dirty="0" smtClean="0"/>
              <a:t> &lt;&lt; “Hello integers: ” &lt;&lt; a;</a:t>
            </a:r>
            <a:br>
              <a:rPr lang="en-US" b="1" dirty="0" smtClean="0"/>
            </a:br>
            <a:r>
              <a:rPr lang="en-US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Alternate Syntax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new-style syntax can also be used to denote the </a:t>
            </a:r>
            <a:r>
              <a:rPr lang="en-US" i="1" dirty="0" smtClean="0"/>
              <a:t>explicit specialization</a:t>
            </a:r>
            <a:r>
              <a:rPr lang="en-US" dirty="0" smtClean="0"/>
              <a:t> of a </a:t>
            </a:r>
            <a:r>
              <a:rPr lang="en-US" dirty="0" smtClean="0"/>
              <a:t>function: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template &lt; &gt; void </a:t>
            </a:r>
            <a:r>
              <a:rPr lang="en-US" b="1" dirty="0" err="1" smtClean="0"/>
              <a:t>func</a:t>
            </a:r>
            <a:r>
              <a:rPr lang="en-US" b="1" dirty="0" smtClean="0"/>
              <a:t> &lt;</a:t>
            </a:r>
            <a:r>
              <a:rPr lang="en-US" b="1" dirty="0" err="1" smtClean="0"/>
              <a:t>int</a:t>
            </a:r>
            <a:r>
              <a:rPr lang="en-US" b="1" dirty="0" smtClean="0"/>
              <a:t>&gt; (</a:t>
            </a:r>
            <a:r>
              <a:rPr lang="en-US" b="1" dirty="0" err="1" smtClean="0"/>
              <a:t>int</a:t>
            </a:r>
            <a:r>
              <a:rPr lang="en-US" b="1" dirty="0" smtClean="0"/>
              <a:t> a)</a:t>
            </a:r>
            <a:br>
              <a:rPr lang="en-US" b="1" dirty="0" smtClean="0"/>
            </a:br>
            <a:r>
              <a:rPr lang="en-US" b="1" dirty="0" smtClean="0"/>
              <a:t>{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b="1" dirty="0" err="1" smtClean="0"/>
              <a:t>cout</a:t>
            </a:r>
            <a:r>
              <a:rPr lang="en-US" b="1" dirty="0" smtClean="0"/>
              <a:t> &lt;&lt; “Hello integers: ” &lt;&lt; a;</a:t>
            </a:r>
            <a:br>
              <a:rPr lang="en-US" b="1" dirty="0" smtClean="0"/>
            </a:br>
            <a:r>
              <a:rPr lang="en-US" b="1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Overloading a </a:t>
            </a:r>
            <a:r>
              <a:rPr lang="en-US" b="1" dirty="0" smtClean="0"/>
              <a:t>Generic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addition to creating explicit, overloaded versions of a generic function, you can also overload the template specification itself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To do so, simply create another version of the template that differs from any others in its parameter list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// First version of f() template</a:t>
            </a:r>
          </a:p>
          <a:p>
            <a:pPr>
              <a:buNone/>
            </a:pPr>
            <a:r>
              <a:rPr lang="en-US" b="1" dirty="0" smtClean="0"/>
              <a:t>template &lt;class X&gt; void f(X a)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fr-FR" b="1" dirty="0" smtClean="0"/>
              <a:t>cout &lt;&lt; "Inside f(X a)"; 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// Second version of f() template</a:t>
            </a:r>
          </a:p>
          <a:p>
            <a:pPr>
              <a:buNone/>
            </a:pPr>
            <a:r>
              <a:rPr lang="en-US" b="1" dirty="0" smtClean="0"/>
              <a:t>template &lt;class X, class Y&gt; void f(X a, Y b)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fr-FR" b="1" dirty="0" smtClean="0"/>
              <a:t>cout &lt;&lt; "Inside f(X a, Y b)";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105400" y="1828800"/>
            <a:ext cx="3657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main()</a:t>
            </a:r>
          </a:p>
          <a:p>
            <a:r>
              <a:rPr lang="en-US" sz="2000" b="1" dirty="0" smtClean="0"/>
              <a:t>{</a:t>
            </a:r>
          </a:p>
          <a:p>
            <a:r>
              <a:rPr lang="en-US" sz="2000" b="1" dirty="0" smtClean="0"/>
              <a:t>         f(10); 	</a:t>
            </a:r>
            <a:r>
              <a:rPr lang="en-US" sz="2000" b="1" i="1" dirty="0" smtClean="0">
                <a:solidFill>
                  <a:schemeClr val="bg1">
                    <a:lumMod val="65000"/>
                  </a:schemeClr>
                </a:solidFill>
              </a:rPr>
              <a:t>// calls f(X)</a:t>
            </a:r>
            <a:br>
              <a:rPr lang="en-US" sz="2000" b="1" i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dirty="0" smtClean="0"/>
              <a:t>         f(10, 20); 	</a:t>
            </a:r>
            <a:r>
              <a:rPr lang="en-US" sz="2000" b="1" i="1" dirty="0" smtClean="0">
                <a:solidFill>
                  <a:schemeClr val="bg1">
                    <a:lumMod val="65000"/>
                  </a:schemeClr>
                </a:solidFill>
              </a:rPr>
              <a:t>// calls f(X, Y)</a:t>
            </a:r>
          </a:p>
          <a:p>
            <a:r>
              <a:rPr lang="en-US" sz="2000" b="1" dirty="0" smtClean="0"/>
              <a:t>}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4953000" y="1828800"/>
            <a:ext cx="3962400" cy="16764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Using Normal Parameters in Generic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mix </a:t>
            </a:r>
            <a:r>
              <a:rPr lang="en-US" i="1" dirty="0" smtClean="0"/>
              <a:t>non-generic parameters </a:t>
            </a:r>
            <a:r>
              <a:rPr lang="en-US" dirty="0" smtClean="0"/>
              <a:t>with </a:t>
            </a:r>
            <a:r>
              <a:rPr lang="en-US" i="1" dirty="0" smtClean="0"/>
              <a:t>generic parameters</a:t>
            </a:r>
            <a:r>
              <a:rPr lang="en-US" dirty="0" smtClean="0"/>
              <a:t> in a template </a:t>
            </a:r>
            <a:r>
              <a:rPr lang="en-US" dirty="0" smtClean="0"/>
              <a:t>function: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template&lt;class X&gt; void </a:t>
            </a:r>
            <a:r>
              <a:rPr lang="en-US" b="1" dirty="0" err="1" smtClean="0"/>
              <a:t>func</a:t>
            </a:r>
            <a:r>
              <a:rPr lang="en-US" b="1" dirty="0" smtClean="0"/>
              <a:t>(X a, </a:t>
            </a:r>
            <a:r>
              <a:rPr lang="en-US" b="1" dirty="0" err="1" smtClean="0"/>
              <a:t>int</a:t>
            </a:r>
            <a:r>
              <a:rPr lang="en-US" b="1" dirty="0" smtClean="0"/>
              <a:t> b)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cout</a:t>
            </a:r>
            <a:r>
              <a:rPr lang="en-US" b="1" dirty="0" smtClean="0"/>
              <a:t> &lt;&lt; “General Data:  ” &lt;&lt; a;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cout</a:t>
            </a:r>
            <a:r>
              <a:rPr lang="en-US" b="1" dirty="0" smtClean="0"/>
              <a:t> &lt;&lt; “Integer Data:  ”  &lt;&lt; b;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Use of Generic Functions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functions are similar to overloaded functions except that they are more restrictive</a:t>
            </a:r>
          </a:p>
          <a:p>
            <a:endParaRPr lang="en-US" dirty="0" smtClean="0"/>
          </a:p>
          <a:p>
            <a:r>
              <a:rPr lang="en-US" dirty="0" smtClean="0"/>
              <a:t>When functions are overloaded, you may have different actions performed within the body of each function. But a generic function must perform the same general action for all versions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Common Applications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</a:p>
          <a:p>
            <a:r>
              <a:rPr lang="en-US" dirty="0" smtClean="0"/>
              <a:t>Compacting an array</a:t>
            </a:r>
          </a:p>
          <a:p>
            <a:r>
              <a:rPr lang="en-US" dirty="0" smtClean="0"/>
              <a:t>Searching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Generic Classes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addition to generic functions, you can also define a </a:t>
            </a:r>
            <a:r>
              <a:rPr lang="en-US" i="1" dirty="0" smtClean="0"/>
              <a:t>generic class</a:t>
            </a:r>
          </a:p>
          <a:p>
            <a:endParaRPr lang="en-US" dirty="0" smtClean="0"/>
          </a:p>
          <a:p>
            <a:r>
              <a:rPr lang="en-US" dirty="0" smtClean="0"/>
              <a:t>The actual type of the data being used (in class) will be specified as a parameter when objects of that class are created</a:t>
            </a:r>
          </a:p>
          <a:p>
            <a:endParaRPr lang="en-US" dirty="0" smtClean="0"/>
          </a:p>
          <a:p>
            <a:r>
              <a:rPr lang="en-US" dirty="0" smtClean="0"/>
              <a:t>Generic classes are useful when a class uses logic that can be generalized e.g. Stacks, Queues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Generic Classes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general form of a generic class declaration is shown here: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i="1" dirty="0" smtClean="0"/>
              <a:t>template &lt;class T&gt; class </a:t>
            </a:r>
            <a:r>
              <a:rPr lang="en-US" b="1" i="1" dirty="0" err="1" smtClean="0"/>
              <a:t>class</a:t>
            </a:r>
            <a:r>
              <a:rPr lang="en-US" b="1" i="1" dirty="0" smtClean="0"/>
              <a:t>-name</a:t>
            </a:r>
          </a:p>
          <a:p>
            <a:pPr>
              <a:buNone/>
            </a:pPr>
            <a:r>
              <a:rPr lang="en-US" b="1" i="1" dirty="0" smtClean="0"/>
              <a:t>{</a:t>
            </a:r>
          </a:p>
          <a:p>
            <a:pPr lvl="1">
              <a:buNone/>
            </a:pPr>
            <a:r>
              <a:rPr lang="en-US" b="1" i="1" dirty="0" smtClean="0"/>
              <a:t>. . . </a:t>
            </a:r>
          </a:p>
          <a:p>
            <a:pPr>
              <a:buNone/>
            </a:pPr>
            <a:r>
              <a:rPr lang="en-US" b="1" i="1" dirty="0" smtClean="0"/>
              <a:t>}</a:t>
            </a:r>
            <a:endParaRPr lang="en-US" b="1" i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Generic Classes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necessary, we can define more than one generic data type using a comma-separated list</a:t>
            </a:r>
          </a:p>
          <a:p>
            <a:endParaRPr lang="en-US" dirty="0" smtClean="0"/>
          </a:p>
          <a:p>
            <a:r>
              <a:rPr lang="en-US" dirty="0" smtClean="0"/>
              <a:t>We create a specific instance of that class using the following general form: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i="1" dirty="0" smtClean="0"/>
              <a:t>	class-name &lt;type&gt; ob;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Generic Functions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generic function defines a general set of operations that will be applied to various types of data. The type of data that the function will operate upon is passed to it as a parameter</a:t>
            </a:r>
          </a:p>
          <a:p>
            <a:endParaRPr lang="en-US" dirty="0" smtClean="0"/>
          </a:p>
          <a:p>
            <a:r>
              <a:rPr lang="en-US" dirty="0" smtClean="0"/>
              <a:t>A single general procedure can be applied to a wide range of data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Example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template &lt;class T1, class T2&gt; class </a:t>
            </a:r>
            <a:r>
              <a:rPr lang="en-US" b="1" dirty="0" err="1" smtClean="0"/>
              <a:t>myclass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T1 </a:t>
            </a:r>
            <a:r>
              <a:rPr lang="en-US" b="1" dirty="0" err="1" smtClean="0"/>
              <a:t>i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	T2 j;</a:t>
            </a:r>
          </a:p>
          <a:p>
            <a:pPr>
              <a:buNone/>
            </a:pPr>
            <a:r>
              <a:rPr lang="en-US" b="1" dirty="0" smtClean="0"/>
              <a:t>	public: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myclass</a:t>
            </a:r>
            <a:r>
              <a:rPr lang="en-US" b="1" dirty="0" smtClean="0"/>
              <a:t> (</a:t>
            </a:r>
            <a:r>
              <a:rPr lang="en-US" b="1" dirty="0" smtClean="0"/>
              <a:t>T1 a, T2 b) { </a:t>
            </a:r>
            <a:r>
              <a:rPr lang="en-US" b="1" dirty="0" err="1" smtClean="0"/>
              <a:t>i</a:t>
            </a:r>
            <a:r>
              <a:rPr lang="en-US" b="1" dirty="0" smtClean="0"/>
              <a:t> = a; j = b; }</a:t>
            </a:r>
          </a:p>
          <a:p>
            <a:pPr>
              <a:buNone/>
            </a:pPr>
            <a:r>
              <a:rPr lang="en-US" b="1" dirty="0" smtClean="0"/>
              <a:t>	void </a:t>
            </a:r>
            <a:r>
              <a:rPr lang="en-US" b="1" dirty="0" smtClean="0"/>
              <a:t>show( ) </a:t>
            </a:r>
            <a:r>
              <a:rPr lang="en-US" b="1" dirty="0" smtClean="0"/>
              <a:t>{ </a:t>
            </a:r>
            <a:r>
              <a:rPr lang="en-US" b="1" dirty="0" err="1" smtClean="0"/>
              <a:t>cout</a:t>
            </a:r>
            <a:r>
              <a:rPr lang="en-US" b="1" dirty="0" smtClean="0"/>
              <a:t> &lt;&lt; </a:t>
            </a:r>
            <a:r>
              <a:rPr lang="en-US" b="1" dirty="0" err="1" smtClean="0"/>
              <a:t>i</a:t>
            </a:r>
            <a:r>
              <a:rPr lang="en-US" b="1" dirty="0" smtClean="0"/>
              <a:t> &lt;&lt; “ &amp; ” &lt;&lt; j; }</a:t>
            </a:r>
          </a:p>
          <a:p>
            <a:pPr>
              <a:buNone/>
            </a:pPr>
            <a:r>
              <a:rPr lang="en-US" b="1" dirty="0" smtClean="0"/>
              <a:t>};</a:t>
            </a:r>
            <a:endParaRPr lang="en-US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Example (cont.)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main()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myclass</a:t>
            </a:r>
            <a:r>
              <a:rPr lang="en-US" b="1" dirty="0" smtClean="0"/>
              <a:t>&lt;</a:t>
            </a:r>
            <a:r>
              <a:rPr lang="en-US" b="1" dirty="0" err="1" smtClean="0"/>
              <a:t>int</a:t>
            </a:r>
            <a:r>
              <a:rPr lang="en-US" b="1" dirty="0" smtClean="0"/>
              <a:t>, double&gt; ob1(10, 0.23);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myclass</a:t>
            </a:r>
            <a:r>
              <a:rPr lang="en-US" b="1" dirty="0" smtClean="0"/>
              <a:t>&lt;char, char *&gt; ob2('X', “Hello”);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ob1.show();	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// show </a:t>
            </a:r>
            <a:r>
              <a:rPr lang="en-US" b="1" i="1" dirty="0" err="1" smtClean="0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, double</a:t>
            </a:r>
          </a:p>
          <a:p>
            <a:pPr>
              <a:buNone/>
            </a:pPr>
            <a:r>
              <a:rPr lang="en-US" b="1" dirty="0" smtClean="0"/>
              <a:t>	ob2.show();	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// show char, char *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Using Non-Type Arguments with Generic Classes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</a:t>
            </a:r>
            <a:r>
              <a:rPr lang="en-US" dirty="0" smtClean="0"/>
              <a:t>a generic class, we can also </a:t>
            </a:r>
            <a:r>
              <a:rPr lang="en-US" dirty="0" smtClean="0"/>
              <a:t>specify </a:t>
            </a:r>
            <a:r>
              <a:rPr lang="en-US" dirty="0" smtClean="0"/>
              <a:t>non-type arguments: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template </a:t>
            </a:r>
            <a:r>
              <a:rPr lang="en-US" b="1" dirty="0" smtClean="0"/>
              <a:t>&lt;class </a:t>
            </a:r>
            <a:r>
              <a:rPr lang="en-US" b="1" dirty="0" smtClean="0"/>
              <a:t>T, </a:t>
            </a:r>
            <a:r>
              <a:rPr lang="en-US" b="1" dirty="0" err="1" smtClean="0"/>
              <a:t>int</a:t>
            </a:r>
            <a:r>
              <a:rPr lang="en-US" b="1" dirty="0" smtClean="0"/>
              <a:t> size&gt; class </a:t>
            </a:r>
            <a:r>
              <a:rPr lang="en-US" b="1" dirty="0" err="1" smtClean="0"/>
              <a:t>MyClass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T </a:t>
            </a:r>
            <a:r>
              <a:rPr lang="en-US" b="1" dirty="0" err="1" smtClean="0"/>
              <a:t>arr</a:t>
            </a:r>
            <a:r>
              <a:rPr lang="en-US" b="1" dirty="0" smtClean="0"/>
              <a:t>[size];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length of array is passed in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size</a:t>
            </a:r>
          </a:p>
          <a:p>
            <a:pPr>
              <a:buNone/>
            </a:pP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	// rest of the code in class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Example (cont.)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b="1" dirty="0" err="1" smtClean="0"/>
              <a:t>int</a:t>
            </a:r>
            <a:r>
              <a:rPr lang="en-US" sz="3600" b="1" dirty="0" smtClean="0"/>
              <a:t> main()</a:t>
            </a:r>
          </a:p>
          <a:p>
            <a:pPr>
              <a:buNone/>
            </a:pPr>
            <a:r>
              <a:rPr lang="en-US" sz="3600" b="1" dirty="0" smtClean="0"/>
              <a:t>{</a:t>
            </a:r>
          </a:p>
          <a:p>
            <a:pPr>
              <a:buNone/>
            </a:pPr>
            <a:r>
              <a:rPr lang="en-US" sz="3600" b="1" dirty="0" smtClean="0"/>
              <a:t>		</a:t>
            </a:r>
            <a:r>
              <a:rPr lang="en-US" sz="3600" b="1" dirty="0" err="1" smtClean="0"/>
              <a:t>atype</a:t>
            </a:r>
            <a:r>
              <a:rPr lang="en-US" sz="3600" b="1" dirty="0" smtClean="0"/>
              <a:t>&lt;</a:t>
            </a:r>
            <a:r>
              <a:rPr lang="en-US" sz="3600" b="1" dirty="0" err="1" smtClean="0"/>
              <a:t>int</a:t>
            </a:r>
            <a:r>
              <a:rPr lang="en-US" sz="3600" b="1" dirty="0" smtClean="0"/>
              <a:t>, 10&gt; </a:t>
            </a:r>
            <a:r>
              <a:rPr lang="en-US" sz="3600" b="1" dirty="0" err="1" smtClean="0"/>
              <a:t>intob</a:t>
            </a:r>
            <a:r>
              <a:rPr lang="en-US" sz="3600" b="1" dirty="0" smtClean="0"/>
              <a:t>;</a:t>
            </a:r>
          </a:p>
          <a:p>
            <a:pPr>
              <a:buNone/>
            </a:pPr>
            <a:r>
              <a:rPr lang="en-US" sz="3600" b="1" dirty="0" smtClean="0"/>
              <a:t>	</a:t>
            </a:r>
            <a:r>
              <a:rPr lang="en-US" sz="3600" b="1" dirty="0" smtClean="0"/>
              <a:t>	</a:t>
            </a:r>
            <a:r>
              <a:rPr lang="en-US" sz="3600" b="1" dirty="0" err="1" smtClean="0"/>
              <a:t>atype</a:t>
            </a:r>
            <a:r>
              <a:rPr lang="en-US" sz="3600" b="1" dirty="0" smtClean="0"/>
              <a:t>&lt;double</a:t>
            </a:r>
            <a:r>
              <a:rPr lang="en-US" sz="3600" b="1" dirty="0" smtClean="0"/>
              <a:t>, 15&gt; </a:t>
            </a:r>
            <a:r>
              <a:rPr lang="en-US" sz="3600" b="1" dirty="0" err="1" smtClean="0"/>
              <a:t>doubleob</a:t>
            </a:r>
            <a:r>
              <a:rPr lang="en-US" sz="3600" b="1" dirty="0" smtClean="0"/>
              <a:t>;</a:t>
            </a:r>
          </a:p>
          <a:p>
            <a:pPr>
              <a:buNone/>
            </a:pPr>
            <a:r>
              <a:rPr lang="en-US" sz="3600" b="1" dirty="0" smtClean="0"/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Using Non-Type Arguments with Generic Classes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Non-type </a:t>
            </a:r>
            <a:r>
              <a:rPr lang="en-US" dirty="0" smtClean="0"/>
              <a:t>parameters can only be of type integers, pointers, or </a:t>
            </a:r>
            <a:r>
              <a:rPr lang="en-US" dirty="0" smtClean="0"/>
              <a:t>references</a:t>
            </a:r>
          </a:p>
          <a:p>
            <a:endParaRPr lang="en-US" dirty="0" smtClean="0"/>
          </a:p>
          <a:p>
            <a:r>
              <a:rPr lang="en-US" dirty="0" smtClean="0"/>
              <a:t>The arguments that you pass to a non-type parameter must </a:t>
            </a:r>
            <a:r>
              <a:rPr lang="en-US" dirty="0" smtClean="0"/>
              <a:t>be an </a:t>
            </a:r>
            <a:r>
              <a:rPr lang="en-US" dirty="0" smtClean="0"/>
              <a:t>integer </a:t>
            </a:r>
            <a:r>
              <a:rPr lang="en-US" dirty="0" smtClean="0"/>
              <a:t>constant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Using Default Arguments with Template Classes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template class can </a:t>
            </a:r>
            <a:r>
              <a:rPr lang="en-US" dirty="0" smtClean="0"/>
              <a:t>be given a </a:t>
            </a:r>
            <a:r>
              <a:rPr lang="en-US" dirty="0" smtClean="0"/>
              <a:t>default </a:t>
            </a:r>
            <a:r>
              <a:rPr lang="en-US" dirty="0" smtClean="0"/>
              <a:t>argument: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template </a:t>
            </a:r>
            <a:r>
              <a:rPr lang="en-US" b="1" dirty="0" smtClean="0">
                <a:solidFill>
                  <a:srgbClr val="C00000"/>
                </a:solidFill>
              </a:rPr>
              <a:t>&lt;class X=</a:t>
            </a: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>
                <a:solidFill>
                  <a:srgbClr val="C00000"/>
                </a:solidFill>
              </a:rPr>
              <a:t>&gt; class </a:t>
            </a:r>
            <a:r>
              <a:rPr lang="en-US" b="1" dirty="0" err="1" smtClean="0">
                <a:solidFill>
                  <a:srgbClr val="C00000"/>
                </a:solidFill>
              </a:rPr>
              <a:t>myclass</a:t>
            </a:r>
            <a:r>
              <a:rPr lang="en-US" b="1" dirty="0" smtClean="0">
                <a:solidFill>
                  <a:srgbClr val="C00000"/>
                </a:solidFill>
              </a:rPr>
              <a:t> { </a:t>
            </a:r>
            <a:r>
              <a:rPr lang="en-US" b="1" dirty="0" smtClean="0">
                <a:solidFill>
                  <a:srgbClr val="C00000"/>
                </a:solidFill>
              </a:rPr>
              <a:t>//... 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and also like this: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template &lt;class </a:t>
            </a:r>
            <a:r>
              <a:rPr lang="en-US" b="1" dirty="0" smtClean="0">
                <a:solidFill>
                  <a:srgbClr val="C00000"/>
                </a:solidFill>
              </a:rPr>
              <a:t>X, </a:t>
            </a: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>
                <a:solidFill>
                  <a:srgbClr val="C00000"/>
                </a:solidFill>
              </a:rPr>
              <a:t> size=10&gt; class </a:t>
            </a:r>
            <a:r>
              <a:rPr lang="en-US" b="1" dirty="0" err="1" smtClean="0">
                <a:solidFill>
                  <a:srgbClr val="C00000"/>
                </a:solidFill>
              </a:rPr>
              <a:t>myclass</a:t>
            </a:r>
            <a:r>
              <a:rPr lang="en-US" b="1" dirty="0" smtClean="0">
                <a:solidFill>
                  <a:srgbClr val="C00000"/>
                </a:solidFill>
              </a:rPr>
              <a:t> { //… 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Example (cont.)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main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myclass</a:t>
            </a:r>
            <a:r>
              <a:rPr lang="en-US" b="1" dirty="0" smtClean="0"/>
              <a:t> &lt;100</a:t>
            </a:r>
            <a:r>
              <a:rPr lang="en-US" b="1" dirty="0" smtClean="0"/>
              <a:t>&gt; </a:t>
            </a:r>
            <a:r>
              <a:rPr lang="en-US" b="1" dirty="0" err="1" smtClean="0"/>
              <a:t>intArray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myclass</a:t>
            </a:r>
            <a:r>
              <a:rPr lang="en-US" b="1" dirty="0" smtClean="0"/>
              <a:t> &lt;double</a:t>
            </a:r>
            <a:r>
              <a:rPr lang="en-US" b="1" dirty="0" smtClean="0"/>
              <a:t>&gt; </a:t>
            </a:r>
            <a:r>
              <a:rPr lang="en-US" b="1" dirty="0" err="1" smtClean="0"/>
              <a:t>doubleArray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myclass</a:t>
            </a:r>
            <a:r>
              <a:rPr lang="en-US" b="1" dirty="0" smtClean="0"/>
              <a:t> &lt;&gt; </a:t>
            </a:r>
            <a:r>
              <a:rPr lang="en-US" b="1" dirty="0" err="1" smtClean="0"/>
              <a:t>defArray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Explicit Class Specializations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generic functions</a:t>
            </a:r>
            <a:r>
              <a:rPr lang="en-US" dirty="0" smtClean="0"/>
              <a:t>, </a:t>
            </a:r>
            <a:r>
              <a:rPr lang="en-US" dirty="0" smtClean="0"/>
              <a:t>we can also create </a:t>
            </a:r>
            <a:r>
              <a:rPr lang="en-US" dirty="0" smtClean="0"/>
              <a:t>an </a:t>
            </a:r>
            <a:r>
              <a:rPr lang="en-US" i="1" dirty="0" smtClean="0"/>
              <a:t>explicit specialization </a:t>
            </a:r>
            <a:r>
              <a:rPr lang="en-US" dirty="0" smtClean="0"/>
              <a:t>of a generic </a:t>
            </a:r>
            <a:r>
              <a:rPr lang="en-US" dirty="0" smtClean="0"/>
              <a:t>class</a:t>
            </a:r>
          </a:p>
          <a:p>
            <a:endParaRPr lang="en-US" dirty="0" smtClean="0"/>
          </a:p>
          <a:p>
            <a:r>
              <a:rPr lang="en-US" dirty="0" smtClean="0"/>
              <a:t>To do so, use the </a:t>
            </a:r>
            <a:r>
              <a:rPr lang="en-US" b="1" dirty="0" smtClean="0"/>
              <a:t>template&lt;&gt; construct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Explicit Class Specializations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other data types: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template &lt;class T&gt; class </a:t>
            </a:r>
            <a:r>
              <a:rPr lang="en-US" b="1" dirty="0" err="1" smtClean="0">
                <a:solidFill>
                  <a:srgbClr val="C00000"/>
                </a:solidFill>
              </a:rPr>
              <a:t>myclass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{ //… 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integers: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template </a:t>
            </a:r>
            <a:r>
              <a:rPr lang="en-US" b="1" dirty="0" smtClean="0">
                <a:solidFill>
                  <a:srgbClr val="C00000"/>
                </a:solidFill>
              </a:rPr>
              <a:t>&lt;&gt; class </a:t>
            </a:r>
            <a:r>
              <a:rPr lang="en-US" b="1" dirty="0" err="1" smtClean="0">
                <a:solidFill>
                  <a:srgbClr val="C00000"/>
                </a:solidFill>
              </a:rPr>
              <a:t>myclass</a:t>
            </a:r>
            <a:r>
              <a:rPr lang="en-US" b="1" dirty="0" smtClean="0">
                <a:solidFill>
                  <a:srgbClr val="C00000"/>
                </a:solidFill>
              </a:rPr>
              <a:t>&lt;</a:t>
            </a: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>
                <a:solidFill>
                  <a:srgbClr val="C00000"/>
                </a:solidFill>
              </a:rPr>
              <a:t>&gt; </a:t>
            </a:r>
            <a:r>
              <a:rPr lang="en-US" b="1" dirty="0" smtClean="0">
                <a:solidFill>
                  <a:srgbClr val="C00000"/>
                </a:solidFill>
              </a:rPr>
              <a:t>{ //… };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Common Applications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</a:p>
          <a:p>
            <a:r>
              <a:rPr lang="en-US" dirty="0" smtClean="0"/>
              <a:t>Queue</a:t>
            </a:r>
          </a:p>
          <a:p>
            <a:r>
              <a:rPr lang="en-US" dirty="0" smtClean="0"/>
              <a:t>Other data structures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prstClr val="black"/>
                </a:solidFill>
              </a:rPr>
              <a:t>Generic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generic function is created using the keyword </a:t>
            </a:r>
            <a:r>
              <a:rPr lang="en-US" b="1" dirty="0" smtClean="0"/>
              <a:t>template</a:t>
            </a:r>
          </a:p>
          <a:p>
            <a:endParaRPr lang="en-US" dirty="0" smtClean="0"/>
          </a:p>
          <a:p>
            <a:r>
              <a:rPr lang="en-US" dirty="0" smtClean="0"/>
              <a:t>A generic function is also called a </a:t>
            </a:r>
            <a:r>
              <a:rPr lang="en-US" i="1" dirty="0" smtClean="0"/>
              <a:t>template function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Next Lecture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STL!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Generic Functions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general form of a template function definition is: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i="1" dirty="0" smtClean="0"/>
              <a:t>template &lt;class T&gt; ret-type </a:t>
            </a:r>
            <a:r>
              <a:rPr lang="en-US" b="1" i="1" dirty="0" err="1" smtClean="0"/>
              <a:t>func</a:t>
            </a:r>
            <a:r>
              <a:rPr lang="en-US" b="1" i="1" dirty="0" smtClean="0"/>
              <a:t>-name(parameters)</a:t>
            </a:r>
          </a:p>
          <a:p>
            <a:pPr>
              <a:buNone/>
            </a:pPr>
            <a:r>
              <a:rPr lang="en-US" b="1" i="1" dirty="0" smtClean="0"/>
              <a:t>{</a:t>
            </a:r>
          </a:p>
          <a:p>
            <a:pPr>
              <a:buNone/>
            </a:pPr>
            <a:r>
              <a:rPr lang="en-US" b="1" i="1" dirty="0" smtClean="0"/>
              <a:t>	// body of function</a:t>
            </a:r>
          </a:p>
          <a:p>
            <a:pPr>
              <a:buNone/>
            </a:pPr>
            <a:r>
              <a:rPr lang="en-US" b="1" i="1" dirty="0" smtClean="0"/>
              <a:t>}</a:t>
            </a:r>
          </a:p>
          <a:p>
            <a:pPr>
              <a:buNone/>
            </a:pPr>
            <a:endParaRPr lang="en-US" i="1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 is a placeholder that the compiler will automatically replace with an actual data type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Example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template &lt;class X&gt; </a:t>
            </a:r>
            <a:r>
              <a:rPr lang="en-US" b="1" dirty="0" smtClean="0"/>
              <a:t> void  </a:t>
            </a:r>
            <a:r>
              <a:rPr lang="en-US" b="1" dirty="0" err="1" smtClean="0"/>
              <a:t>SimplePrint</a:t>
            </a:r>
            <a:r>
              <a:rPr lang="en-US" b="1" dirty="0" smtClean="0"/>
              <a:t> (</a:t>
            </a:r>
            <a:r>
              <a:rPr lang="en-US" b="1" dirty="0" smtClean="0"/>
              <a:t>X a)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cout</a:t>
            </a:r>
            <a:r>
              <a:rPr lang="en-US" b="1" dirty="0" smtClean="0"/>
              <a:t> &lt;&lt; “Parameter is: ” &lt;&lt; a;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main()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= 20; char c = ‘M’; float f = 5.5;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SimplePrint</a:t>
            </a:r>
            <a:r>
              <a:rPr lang="en-US" b="1" dirty="0" smtClean="0"/>
              <a:t> ( </a:t>
            </a:r>
            <a:r>
              <a:rPr lang="en-US" b="1" dirty="0" err="1" smtClean="0"/>
              <a:t>i</a:t>
            </a:r>
            <a:r>
              <a:rPr lang="en-US" b="1" dirty="0" smtClean="0"/>
              <a:t> );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SimplePrint</a:t>
            </a:r>
            <a:r>
              <a:rPr lang="en-US" b="1" dirty="0" smtClean="0"/>
              <a:t> ( c );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SimplePrint</a:t>
            </a:r>
            <a:r>
              <a:rPr lang="en-US" b="1" dirty="0" smtClean="0"/>
              <a:t> ( f );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Example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template &lt;class T&gt; void </a:t>
            </a:r>
            <a:r>
              <a:rPr lang="en-US" b="1" dirty="0" err="1" smtClean="0"/>
              <a:t>swapargs</a:t>
            </a:r>
            <a:r>
              <a:rPr lang="en-US" b="1" dirty="0" smtClean="0"/>
              <a:t>(T &amp;a, T &amp;b)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T temp;</a:t>
            </a:r>
          </a:p>
          <a:p>
            <a:pPr>
              <a:buNone/>
            </a:pPr>
            <a:r>
              <a:rPr lang="en-US" b="1" dirty="0" smtClean="0"/>
              <a:t>	temp = a;</a:t>
            </a:r>
          </a:p>
          <a:p>
            <a:pPr>
              <a:buNone/>
            </a:pPr>
            <a:r>
              <a:rPr lang="en-US" b="1" dirty="0" smtClean="0"/>
              <a:t>	a = b;</a:t>
            </a:r>
          </a:p>
          <a:p>
            <a:pPr>
              <a:buNone/>
            </a:pPr>
            <a:r>
              <a:rPr lang="en-US" b="1" dirty="0" smtClean="0"/>
              <a:t>	b = temp;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2819400"/>
            <a:ext cx="457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main()</a:t>
            </a:r>
          </a:p>
          <a:p>
            <a:r>
              <a:rPr lang="en-US" sz="2000" b="1" dirty="0" smtClean="0"/>
              <a:t>{</a:t>
            </a:r>
          </a:p>
          <a:p>
            <a:r>
              <a:rPr lang="en-US" sz="2000" b="1" dirty="0" smtClean="0"/>
              <a:t>          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=10, j=20;</a:t>
            </a:r>
            <a:br>
              <a:rPr lang="en-US" sz="2000" b="1" dirty="0" smtClean="0"/>
            </a:br>
            <a:r>
              <a:rPr lang="en-US" sz="2000" b="1" dirty="0" smtClean="0"/>
              <a:t>           double x=10.1, y=23.3;</a:t>
            </a:r>
            <a:br>
              <a:rPr lang="en-US" sz="2000" b="1" dirty="0" smtClean="0"/>
            </a:br>
            <a:r>
              <a:rPr lang="en-US" sz="2000" b="1" dirty="0" smtClean="0"/>
              <a:t>           </a:t>
            </a:r>
            <a:r>
              <a:rPr lang="pt-BR" sz="2000" b="1" dirty="0" smtClean="0"/>
              <a:t>char a='x', b='z';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            </a:t>
            </a:r>
            <a:r>
              <a:rPr lang="en-US" sz="2000" b="1" dirty="0" err="1" smtClean="0"/>
              <a:t>swapargs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, j); // swap integers</a:t>
            </a:r>
          </a:p>
          <a:p>
            <a:r>
              <a:rPr lang="en-US" sz="2000" b="1" dirty="0" smtClean="0"/>
              <a:t>            </a:t>
            </a:r>
            <a:r>
              <a:rPr lang="en-US" sz="2000" b="1" dirty="0" err="1" smtClean="0"/>
              <a:t>swapargs</a:t>
            </a:r>
            <a:r>
              <a:rPr lang="en-US" sz="2000" b="1" dirty="0" smtClean="0"/>
              <a:t>(x, y); // swap floats</a:t>
            </a:r>
          </a:p>
          <a:p>
            <a:r>
              <a:rPr lang="en-US" sz="2000" b="1" dirty="0" smtClean="0"/>
              <a:t>            </a:t>
            </a:r>
            <a:r>
              <a:rPr lang="en-US" sz="2000" b="1" dirty="0" err="1" smtClean="0"/>
              <a:t>swapargs</a:t>
            </a:r>
            <a:r>
              <a:rPr lang="en-US" sz="2000" b="1" dirty="0" smtClean="0"/>
              <a:t>(a, b); // swap chars</a:t>
            </a:r>
          </a:p>
          <a:p>
            <a:r>
              <a:rPr lang="en-US" sz="2000" b="1" dirty="0" smtClean="0"/>
              <a:t>}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505200" y="2667000"/>
            <a:ext cx="5105400" cy="3352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Syntax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line:</a:t>
            </a:r>
          </a:p>
          <a:p>
            <a:pPr>
              <a:buNone/>
            </a:pPr>
            <a:r>
              <a:rPr lang="en-US" dirty="0" smtClean="0"/>
              <a:t>	</a:t>
            </a:r>
            <a:br>
              <a:rPr lang="en-US" dirty="0" smtClean="0"/>
            </a:br>
            <a:r>
              <a:rPr lang="en-US" b="1" i="1" dirty="0" smtClean="0">
                <a:solidFill>
                  <a:srgbClr val="C00000"/>
                </a:solidFill>
              </a:rPr>
              <a:t>template &lt;class X&gt; void </a:t>
            </a:r>
            <a:r>
              <a:rPr lang="en-US" b="1" i="1" dirty="0" err="1" smtClean="0">
                <a:solidFill>
                  <a:srgbClr val="C00000"/>
                </a:solidFill>
              </a:rPr>
              <a:t>swapargs</a:t>
            </a:r>
            <a:r>
              <a:rPr lang="en-US" b="1" i="1" dirty="0" smtClean="0">
                <a:solidFill>
                  <a:srgbClr val="C00000"/>
                </a:solidFill>
              </a:rPr>
              <a:t>(X &amp;a, X &amp;b)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can also be written </a:t>
            </a:r>
            <a:r>
              <a:rPr lang="en-US" dirty="0" smtClean="0"/>
              <a:t>in two consecutive lines as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i="1" dirty="0" smtClean="0">
                <a:solidFill>
                  <a:srgbClr val="C00000"/>
                </a:solidFill>
              </a:rPr>
              <a:t>template &lt;class X&gt;</a:t>
            </a:r>
            <a:br>
              <a:rPr lang="en-US" b="1" i="1" dirty="0" smtClean="0">
                <a:solidFill>
                  <a:srgbClr val="C00000"/>
                </a:solidFill>
              </a:rPr>
            </a:br>
            <a:r>
              <a:rPr lang="en-US" b="1" i="1" dirty="0" smtClean="0">
                <a:solidFill>
                  <a:srgbClr val="C00000"/>
                </a:solidFill>
              </a:rPr>
              <a:t>void </a:t>
            </a:r>
            <a:r>
              <a:rPr lang="en-US" b="1" i="1" dirty="0" err="1" smtClean="0">
                <a:solidFill>
                  <a:srgbClr val="C00000"/>
                </a:solidFill>
              </a:rPr>
              <a:t>swapargs</a:t>
            </a:r>
            <a:r>
              <a:rPr lang="en-US" b="1" i="1" dirty="0" smtClean="0">
                <a:solidFill>
                  <a:srgbClr val="C00000"/>
                </a:solidFill>
              </a:rPr>
              <a:t>(X &amp;a, X &amp;b) { \\ function body }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i="1" dirty="0" smtClean="0"/>
              <a:t>But</a:t>
            </a:r>
            <a:r>
              <a:rPr lang="en-US" b="1" i="1" dirty="0" smtClean="0"/>
              <a:t> </a:t>
            </a:r>
            <a:r>
              <a:rPr lang="en-US" i="1" dirty="0" smtClean="0"/>
              <a:t>no other statement can occur between the two</a:t>
            </a:r>
          </a:p>
          <a:p>
            <a:pPr>
              <a:buNone/>
            </a:pPr>
            <a:r>
              <a:rPr lang="en-US" i="1" dirty="0" smtClean="0"/>
              <a:t>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 with Two Generic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define more than one generic data type in the template statement by using a comma-separated list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template &lt;class T1, class T2&gt;</a:t>
            </a:r>
            <a:br>
              <a:rPr lang="en-US" b="1" dirty="0" smtClean="0"/>
            </a:br>
            <a:r>
              <a:rPr lang="fr-FR" b="1" dirty="0" err="1" smtClean="0"/>
              <a:t>void</a:t>
            </a:r>
            <a:r>
              <a:rPr lang="fr-FR" b="1" dirty="0" smtClean="0"/>
              <a:t> </a:t>
            </a:r>
            <a:r>
              <a:rPr lang="fr-FR" b="1" dirty="0" err="1" smtClean="0"/>
              <a:t>myfunc</a:t>
            </a:r>
            <a:r>
              <a:rPr lang="fr-FR" b="1" dirty="0" smtClean="0"/>
              <a:t>(T1 a, T2 b)</a:t>
            </a:r>
            <a:br>
              <a:rPr lang="fr-FR" b="1" dirty="0" smtClean="0"/>
            </a:br>
            <a:r>
              <a:rPr lang="en-US" b="1" dirty="0" smtClean="0"/>
              <a:t>{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b="1" dirty="0" err="1" smtClean="0"/>
              <a:t>cout</a:t>
            </a:r>
            <a:r>
              <a:rPr lang="en-US" b="1" dirty="0" smtClean="0"/>
              <a:t> &lt;&lt; a &lt;&lt; “  &amp;  ” &lt;&lt; b &lt;&lt; '\n';</a:t>
            </a:r>
            <a:br>
              <a:rPr lang="en-US" b="1" dirty="0" smtClean="0"/>
            </a:b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Explicitly Overloading a Generic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explicitly overload a generic function</a:t>
            </a:r>
          </a:p>
          <a:p>
            <a:endParaRPr lang="en-US" dirty="0" smtClean="0"/>
          </a:p>
          <a:p>
            <a:r>
              <a:rPr lang="en-US" dirty="0" smtClean="0"/>
              <a:t>If you overload a generic function, that overloaded function "</a:t>
            </a:r>
            <a:r>
              <a:rPr lang="en-US" i="1" dirty="0" smtClean="0"/>
              <a:t>hides</a:t>
            </a:r>
            <a:r>
              <a:rPr lang="en-US" dirty="0" smtClean="0"/>
              <a:t>" the generic function relative to that specific version</a:t>
            </a:r>
          </a:p>
          <a:p>
            <a:endParaRPr lang="en-US" dirty="0" smtClean="0"/>
          </a:p>
          <a:p>
            <a:r>
              <a:rPr lang="en-US" dirty="0" smtClean="0"/>
              <a:t>This is formally called </a:t>
            </a:r>
            <a:r>
              <a:rPr lang="en-US" b="1" i="1" dirty="0" smtClean="0"/>
              <a:t>explicit specialization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704</Words>
  <Application>Microsoft Office PowerPoint</Application>
  <PresentationFormat>On-screen Show (4:3)</PresentationFormat>
  <Paragraphs>200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Object-oriented Programming</vt:lpstr>
      <vt:lpstr>Generic Functions</vt:lpstr>
      <vt:lpstr>Generic Functions</vt:lpstr>
      <vt:lpstr>Generic Functions</vt:lpstr>
      <vt:lpstr>Example</vt:lpstr>
      <vt:lpstr>Example</vt:lpstr>
      <vt:lpstr>Syntax</vt:lpstr>
      <vt:lpstr>Function with Two Generic Types</vt:lpstr>
      <vt:lpstr>Explicitly Overloading a Generic Function</vt:lpstr>
      <vt:lpstr>Example</vt:lpstr>
      <vt:lpstr>Alternate Syntax</vt:lpstr>
      <vt:lpstr>Overloading a Generic Function</vt:lpstr>
      <vt:lpstr>Example</vt:lpstr>
      <vt:lpstr>Using Normal Parameters in Generic Functions</vt:lpstr>
      <vt:lpstr>Use of Generic Functions</vt:lpstr>
      <vt:lpstr>Common Applications</vt:lpstr>
      <vt:lpstr>Generic Classes</vt:lpstr>
      <vt:lpstr>Generic Classes</vt:lpstr>
      <vt:lpstr>Generic Classes</vt:lpstr>
      <vt:lpstr>Example</vt:lpstr>
      <vt:lpstr>Example (cont.)</vt:lpstr>
      <vt:lpstr>Using Non-Type Arguments with Generic Classes</vt:lpstr>
      <vt:lpstr>Example (cont.)</vt:lpstr>
      <vt:lpstr>Using Non-Type Arguments with Generic Classes</vt:lpstr>
      <vt:lpstr>Using Default Arguments with Template Classes</vt:lpstr>
      <vt:lpstr>Example (cont.)</vt:lpstr>
      <vt:lpstr>Explicit Class Specializations</vt:lpstr>
      <vt:lpstr>Explicit Class Specializations</vt:lpstr>
      <vt:lpstr>Common Applications</vt:lpstr>
      <vt:lpstr>Next Lecture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Syed Zain-ul-Hassan</dc:creator>
  <cp:lastModifiedBy>Zain</cp:lastModifiedBy>
  <cp:revision>74</cp:revision>
  <dcterms:created xsi:type="dcterms:W3CDTF">2006-08-16T00:00:00Z</dcterms:created>
  <dcterms:modified xsi:type="dcterms:W3CDTF">2019-04-21T19:43:24Z</dcterms:modified>
</cp:coreProperties>
</file>