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58BE-2EB9-400A-A2BE-A2BFF20F45F5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1D76-F159-4294-83B7-30DEBD90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12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vector&lt;char&gt; v(10);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 Size = " &lt;&lt; </a:t>
            </a:r>
            <a:r>
              <a:rPr lang="en-US" b="1" dirty="0" err="1" smtClean="0"/>
              <a:t>v.size</a:t>
            </a:r>
            <a:r>
              <a:rPr lang="en-US" b="1" dirty="0" smtClean="0"/>
              <a:t>()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&lt;10; </a:t>
            </a:r>
            <a:r>
              <a:rPr lang="en-US" b="1" dirty="0" err="1" smtClean="0"/>
              <a:t>i</a:t>
            </a:r>
            <a:r>
              <a:rPr lang="en-US" b="1" dirty="0" smtClean="0"/>
              <a:t>++) v[</a:t>
            </a:r>
            <a:r>
              <a:rPr lang="en-US" b="1" dirty="0" err="1" smtClean="0"/>
              <a:t>i</a:t>
            </a:r>
            <a:r>
              <a:rPr lang="en-US" b="1" dirty="0" smtClean="0"/>
              <a:t>] = </a:t>
            </a:r>
            <a:r>
              <a:rPr lang="en-US" b="1" dirty="0" err="1" smtClean="0"/>
              <a:t>i</a:t>
            </a:r>
            <a:r>
              <a:rPr lang="en-US" b="1" dirty="0" smtClean="0"/>
              <a:t> + 'a';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 Current Contents:\n";</a:t>
            </a:r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 &lt; </a:t>
            </a:r>
            <a:r>
              <a:rPr lang="en-US" b="1" dirty="0" err="1" smtClean="0"/>
              <a:t>v.size</a:t>
            </a:r>
            <a:r>
              <a:rPr lang="en-US" b="1" dirty="0" smtClean="0"/>
              <a:t>(); </a:t>
            </a:r>
            <a:r>
              <a:rPr lang="en-US" b="1" dirty="0" err="1" smtClean="0"/>
              <a:t>i</a:t>
            </a:r>
            <a:r>
              <a:rPr lang="en-US" b="1" dirty="0" smtClean="0"/>
              <a:t>++)	</a:t>
            </a:r>
            <a:r>
              <a:rPr lang="en-US" b="1" dirty="0" err="1" smtClean="0"/>
              <a:t>cout</a:t>
            </a:r>
            <a:r>
              <a:rPr lang="en-US" b="1" dirty="0" smtClean="0"/>
              <a:t> &lt;&lt; v[</a:t>
            </a:r>
            <a:r>
              <a:rPr lang="en-US" b="1" dirty="0" err="1" smtClean="0"/>
              <a:t>i</a:t>
            </a:r>
            <a:r>
              <a:rPr lang="en-US" b="1" dirty="0" smtClean="0"/>
              <a:t>] &lt;&lt; " ";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I &lt; 10; </a:t>
            </a:r>
            <a:r>
              <a:rPr lang="en-US" b="1" dirty="0" err="1" smtClean="0"/>
              <a:t>i</a:t>
            </a:r>
            <a:r>
              <a:rPr lang="en-US" b="1" dirty="0" smtClean="0"/>
              <a:t>++) </a:t>
            </a:r>
            <a:r>
              <a:rPr lang="en-US" b="1" dirty="0" err="1" smtClean="0"/>
              <a:t>v.push_back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+ 10 + 'a');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"\n Size now = " &lt;&lt; </a:t>
            </a:r>
            <a:r>
              <a:rPr lang="en-US" b="1" dirty="0" err="1" smtClean="0"/>
              <a:t>v.size</a:t>
            </a:r>
            <a:r>
              <a:rPr lang="en-US" b="1" dirty="0" smtClean="0"/>
              <a:t>()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 Current contents:\n";</a:t>
            </a:r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 &lt; </a:t>
            </a:r>
            <a:r>
              <a:rPr lang="en-US" b="1" dirty="0" err="1" smtClean="0"/>
              <a:t>v.size</a:t>
            </a:r>
            <a:r>
              <a:rPr lang="en-US" b="1" dirty="0" smtClean="0"/>
              <a:t>(); </a:t>
            </a:r>
            <a:r>
              <a:rPr lang="en-US" b="1" dirty="0" err="1" smtClean="0"/>
              <a:t>i</a:t>
            </a:r>
            <a:r>
              <a:rPr lang="en-US" b="1" dirty="0" smtClean="0"/>
              <a:t>++)	 </a:t>
            </a:r>
            <a:r>
              <a:rPr lang="en-US" b="1" dirty="0" err="1" smtClean="0"/>
              <a:t>cout</a:t>
            </a:r>
            <a:r>
              <a:rPr lang="en-US" b="1" dirty="0" smtClean="0"/>
              <a:t> &lt;&lt; v[</a:t>
            </a:r>
            <a:r>
              <a:rPr lang="en-US" b="1" dirty="0" err="1" smtClean="0"/>
              <a:t>i</a:t>
            </a:r>
            <a:r>
              <a:rPr lang="en-US" b="1" dirty="0" smtClean="0"/>
              <a:t>] &lt;&lt; " ";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Accessing a Vector Through an </a:t>
            </a:r>
            <a:r>
              <a:rPr lang="en-US" sz="3600" b="1" dirty="0" err="1" smtClean="0"/>
              <a:t>Iterator</a:t>
            </a:r>
            <a:endParaRPr lang="en-US" sz="36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vector&lt;char&gt;  v(10);</a:t>
            </a:r>
          </a:p>
          <a:p>
            <a:pPr>
              <a:buNone/>
            </a:pPr>
            <a:r>
              <a:rPr lang="en-US" b="1" dirty="0" smtClean="0"/>
              <a:t>	vector&lt;char&gt;::</a:t>
            </a:r>
            <a:r>
              <a:rPr lang="en-US" b="1" dirty="0" err="1" smtClean="0"/>
              <a:t>iterator</a:t>
            </a:r>
            <a:r>
              <a:rPr lang="en-US" b="1" dirty="0" smtClean="0"/>
              <a:t>  p;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  =  </a:t>
            </a:r>
            <a:r>
              <a:rPr lang="en-US" b="1" dirty="0" err="1" smtClean="0"/>
              <a:t>v.begin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</a:t>
            </a:r>
          </a:p>
          <a:p>
            <a:pPr>
              <a:buNone/>
            </a:pPr>
            <a:r>
              <a:rPr lang="en-US" b="1" dirty="0" smtClean="0"/>
              <a:t>	while ( p  !=  </a:t>
            </a:r>
            <a:r>
              <a:rPr lang="en-US" b="1" dirty="0" err="1" smtClean="0"/>
              <a:t>v.end</a:t>
            </a:r>
            <a:r>
              <a:rPr lang="en-US" b="1" dirty="0" smtClean="0"/>
              <a:t>() 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*p  =  </a:t>
            </a:r>
            <a:r>
              <a:rPr lang="en-US" b="1" dirty="0" err="1" smtClean="0"/>
              <a:t>i</a:t>
            </a:r>
            <a:r>
              <a:rPr lang="en-US" b="1" dirty="0" smtClean="0"/>
              <a:t> + 'a';</a:t>
            </a:r>
          </a:p>
          <a:p>
            <a:pPr>
              <a:buNone/>
            </a:pPr>
            <a:r>
              <a:rPr lang="en-US" b="1" dirty="0" smtClean="0"/>
              <a:t>		p++;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</a:t>
            </a:r>
            <a:r>
              <a:rPr lang="en-US" b="1" dirty="0" smtClean="0"/>
              <a:t>++;</a:t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and Deleting Elements in a Vector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vector&lt;char&gt; v(5, 'x'); </a:t>
            </a:r>
          </a:p>
          <a:p>
            <a:pPr>
              <a:buNone/>
            </a:pPr>
            <a:r>
              <a:rPr lang="en-US" b="1" dirty="0" smtClean="0"/>
              <a:t>	vector&lt;char&gt;::</a:t>
            </a:r>
            <a:r>
              <a:rPr lang="en-US" b="1" dirty="0" err="1" smtClean="0"/>
              <a:t>iterator</a:t>
            </a:r>
            <a:r>
              <a:rPr lang="en-US" b="1" dirty="0" smtClean="0"/>
              <a:t>  p;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  =  </a:t>
            </a:r>
            <a:r>
              <a:rPr lang="en-US" b="1" dirty="0" err="1" smtClean="0"/>
              <a:t>v.begin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p = p + 2;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v.insert</a:t>
            </a:r>
            <a:r>
              <a:rPr lang="en-US" b="1" dirty="0" smtClean="0"/>
              <a:t>(p, ‘y’);</a:t>
            </a:r>
            <a:br>
              <a:rPr lang="en-US" b="1" dirty="0" smtClean="0"/>
            </a:br>
            <a:r>
              <a:rPr lang="en-US" b="1" dirty="0" smtClean="0"/>
              <a:t>p++;</a:t>
            </a:r>
            <a:br>
              <a:rPr lang="en-US" b="1" dirty="0" smtClean="0"/>
            </a:br>
            <a:r>
              <a:rPr lang="en-US" b="1" dirty="0" err="1" smtClean="0"/>
              <a:t>v.erase</a:t>
            </a:r>
            <a:r>
              <a:rPr lang="en-US" b="1" dirty="0" smtClean="0"/>
              <a:t>(p);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Storing Class Objects in a Vector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can store any type of objects (not just built-in types), including those of classes that we create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vector&lt;</a:t>
            </a:r>
            <a:r>
              <a:rPr lang="en-US" b="1" dirty="0" err="1" smtClean="0">
                <a:solidFill>
                  <a:srgbClr val="C00000"/>
                </a:solidFill>
              </a:rPr>
              <a:t>MyClass</a:t>
            </a:r>
            <a:r>
              <a:rPr lang="en-US" b="1" dirty="0" smtClean="0">
                <a:solidFill>
                  <a:srgbClr val="C00000"/>
                </a:solidFill>
              </a:rPr>
              <a:t>&gt; v;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 class supports a bidirectional, linear list</a:t>
            </a:r>
          </a:p>
          <a:p>
            <a:endParaRPr lang="en-US" b="1" dirty="0" smtClean="0"/>
          </a:p>
          <a:p>
            <a:r>
              <a:rPr lang="en-US" dirty="0" smtClean="0"/>
              <a:t>Unlike a vector, which supports random access, a list can be accessed sequentially only</a:t>
            </a:r>
          </a:p>
          <a:p>
            <a:endParaRPr lang="en-US" dirty="0" smtClean="0"/>
          </a:p>
          <a:p>
            <a:r>
              <a:rPr lang="en-US" dirty="0" smtClean="0"/>
              <a:t>Since lists are bidirectional, they may be accessed front to back or back to front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list&lt;</a:t>
            </a:r>
            <a:r>
              <a:rPr lang="en-US" b="1" dirty="0" err="1" smtClean="0"/>
              <a:t>int</a:t>
            </a:r>
            <a:r>
              <a:rPr lang="en-US" b="1" dirty="0" smtClean="0"/>
              <a:t>&gt; </a:t>
            </a:r>
            <a:r>
              <a:rPr lang="en-US" b="1" dirty="0" err="1" smtClean="0"/>
              <a:t>lst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&lt;5; </a:t>
            </a:r>
            <a:r>
              <a:rPr lang="en-US" b="1" dirty="0" err="1" smtClean="0"/>
              <a:t>i</a:t>
            </a:r>
            <a:r>
              <a:rPr lang="en-US" b="1" dirty="0" smtClean="0"/>
              <a:t>++)  </a:t>
            </a:r>
            <a:r>
              <a:rPr lang="en-US" b="1" dirty="0" err="1" smtClean="0"/>
              <a:t>lst.push_back</a:t>
            </a:r>
            <a:r>
              <a:rPr lang="en-US" b="1" dirty="0" smtClean="0"/>
              <a:t>( </a:t>
            </a:r>
            <a:r>
              <a:rPr lang="en-US" b="1" dirty="0" err="1" smtClean="0"/>
              <a:t>i</a:t>
            </a:r>
            <a:r>
              <a:rPr lang="en-US" b="1" dirty="0" smtClean="0"/>
              <a:t> 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&lt;5; </a:t>
            </a:r>
            <a:r>
              <a:rPr lang="en-US" b="1" dirty="0" err="1" smtClean="0"/>
              <a:t>i</a:t>
            </a:r>
            <a:r>
              <a:rPr lang="en-US" b="1" dirty="0" smtClean="0"/>
              <a:t>++)  </a:t>
            </a:r>
            <a:r>
              <a:rPr lang="en-US" b="1" dirty="0" err="1" smtClean="0"/>
              <a:t>lst.push_front</a:t>
            </a:r>
            <a:r>
              <a:rPr lang="en-US" b="1" dirty="0" smtClean="0"/>
              <a:t>( </a:t>
            </a:r>
            <a:r>
              <a:rPr lang="en-US" b="1" dirty="0" err="1" smtClean="0"/>
              <a:t>i</a:t>
            </a:r>
            <a:r>
              <a:rPr lang="en-US" b="1" dirty="0" smtClean="0"/>
              <a:t> 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4 3 2 1 0 0 1 2 3 4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list&lt;</a:t>
            </a:r>
            <a:r>
              <a:rPr lang="en-US" b="1" dirty="0" err="1" smtClean="0"/>
              <a:t>int</a:t>
            </a:r>
            <a:r>
              <a:rPr lang="en-US" b="1" dirty="0" smtClean="0"/>
              <a:t>&gt;::</a:t>
            </a:r>
            <a:r>
              <a:rPr lang="en-US" b="1" dirty="0" err="1" smtClean="0"/>
              <a:t>iterator</a:t>
            </a:r>
            <a:r>
              <a:rPr lang="en-US" b="1" dirty="0" smtClean="0"/>
              <a:t> p = </a:t>
            </a:r>
            <a:r>
              <a:rPr lang="en-US" b="1" dirty="0" err="1" smtClean="0"/>
              <a:t>lst.begin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while(p != </a:t>
            </a:r>
            <a:r>
              <a:rPr lang="en-US" b="1" dirty="0" err="1" smtClean="0"/>
              <a:t>lst.end</a:t>
            </a:r>
            <a:r>
              <a:rPr lang="en-US" b="1" dirty="0" smtClean="0"/>
              <a:t>())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*p &lt;&lt; " ";</a:t>
            </a:r>
          </a:p>
          <a:p>
            <a:pPr>
              <a:buNone/>
            </a:pPr>
            <a:r>
              <a:rPr lang="en-US" b="1" dirty="0" smtClean="0"/>
              <a:t>		p++;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pop_front</a:t>
            </a:r>
            <a:r>
              <a:rPr lang="en-US" b="1" dirty="0" smtClean="0"/>
              <a:t>() and </a:t>
            </a:r>
            <a:r>
              <a:rPr lang="en-US" b="1" dirty="0" err="1" smtClean="0"/>
              <a:t>pop_back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main()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	list&lt;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&gt; </a:t>
            </a:r>
            <a:r>
              <a:rPr lang="en-US" sz="2400" b="1" dirty="0" err="1" smtClean="0"/>
              <a:t>lst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	for(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&lt;5;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lst.push_back</a:t>
            </a:r>
            <a:r>
              <a:rPr lang="en-US" sz="2400" b="1" dirty="0" smtClean="0"/>
              <a:t>(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);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// 0 1 2 3 4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lst.pop_front</a:t>
            </a:r>
            <a:r>
              <a:rPr lang="en-US" sz="2400" b="1" dirty="0" smtClean="0"/>
              <a:t>( );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// 1 2 3 4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lst.pop_back</a:t>
            </a:r>
            <a:r>
              <a:rPr lang="en-US" sz="2400" b="1" dirty="0" smtClean="0"/>
              <a:t>( );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// 1 2 3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Common Operations on Lists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sort  a list: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lst.sort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We can reverse the contents of a list: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lst.reverse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splice a list: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lst1.splice(p, lst2);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generic list class from the previous lecture so that elements can only be added from the front end while they can only be deleted from the rear end</a:t>
            </a:r>
          </a:p>
          <a:p>
            <a:endParaRPr lang="en-US" dirty="0" smtClean="0"/>
          </a:p>
          <a:p>
            <a:r>
              <a:rPr lang="en-US" dirty="0" smtClean="0"/>
              <a:t>Add a splice function for your generic list class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STL (Standard Template Library)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STL</a:t>
            </a:r>
            <a:r>
              <a:rPr lang="en-US" dirty="0" smtClean="0"/>
              <a:t> is a key feature of C++</a:t>
            </a:r>
          </a:p>
          <a:p>
            <a:r>
              <a:rPr lang="en-US" dirty="0"/>
              <a:t>It provides general-purpose, </a:t>
            </a:r>
            <a:r>
              <a:rPr lang="en-US" dirty="0" err="1"/>
              <a:t>templatized</a:t>
            </a:r>
            <a:r>
              <a:rPr lang="en-US" dirty="0"/>
              <a:t> classes and functions that </a:t>
            </a:r>
            <a:r>
              <a:rPr lang="en-US" dirty="0" smtClean="0"/>
              <a:t>implement many </a:t>
            </a:r>
            <a:r>
              <a:rPr lang="en-US" dirty="0"/>
              <a:t>popular and commonly used algorithms and data </a:t>
            </a:r>
            <a:r>
              <a:rPr lang="en-US" dirty="0" smtClean="0"/>
              <a:t>structures e.g. </a:t>
            </a:r>
            <a:r>
              <a:rPr lang="en-US" i="1" dirty="0" smtClean="0"/>
              <a:t>Stack, Queue </a:t>
            </a:r>
            <a:r>
              <a:rPr lang="en-US" dirty="0" smtClean="0"/>
              <a:t>etc.</a:t>
            </a:r>
          </a:p>
          <a:p>
            <a:r>
              <a:rPr lang="en-US" dirty="0"/>
              <a:t>Because the </a:t>
            </a:r>
            <a:r>
              <a:rPr lang="en-US" b="1" dirty="0"/>
              <a:t>STL</a:t>
            </a:r>
            <a:r>
              <a:rPr lang="en-US" dirty="0"/>
              <a:t> is constructed from template classes, the </a:t>
            </a:r>
            <a:r>
              <a:rPr lang="en-US" dirty="0" smtClean="0"/>
              <a:t>algorithms and </a:t>
            </a:r>
            <a:r>
              <a:rPr lang="en-US" dirty="0"/>
              <a:t>data structures can be applied to nearly any type of </a:t>
            </a:r>
            <a:r>
              <a:rPr lang="en-US" dirty="0" smtClean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Containers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</a:t>
            </a:r>
            <a:r>
              <a:rPr lang="en-US" dirty="0" err="1" smtClean="0"/>
              <a:t>templatized</a:t>
            </a:r>
            <a:r>
              <a:rPr lang="en-US" dirty="0" smtClean="0"/>
              <a:t> classes present in the STL</a:t>
            </a:r>
          </a:p>
          <a:p>
            <a:endParaRPr lang="en-US" dirty="0"/>
          </a:p>
          <a:p>
            <a:r>
              <a:rPr lang="en-US" dirty="0"/>
              <a:t>Each container class defines a set of functions that may be applied to the </a:t>
            </a:r>
            <a:r>
              <a:rPr lang="en-US" dirty="0" smtClean="0"/>
              <a:t>container e.g. Stack class provides functions for </a:t>
            </a:r>
            <a:r>
              <a:rPr lang="en-US" b="1" i="1" dirty="0" smtClean="0">
                <a:solidFill>
                  <a:srgbClr val="C00000"/>
                </a:solidFill>
              </a:rPr>
              <a:t>push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C00000"/>
                </a:solidFill>
              </a:rPr>
              <a:t>pop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Algorithms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provide </a:t>
            </a:r>
            <a:r>
              <a:rPr lang="en-US" dirty="0"/>
              <a:t>the means by which </a:t>
            </a:r>
            <a:r>
              <a:rPr lang="en-US" dirty="0" smtClean="0"/>
              <a:t>we can manipulate the </a:t>
            </a:r>
            <a:r>
              <a:rPr lang="en-US" dirty="0"/>
              <a:t>contents of </a:t>
            </a:r>
            <a:r>
              <a:rPr lang="en-US" dirty="0" smtClean="0"/>
              <a:t>containers</a:t>
            </a:r>
          </a:p>
          <a:p>
            <a:endParaRPr lang="en-US" dirty="0"/>
          </a:p>
          <a:p>
            <a:r>
              <a:rPr lang="en-US" dirty="0"/>
              <a:t>Their capabilities include initialization, sorting, </a:t>
            </a:r>
            <a:r>
              <a:rPr lang="en-US" dirty="0" smtClean="0"/>
              <a:t>searching, and </a:t>
            </a:r>
            <a:r>
              <a:rPr lang="en-US" dirty="0"/>
              <a:t>transforming the contents of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/>
              <a:t>Iterators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r>
              <a:rPr lang="en-US" dirty="0"/>
              <a:t> are </a:t>
            </a:r>
            <a:r>
              <a:rPr lang="en-US" dirty="0" smtClean="0"/>
              <a:t>special objects </a:t>
            </a:r>
            <a:r>
              <a:rPr lang="en-US" dirty="0"/>
              <a:t>that act, more or less, like </a:t>
            </a:r>
            <a:r>
              <a:rPr lang="en-US" dirty="0" smtClean="0"/>
              <a:t>pointers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Iterators</a:t>
            </a:r>
            <a:r>
              <a:rPr lang="en-US" dirty="0" smtClean="0"/>
              <a:t>, we can cycle </a:t>
            </a:r>
            <a:r>
              <a:rPr lang="en-US" dirty="0"/>
              <a:t>through the contents of a container </a:t>
            </a:r>
            <a:r>
              <a:rPr lang="en-US" dirty="0" smtClean="0"/>
              <a:t>just like a loop-pointer cycles </a:t>
            </a:r>
            <a:r>
              <a:rPr lang="en-US" dirty="0"/>
              <a:t>through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Container Classes in STL</a:t>
            </a:r>
            <a:endParaRPr lang="en-US" sz="5400" b="1" dirty="0"/>
          </a:p>
        </p:txBody>
      </p:sp>
      <p:pic>
        <p:nvPicPr>
          <p:cNvPr id="4" name="Content Placeholder 3" descr="ST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7924800" cy="54779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vector class </a:t>
            </a:r>
            <a:r>
              <a:rPr lang="en-US" dirty="0" smtClean="0"/>
              <a:t>simply provides a </a:t>
            </a:r>
            <a:r>
              <a:rPr lang="en-US" dirty="0"/>
              <a:t>dynamic </a:t>
            </a:r>
            <a:r>
              <a:rPr lang="en-US" dirty="0" smtClean="0"/>
              <a:t>array i.e. an </a:t>
            </a:r>
            <a:r>
              <a:rPr lang="en-US" dirty="0"/>
              <a:t>array that can grow as </a:t>
            </a:r>
            <a:r>
              <a:rPr lang="en-US" dirty="0" smtClean="0"/>
              <a:t>needed</a:t>
            </a:r>
          </a:p>
          <a:p>
            <a:endParaRPr lang="en-US" dirty="0"/>
          </a:p>
          <a:p>
            <a:r>
              <a:rPr lang="en-US" dirty="0" smtClean="0"/>
              <a:t>Vectors allocates </a:t>
            </a:r>
            <a:r>
              <a:rPr lang="en-US" dirty="0"/>
              <a:t>memory </a:t>
            </a:r>
            <a:r>
              <a:rPr lang="en-US" dirty="0" smtClean="0"/>
              <a:t>when needed</a:t>
            </a:r>
          </a:p>
          <a:p>
            <a:endParaRPr lang="en-US" dirty="0"/>
          </a:p>
          <a:p>
            <a:r>
              <a:rPr lang="en-US" dirty="0"/>
              <a:t>Although a vector is dynamic, </a:t>
            </a:r>
            <a:r>
              <a:rPr lang="en-US" dirty="0" smtClean="0"/>
              <a:t>we can still </a:t>
            </a:r>
            <a:r>
              <a:rPr lang="en-US" dirty="0"/>
              <a:t>use </a:t>
            </a:r>
            <a:r>
              <a:rPr lang="en-US" dirty="0" smtClean="0"/>
              <a:t>normal array syntax to </a:t>
            </a:r>
            <a:r>
              <a:rPr lang="en-US" dirty="0"/>
              <a:t>access its elements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// create zero-length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vector</a:t>
            </a:r>
          </a:p>
          <a:p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 iv; </a:t>
            </a: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// create 5-element char vector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vector&lt;char&gt; </a:t>
            </a:r>
            <a:r>
              <a:rPr lang="en-US" b="1" dirty="0" err="1" smtClean="0"/>
              <a:t>cv</a:t>
            </a:r>
            <a:r>
              <a:rPr lang="en-US" b="1" dirty="0" smtClean="0"/>
              <a:t>(5</a:t>
            </a:r>
            <a:r>
              <a:rPr lang="en-US" b="1" dirty="0"/>
              <a:t>);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// initialize a 5-element char vector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vector&lt;char&gt; </a:t>
            </a:r>
            <a:r>
              <a:rPr lang="en-US" b="1" dirty="0" err="1" smtClean="0"/>
              <a:t>cv</a:t>
            </a:r>
            <a:r>
              <a:rPr lang="en-US" b="1" dirty="0" smtClean="0"/>
              <a:t>(5</a:t>
            </a:r>
            <a:r>
              <a:rPr lang="en-US" b="1" dirty="0"/>
              <a:t>, 'x');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// create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vector from another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vector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vector&lt;</a:t>
            </a:r>
            <a:r>
              <a:rPr lang="en-US" b="1" dirty="0" err="1"/>
              <a:t>int</a:t>
            </a:r>
            <a:r>
              <a:rPr lang="en-US" b="1" dirty="0"/>
              <a:t>&gt; </a:t>
            </a:r>
            <a:r>
              <a:rPr lang="en-US" b="1" dirty="0" smtClean="0"/>
              <a:t>iv2(iv</a:t>
            </a:r>
            <a:r>
              <a:rPr lang="en-US" b="1" dirty="0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Functions in Vector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</a:t>
            </a:r>
            <a:r>
              <a:rPr lang="en-US" dirty="0" smtClean="0"/>
              <a:t>the most </a:t>
            </a:r>
            <a:r>
              <a:rPr lang="en-US" dirty="0"/>
              <a:t>commonly used member functions are </a:t>
            </a:r>
            <a:r>
              <a:rPr lang="en-US" b="1" dirty="0">
                <a:solidFill>
                  <a:srgbClr val="C00000"/>
                </a:solidFill>
              </a:rPr>
              <a:t>size( ), begin( ), end( ), </a:t>
            </a:r>
            <a:r>
              <a:rPr lang="en-US" b="1" dirty="0" err="1">
                <a:solidFill>
                  <a:srgbClr val="C00000"/>
                </a:solidFill>
              </a:rPr>
              <a:t>push_back</a:t>
            </a:r>
            <a:r>
              <a:rPr lang="en-US" b="1" dirty="0">
                <a:solidFill>
                  <a:srgbClr val="C00000"/>
                </a:solidFill>
              </a:rPr>
              <a:t>( </a:t>
            </a:r>
            <a:r>
              <a:rPr lang="en-US" b="1" dirty="0" smtClean="0">
                <a:solidFill>
                  <a:srgbClr val="C00000"/>
                </a:solidFill>
              </a:rPr>
              <a:t>),  insert</a:t>
            </a:r>
            <a:r>
              <a:rPr lang="en-US" b="1" dirty="0">
                <a:solidFill>
                  <a:srgbClr val="C00000"/>
                </a:solidFill>
              </a:rPr>
              <a:t>( ), </a:t>
            </a:r>
            <a:r>
              <a:rPr lang="en-US" dirty="0"/>
              <a:t>and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erase</a:t>
            </a:r>
            <a:r>
              <a:rPr lang="en-US" b="1" dirty="0">
                <a:solidFill>
                  <a:srgbClr val="C00000"/>
                </a:solidFill>
              </a:rPr>
              <a:t>( 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endParaRPr lang="en-US" b="1" dirty="0"/>
          </a:p>
          <a:p>
            <a:r>
              <a:rPr lang="en-US" dirty="0" smtClean="0"/>
              <a:t>Many other functions and their overloaded versions are also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458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Object-oriented Programming</vt:lpstr>
      <vt:lpstr>STL (Standard Template Library)</vt:lpstr>
      <vt:lpstr>Containers</vt:lpstr>
      <vt:lpstr>Algorithms</vt:lpstr>
      <vt:lpstr>Iterators</vt:lpstr>
      <vt:lpstr>Container Classes in STL</vt:lpstr>
      <vt:lpstr>Vectors</vt:lpstr>
      <vt:lpstr>Vectors</vt:lpstr>
      <vt:lpstr>Functions in Vector Class</vt:lpstr>
      <vt:lpstr>Example</vt:lpstr>
      <vt:lpstr>Accessing a Vector Through an Iterator</vt:lpstr>
      <vt:lpstr>Inserting and Deleting Elements in a Vector</vt:lpstr>
      <vt:lpstr>Storing Class Objects in a Vector</vt:lpstr>
      <vt:lpstr>Lists</vt:lpstr>
      <vt:lpstr>Example</vt:lpstr>
      <vt:lpstr>Using pop_front() and pop_back()</vt:lpstr>
      <vt:lpstr>Common Operations on Lists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35</cp:revision>
  <dcterms:created xsi:type="dcterms:W3CDTF">2019-04-28T13:25:02Z</dcterms:created>
  <dcterms:modified xsi:type="dcterms:W3CDTF">2019-04-28T20:06:39Z</dcterms:modified>
</cp:coreProperties>
</file>