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AB79D-A47D-42EF-A954-C641CA82A89C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D2E8-0371-4C78-BD79-A51CF1BCBC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4 |</a:t>
            </a:r>
            <a:r>
              <a:rPr lang="en-US" sz="4400" b="1" dirty="0" smtClean="0"/>
              <a:t> Lecture 3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Shallow Copy</a:t>
            </a:r>
            <a:endParaRPr lang="en-US" sz="5400" dirty="0"/>
          </a:p>
        </p:txBody>
      </p:sp>
      <p:pic>
        <p:nvPicPr>
          <p:cNvPr id="4" name="Content Placeholder 3" descr="copy-construc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904" y="2044134"/>
            <a:ext cx="4583405" cy="38994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copy is only possible with user-defined copy constructors</a:t>
            </a:r>
          </a:p>
          <a:p>
            <a:endParaRPr lang="en-US" dirty="0"/>
          </a:p>
          <a:p>
            <a:r>
              <a:rPr lang="en-US" dirty="0" smtClean="0"/>
              <a:t>In user-defined copy constructors, we make </a:t>
            </a:r>
            <a:r>
              <a:rPr lang="en-US" dirty="0"/>
              <a:t>sure that pointers (or references) of copied object point to new memory </a:t>
            </a:r>
            <a:r>
              <a:rPr lang="en-US" dirty="0" smtClean="0"/>
              <a:t>locations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Deep Copy</a:t>
            </a:r>
            <a:endParaRPr lang="en-US" dirty="0"/>
          </a:p>
        </p:txBody>
      </p:sp>
      <p:pic>
        <p:nvPicPr>
          <p:cNvPr id="4" name="Content Placeholder 3" descr="copy-constructo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809" y="2067942"/>
            <a:ext cx="6587301" cy="37232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A </a:t>
            </a:r>
          </a:p>
          <a:p>
            <a:pPr>
              <a:buNone/>
            </a:pPr>
            <a:r>
              <a:rPr lang="en-US" sz="1800" b="1" dirty="0" smtClean="0"/>
              <a:t>{ </a:t>
            </a:r>
          </a:p>
          <a:p>
            <a:pPr>
              <a:buNone/>
            </a:pPr>
            <a:r>
              <a:rPr lang="en-US" sz="1800" b="1" dirty="0" smtClean="0"/>
              <a:t>	char *s; int size; </a:t>
            </a:r>
          </a:p>
          <a:p>
            <a:pPr>
              <a:buNone/>
            </a:pPr>
            <a:r>
              <a:rPr lang="en-US" sz="1800" b="1" dirty="0" smtClean="0"/>
              <a:t>	public:</a:t>
            </a:r>
          </a:p>
          <a:p>
            <a:pPr>
              <a:buNone/>
            </a:pPr>
            <a:r>
              <a:rPr lang="en-US" sz="1800" b="1" dirty="0" smtClean="0"/>
              <a:t>	 	</a:t>
            </a:r>
          </a:p>
          <a:p>
            <a:pPr>
              <a:buNone/>
            </a:pPr>
            <a:r>
              <a:rPr lang="en-US" sz="1800" b="1" dirty="0" smtClean="0"/>
              <a:t>	A(const char *str = NULL)</a:t>
            </a:r>
          </a:p>
          <a:p>
            <a:pPr>
              <a:buNone/>
            </a:pPr>
            <a:r>
              <a:rPr lang="en-US" sz="1800" b="1" dirty="0" smtClean="0"/>
              <a:t>	{</a:t>
            </a:r>
          </a:p>
          <a:p>
            <a:pPr>
              <a:buNone/>
            </a:pPr>
            <a:r>
              <a:rPr lang="en-US" sz="1800" b="1" dirty="0" smtClean="0"/>
              <a:t>		size = strlen(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); </a:t>
            </a:r>
          </a:p>
          <a:p>
            <a:pPr>
              <a:buNone/>
            </a:pPr>
            <a:r>
              <a:rPr lang="en-US" sz="1800" b="1" dirty="0" smtClean="0"/>
              <a:t>		s = new char[size+1]; </a:t>
            </a:r>
          </a:p>
          <a:p>
            <a:pPr>
              <a:buNone/>
            </a:pPr>
            <a:r>
              <a:rPr lang="en-US" sz="1800" b="1" dirty="0" smtClean="0"/>
              <a:t>		strcpy(s, str); </a:t>
            </a:r>
          </a:p>
          <a:p>
            <a:pPr>
              <a:buNone/>
            </a:pPr>
            <a:r>
              <a:rPr lang="en-US" sz="1800" b="1" dirty="0" smtClean="0"/>
              <a:t>	}</a:t>
            </a:r>
          </a:p>
          <a:p>
            <a:pPr>
              <a:buNone/>
            </a:pPr>
            <a:r>
              <a:rPr lang="en-US" sz="1800" b="1" dirty="0" smtClean="0"/>
              <a:t>	</a:t>
            </a:r>
          </a:p>
          <a:p>
            <a:pPr>
              <a:buNone/>
            </a:pPr>
            <a:r>
              <a:rPr lang="en-US" sz="1800" b="1" dirty="0" smtClean="0"/>
              <a:t>	A(const A&amp; ob) </a:t>
            </a:r>
          </a:p>
          <a:p>
            <a:pPr>
              <a:buNone/>
            </a:pPr>
            <a:r>
              <a:rPr lang="en-US" sz="1800" b="1" dirty="0" smtClean="0"/>
              <a:t>	{ </a:t>
            </a:r>
          </a:p>
          <a:p>
            <a:pPr>
              <a:buNone/>
            </a:pPr>
            <a:r>
              <a:rPr lang="en-US" sz="1800" b="1" dirty="0" smtClean="0"/>
              <a:t>    		size = ob.size; </a:t>
            </a:r>
          </a:p>
          <a:p>
            <a:pPr>
              <a:buNone/>
            </a:pPr>
            <a:r>
              <a:rPr lang="en-US" sz="1800" b="1" dirty="0" smtClean="0"/>
              <a:t>    		s = new char[size+1]; </a:t>
            </a:r>
          </a:p>
          <a:p>
            <a:pPr>
              <a:buNone/>
            </a:pPr>
            <a:r>
              <a:rPr lang="en-US" sz="1800" b="1" dirty="0" smtClean="0"/>
              <a:t>  		strcpy(s, ob.s); </a:t>
            </a:r>
          </a:p>
          <a:p>
            <a:pPr>
              <a:buNone/>
            </a:pPr>
            <a:r>
              <a:rPr lang="en-US" sz="1800" b="1" dirty="0" smtClean="0"/>
              <a:t>	}</a:t>
            </a:r>
            <a:endParaRPr lang="en-US" sz="1800" b="1" dirty="0"/>
          </a:p>
        </p:txBody>
      </p:sp>
      <p:cxnSp>
        <p:nvCxnSpPr>
          <p:cNvPr id="5" name="Straight Connector 4"/>
          <p:cNvCxnSpPr>
            <a:stCxn id="3" idx="0"/>
          </p:cNvCxnSpPr>
          <p:nvPr/>
        </p:nvCxnSpPr>
        <p:spPr>
          <a:xfrm rot="16200000" flipH="1">
            <a:off x="1752600" y="3352800"/>
            <a:ext cx="5638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5400" y="121920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~A( ) { delete [] s; } 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void print() {cout &lt;&lt; s &lt;&lt; endl;} 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void change(const char *str)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/>
              <a:t>	</a:t>
            </a:r>
            <a:r>
              <a:rPr lang="en-US" b="1" dirty="0" smtClean="0"/>
              <a:t>delete [] s; </a:t>
            </a:r>
          </a:p>
          <a:p>
            <a:r>
              <a:rPr lang="en-US" b="1" dirty="0" smtClean="0"/>
              <a:t>	size = strlen(str); </a:t>
            </a:r>
          </a:p>
          <a:p>
            <a:r>
              <a:rPr lang="en-US" b="1" dirty="0" smtClean="0"/>
              <a:t>	s = new char[size+1]; </a:t>
            </a:r>
          </a:p>
          <a:p>
            <a:r>
              <a:rPr lang="en-US" b="1" dirty="0" smtClean="0"/>
              <a:t>	strcpy(s, str); 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A a1("Old string"); </a:t>
            </a:r>
          </a:p>
          <a:p>
            <a:pPr>
              <a:buNone/>
            </a:pPr>
            <a:r>
              <a:rPr lang="en-US" b="1" dirty="0" smtClean="0"/>
              <a:t>	A a2 = a1;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a2.change("New string");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 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057400" y="3200400"/>
            <a:ext cx="5486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00" y="762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u="sng" dirty="0"/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</a:p>
          <a:p>
            <a:endParaRPr lang="en-US" sz="2400" b="1" dirty="0"/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New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Why copy constructor?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remove copy constructor from the above program, we don’t get the expected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changes made to </a:t>
            </a:r>
            <a:r>
              <a:rPr lang="en-US" dirty="0" smtClean="0"/>
              <a:t>a2 reflect </a:t>
            </a:r>
            <a:r>
              <a:rPr lang="en-US" dirty="0"/>
              <a:t>in </a:t>
            </a:r>
            <a:r>
              <a:rPr lang="en-US" dirty="0" smtClean="0"/>
              <a:t>a1 </a:t>
            </a:r>
            <a:r>
              <a:rPr lang="en-US" dirty="0"/>
              <a:t>as well which is never expected.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// with no copy constructor</a:t>
            </a:r>
          </a:p>
          <a:p>
            <a:pPr>
              <a:buNone/>
            </a:pPr>
            <a:r>
              <a:rPr lang="en-US" b="1" dirty="0" smtClean="0"/>
              <a:t>	A a1("Old string"); </a:t>
            </a:r>
          </a:p>
          <a:p>
            <a:pPr>
              <a:buNone/>
            </a:pPr>
            <a:r>
              <a:rPr lang="en-US" b="1" dirty="0" smtClean="0"/>
              <a:t>	A a2 = a1;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a2.change("New string");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 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057400" y="3200400"/>
            <a:ext cx="5486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00" y="762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u="sng" dirty="0"/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</a:p>
          <a:p>
            <a:endParaRPr lang="en-US" sz="2400" b="1" dirty="0"/>
          </a:p>
          <a:p>
            <a:r>
              <a:rPr lang="en-US" sz="2400" b="1" dirty="0" smtClean="0"/>
              <a:t>New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New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Discussion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copy constructor private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Why argument to a copy constructor must be passed as a reference?</a:t>
            </a:r>
          </a:p>
          <a:p>
            <a:endParaRPr lang="en-US" dirty="0"/>
          </a:p>
          <a:p>
            <a:r>
              <a:rPr lang="en-US" dirty="0" smtClean="0"/>
              <a:t>Why argument to a copy constructor should be const?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const</a:t>
            </a:r>
            <a:r>
              <a:rPr lang="en-US" b="1" dirty="0" smtClean="0"/>
              <a:t> Argument for Copy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class Test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Class data members */</a:t>
            </a:r>
          </a:p>
          <a:p>
            <a:pPr>
              <a:buNone/>
            </a:pPr>
            <a:r>
              <a:rPr lang="en-US" b="1" dirty="0" smtClean="0"/>
              <a:t>public: </a:t>
            </a:r>
          </a:p>
          <a:p>
            <a:pPr>
              <a:buNone/>
            </a:pPr>
            <a:r>
              <a:rPr lang="en-US" b="1" dirty="0" smtClean="0"/>
              <a:t>Test(Test &amp;t) {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Copy data members from t*/</a:t>
            </a: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b="1" dirty="0" smtClean="0"/>
              <a:t>Test()	 {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Initialize data members */</a:t>
            </a:r>
            <a:r>
              <a:rPr lang="en-US" b="1" dirty="0" smtClean="0"/>
              <a:t> } </a:t>
            </a:r>
          </a:p>
          <a:p>
            <a:pPr>
              <a:buNone/>
            </a:pPr>
            <a:r>
              <a:rPr lang="en-US" b="1" dirty="0" smtClean="0"/>
              <a:t>};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const</a:t>
            </a:r>
            <a:r>
              <a:rPr lang="en-US" b="1" dirty="0" smtClean="0"/>
              <a:t> Argument for 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Test func() 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	cout &lt;&lt; "func() Called\n"; </a:t>
            </a:r>
          </a:p>
          <a:p>
            <a:pPr>
              <a:buNone/>
            </a:pPr>
            <a:r>
              <a:rPr lang="en-US" sz="2000" b="1" dirty="0" smtClean="0"/>
              <a:t>	Test t; </a:t>
            </a:r>
          </a:p>
          <a:p>
            <a:pPr>
              <a:buNone/>
            </a:pPr>
            <a:r>
              <a:rPr lang="en-US" sz="2000" b="1" dirty="0" smtClean="0"/>
              <a:t>	return t; </a:t>
            </a:r>
          </a:p>
          <a:p>
            <a:pPr>
              <a:buNone/>
            </a:pPr>
            <a:r>
              <a:rPr lang="en-US" sz="2000" b="1" dirty="0" smtClean="0"/>
              <a:t>}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int main() 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	Test t1; </a:t>
            </a:r>
          </a:p>
          <a:p>
            <a:pPr>
              <a:buNone/>
            </a:pPr>
            <a:r>
              <a:rPr lang="en-US" sz="2000" b="1" dirty="0" smtClean="0"/>
              <a:t>	Test t2 = func(); 	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\\Error at this line</a:t>
            </a:r>
          </a:p>
          <a:p>
            <a:pPr>
              <a:buNone/>
            </a:pPr>
            <a:r>
              <a:rPr lang="en-US" sz="2000" b="1" dirty="0" smtClean="0"/>
              <a:t>	return 0; 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Initializing one object with another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A(int val) { this-&gt;val = val; }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A(){ }</a:t>
            </a:r>
          </a:p>
          <a:p>
            <a:pPr>
              <a:buNone/>
            </a:pPr>
            <a:r>
              <a:rPr lang="en-US" b="1" dirty="0" smtClean="0"/>
              <a:t>	void setVal(int val) { this-&gt;val = val; }</a:t>
            </a:r>
          </a:p>
          <a:p>
            <a:pPr>
              <a:buNone/>
            </a:pPr>
            <a:r>
              <a:rPr lang="en-US" b="1" dirty="0" smtClean="0"/>
              <a:t>	void showVal() { cout &lt;&lt; "Value: "  &lt;&lt; val  &lt;&lt; endl; }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Solutions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1: Modify copy constructor: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Test(const Test &amp;t) {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Copy data members*/</a:t>
            </a: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/>
          </a:p>
          <a:p>
            <a:r>
              <a:rPr lang="en-US" dirty="0" smtClean="0"/>
              <a:t>Solution 2: Or do this (overloaded assignment operator):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Test t2;</a:t>
            </a:r>
          </a:p>
          <a:p>
            <a:pPr>
              <a:buNone/>
            </a:pPr>
            <a:r>
              <a:rPr lang="en-US" b="1" dirty="0" smtClean="0"/>
              <a:t>	t2 = func();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(Possibly) </a:t>
            </a:r>
            <a:r>
              <a:rPr lang="en-US" dirty="0" smtClean="0"/>
              <a:t>Quiz!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Initializing one object with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a1( 10 );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 a2  =  a1;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a2.setVal( 20 );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Initializing one object with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a1( 10 );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 a2  =  a1;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a2.setVal( 20 );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552700" y="3848100"/>
            <a:ext cx="403939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17526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20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Initializing one object with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a1( 10 );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/>
              <a:t>A  a2;</a:t>
            </a:r>
          </a:p>
          <a:p>
            <a:pPr>
              <a:buNone/>
            </a:pPr>
            <a:r>
              <a:rPr lang="en-US" b="1" dirty="0" smtClean="0"/>
              <a:t>	a2  =  a1;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a2.setVal( 20 );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552700" y="3848100"/>
            <a:ext cx="403939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17526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20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Copy Constructor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constructor is </a:t>
            </a:r>
            <a:r>
              <a:rPr lang="en-US" dirty="0" smtClean="0"/>
              <a:t>used to initialize </a:t>
            </a:r>
            <a:r>
              <a:rPr lang="en-US" dirty="0"/>
              <a:t>an object using another object of the same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A copy constructor has the following prototype: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ClassName (const ClassName &amp;ob);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don’t define our own copy constructor, </a:t>
            </a:r>
            <a:r>
              <a:rPr lang="en-US" dirty="0" smtClean="0"/>
              <a:t>the compiler </a:t>
            </a:r>
            <a:r>
              <a:rPr lang="en-US" dirty="0"/>
              <a:t>creates a default copy constructor for each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The default copy constructor performs member-wise </a:t>
            </a:r>
            <a:r>
              <a:rPr lang="en-US" dirty="0"/>
              <a:t>copy between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r>
              <a:rPr lang="en-US" dirty="0" smtClean="0"/>
              <a:t>Default copy </a:t>
            </a:r>
            <a:r>
              <a:rPr lang="en-US" dirty="0"/>
              <a:t>constructor works fine </a:t>
            </a:r>
            <a:r>
              <a:rPr lang="en-US" dirty="0" smtClean="0"/>
              <a:t>unless an </a:t>
            </a:r>
            <a:r>
              <a:rPr lang="en-US" dirty="0"/>
              <a:t>object has pointers or any runtime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C++, a Copy Constructor may be called </a:t>
            </a:r>
            <a:r>
              <a:rPr lang="en-US" dirty="0" smtClean="0"/>
              <a:t>when: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1) An </a:t>
            </a:r>
            <a:r>
              <a:rPr lang="en-US" dirty="0"/>
              <a:t>object of the class is returned by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dirty="0" smtClean="0"/>
              <a:t>2) An </a:t>
            </a:r>
            <a:r>
              <a:rPr lang="en-US" dirty="0"/>
              <a:t>object of the class is passed (to a function) by value as an </a:t>
            </a:r>
            <a:r>
              <a:rPr lang="en-US" dirty="0" smtClean="0"/>
              <a:t>argument</a:t>
            </a:r>
            <a:br>
              <a:rPr lang="en-US" dirty="0" smtClean="0"/>
            </a:br>
            <a:r>
              <a:rPr lang="en-US" dirty="0" smtClean="0"/>
              <a:t>3) An </a:t>
            </a:r>
            <a:r>
              <a:rPr lang="en-US" dirty="0"/>
              <a:t>object is constructed based on another object of the same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4)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compiler generates a temporary </a:t>
            </a:r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Shallow Copy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constructor always perform a</a:t>
            </a:r>
            <a:r>
              <a:rPr lang="en-US" i="1" dirty="0" smtClean="0"/>
              <a:t> shallow copy</a:t>
            </a:r>
          </a:p>
          <a:p>
            <a:endParaRPr lang="en-US" i="1" dirty="0" smtClean="0"/>
          </a:p>
          <a:p>
            <a:r>
              <a:rPr lang="en-US" dirty="0" smtClean="0"/>
              <a:t>Changes made by one object are also made for the other object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346</Words>
  <Application>Microsoft Office PowerPoint</Application>
  <PresentationFormat>On-screen Show (4:3)</PresentationFormat>
  <Paragraphs>209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Object-oriented Programming</vt:lpstr>
      <vt:lpstr>Initializing one object with another</vt:lpstr>
      <vt:lpstr>Initializing one object with another</vt:lpstr>
      <vt:lpstr>Initializing one object with another</vt:lpstr>
      <vt:lpstr>Initializing one object with another</vt:lpstr>
      <vt:lpstr>Copy Constructor</vt:lpstr>
      <vt:lpstr>Copy Constructor</vt:lpstr>
      <vt:lpstr>Copy Constructor</vt:lpstr>
      <vt:lpstr>Shallow Copy</vt:lpstr>
      <vt:lpstr>Shallow Copy</vt:lpstr>
      <vt:lpstr>Deep Copy</vt:lpstr>
      <vt:lpstr>Deep Copy</vt:lpstr>
      <vt:lpstr>Slide 13</vt:lpstr>
      <vt:lpstr>Slide 14</vt:lpstr>
      <vt:lpstr>Why copy constructor?</vt:lpstr>
      <vt:lpstr>Slide 16</vt:lpstr>
      <vt:lpstr>Discussion</vt:lpstr>
      <vt:lpstr>const Argument for Copy Constructor</vt:lpstr>
      <vt:lpstr>const Argument for Copy Constructor</vt:lpstr>
      <vt:lpstr>Solutions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23</cp:revision>
  <dcterms:created xsi:type="dcterms:W3CDTF">2019-02-13T19:52:27Z</dcterms:created>
  <dcterms:modified xsi:type="dcterms:W3CDTF">2019-02-13T21:36:59Z</dcterms:modified>
</cp:coreProperties>
</file>