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Week 5 | </a:t>
            </a:r>
            <a:r>
              <a:rPr lang="en-US" sz="4400" b="1" smtClean="0"/>
              <a:t>Lecture 2</a:t>
            </a:r>
            <a:endParaRPr lang="en-US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Non-constant Pointers to</a:t>
            </a:r>
            <a:br>
              <a:rPr lang="en-US" b="1" dirty="0" smtClean="0"/>
            </a:br>
            <a:r>
              <a:rPr lang="en-US" b="1" dirty="0" smtClean="0"/>
              <a:t>Constant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b="1" dirty="0" smtClean="0"/>
              <a:t>int main()</a:t>
            </a:r>
          </a:p>
          <a:p>
            <a:pPr>
              <a:buNone/>
            </a:pPr>
            <a:r>
              <a:rPr lang="fr-FR" b="1" dirty="0" smtClean="0"/>
              <a:t>{</a:t>
            </a:r>
          </a:p>
          <a:p>
            <a:pPr>
              <a:buNone/>
            </a:pPr>
            <a:r>
              <a:rPr lang="fr-FR" b="1" dirty="0" smtClean="0"/>
              <a:t>	int a = 10;</a:t>
            </a:r>
          </a:p>
          <a:p>
            <a:pPr>
              <a:buNone/>
            </a:pPr>
            <a:r>
              <a:rPr lang="fr-FR" b="1" dirty="0" smtClean="0"/>
              <a:t>	int b = 50;</a:t>
            </a:r>
          </a:p>
          <a:p>
            <a:pPr>
              <a:buNone/>
            </a:pPr>
            <a:r>
              <a:rPr lang="fr-FR" b="1" dirty="0" smtClean="0"/>
              <a:t>		</a:t>
            </a:r>
          </a:p>
          <a:p>
            <a:pPr>
              <a:buNone/>
            </a:pPr>
            <a:r>
              <a:rPr lang="fr-FR" b="1" dirty="0" smtClean="0"/>
              <a:t>	const int* pA = &amp;a;</a:t>
            </a:r>
          </a:p>
          <a:p>
            <a:pPr>
              <a:buNone/>
            </a:pPr>
            <a:r>
              <a:rPr lang="fr-FR" b="1" dirty="0" smtClean="0"/>
              <a:t>	*pA = 20;		</a:t>
            </a:r>
            <a:r>
              <a:rPr lang="fr-FR" b="1" i="1" dirty="0" smtClean="0">
                <a:solidFill>
                  <a:schemeClr val="bg1">
                    <a:lumMod val="65000"/>
                  </a:schemeClr>
                </a:solidFill>
              </a:rPr>
              <a:t>// this line will cause error</a:t>
            </a:r>
          </a:p>
          <a:p>
            <a:pPr>
              <a:buNone/>
            </a:pPr>
            <a:r>
              <a:rPr lang="fr-FR" b="1" dirty="0" smtClean="0"/>
              <a:t>	pA = &amp;b;</a:t>
            </a:r>
          </a:p>
          <a:p>
            <a:pPr>
              <a:buNone/>
            </a:pPr>
            <a:r>
              <a:rPr lang="fr-FR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Constant Pointers to</a:t>
            </a:r>
            <a:br>
              <a:rPr lang="en-US" b="1" dirty="0" smtClean="0"/>
            </a:br>
            <a:r>
              <a:rPr lang="en-US" b="1" dirty="0" smtClean="0"/>
              <a:t>Non-constant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Always points to the same memory location, but the data at that location can be modified through the pointer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int * const pVal = &amp;val;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Constant Pointers to</a:t>
            </a:r>
            <a:br>
              <a:rPr lang="en-US" b="1" dirty="0" smtClean="0"/>
            </a:br>
            <a:r>
              <a:rPr lang="en-US" b="1" dirty="0" smtClean="0"/>
              <a:t>Non-constant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 = 10;</a:t>
            </a:r>
          </a:p>
          <a:p>
            <a:pPr>
              <a:buNone/>
            </a:pPr>
            <a:r>
              <a:rPr lang="en-US" b="1" dirty="0" smtClean="0"/>
              <a:t>	int b = 50;</a:t>
            </a:r>
          </a:p>
          <a:p>
            <a:pPr>
              <a:buNone/>
            </a:pPr>
            <a:r>
              <a:rPr lang="en-US" b="1" dirty="0" smtClean="0"/>
              <a:t>		</a:t>
            </a:r>
          </a:p>
          <a:p>
            <a:pPr>
              <a:buNone/>
            </a:pPr>
            <a:r>
              <a:rPr lang="en-US" b="1" dirty="0" smtClean="0"/>
              <a:t>	int* const pA = &amp;a;</a:t>
            </a:r>
          </a:p>
          <a:p>
            <a:pPr>
              <a:buNone/>
            </a:pPr>
            <a:r>
              <a:rPr lang="en-US" b="1" dirty="0" smtClean="0"/>
              <a:t>	*pA = 20;</a:t>
            </a:r>
          </a:p>
          <a:p>
            <a:pPr>
              <a:buNone/>
            </a:pPr>
            <a:r>
              <a:rPr lang="en-US" b="1" dirty="0" smtClean="0"/>
              <a:t>	pA = &amp;b;</a:t>
            </a:r>
            <a:r>
              <a:rPr lang="fr-FR" b="1" i="1" dirty="0" smtClean="0">
                <a:solidFill>
                  <a:schemeClr val="bg1">
                    <a:lumMod val="65000"/>
                  </a:schemeClr>
                </a:solidFill>
              </a:rPr>
              <a:t>		// this line will cause error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Constant Pointers to</a:t>
            </a:r>
            <a:br>
              <a:rPr lang="en-US" b="1" dirty="0" smtClean="0"/>
            </a:br>
            <a:r>
              <a:rPr lang="en-US" b="1" dirty="0" smtClean="0"/>
              <a:t>Constant </a:t>
            </a:r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Always points to the same memory location, and the data at that location cannot be modified via the pointer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const int * const pVal = &amp;val;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Constant Pointers to</a:t>
            </a:r>
            <a:br>
              <a:rPr lang="en-US" b="1" dirty="0" smtClean="0"/>
            </a:br>
            <a:r>
              <a:rPr lang="en-US" b="1" dirty="0" smtClean="0"/>
              <a:t>Constant </a:t>
            </a:r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 = 10;</a:t>
            </a:r>
          </a:p>
          <a:p>
            <a:pPr>
              <a:buNone/>
            </a:pPr>
            <a:r>
              <a:rPr lang="en-US" b="1" dirty="0" smtClean="0"/>
              <a:t>	int b = 50;</a:t>
            </a:r>
          </a:p>
          <a:p>
            <a:pPr>
              <a:buNone/>
            </a:pPr>
            <a:r>
              <a:rPr lang="en-US" b="1" dirty="0" smtClean="0"/>
              <a:t>		</a:t>
            </a:r>
          </a:p>
          <a:p>
            <a:pPr>
              <a:buNone/>
            </a:pPr>
            <a:r>
              <a:rPr lang="en-US" b="1" dirty="0" smtClean="0"/>
              <a:t>	const int* const pA = &amp;a;</a:t>
            </a:r>
          </a:p>
          <a:p>
            <a:pPr>
              <a:buNone/>
            </a:pPr>
            <a:r>
              <a:rPr lang="en-US" b="1" dirty="0" smtClean="0"/>
              <a:t>	*pA = 20;	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cannot do this</a:t>
            </a:r>
          </a:p>
          <a:p>
            <a:pPr>
              <a:buNone/>
            </a:pPr>
            <a:r>
              <a:rPr lang="en-US" b="1" dirty="0" smtClean="0"/>
              <a:t>	pA = &amp;b;	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cannot do this as well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Inline Functions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Placing the qualifier inline before a function’s return type in definition </a:t>
            </a:r>
            <a:r>
              <a:rPr lang="en-US" b="1" dirty="0" smtClean="0"/>
              <a:t>“advises” </a:t>
            </a:r>
            <a:r>
              <a:rPr lang="en-US" dirty="0" smtClean="0"/>
              <a:t>the compiler to generate a copy of the function’s code in place </a:t>
            </a:r>
            <a:r>
              <a:rPr lang="en-US" b="1" dirty="0" smtClean="0"/>
              <a:t>(when appropriate) </a:t>
            </a:r>
            <a:r>
              <a:rPr lang="en-US" dirty="0" smtClean="0"/>
              <a:t>to avoid a function call</a:t>
            </a:r>
          </a:p>
          <a:p>
            <a:endParaRPr lang="en-US" dirty="0" smtClean="0"/>
          </a:p>
          <a:p>
            <a:r>
              <a:rPr lang="en-US" dirty="0" smtClean="0"/>
              <a:t>Compiler usually ignores this request unless the function does not have too much code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prstClr val="black"/>
                </a:solidFill>
              </a:rPr>
              <a:t>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inline void square(int a)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cout &lt;&lt; "Square of given number is: " &lt;&lt; a * a;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 = 2;</a:t>
            </a:r>
          </a:p>
          <a:p>
            <a:pPr>
              <a:buNone/>
            </a:pPr>
            <a:r>
              <a:rPr lang="en-US" b="1" dirty="0" smtClean="0"/>
              <a:t>	square(a);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prstClr val="black"/>
                </a:solidFill>
              </a:rPr>
              <a:t>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Compiler </a:t>
            </a:r>
            <a:r>
              <a:rPr lang="en-US" b="1" dirty="0" smtClean="0"/>
              <a:t>does not </a:t>
            </a:r>
            <a:r>
              <a:rPr lang="en-US" dirty="0" smtClean="0"/>
              <a:t>perform inlining when: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1) If a function contains a loop</a:t>
            </a:r>
            <a:br>
              <a:rPr lang="en-US" dirty="0" smtClean="0"/>
            </a:br>
            <a:r>
              <a:rPr lang="en-US" dirty="0" smtClean="0"/>
              <a:t>2) If a function contains static variables</a:t>
            </a:r>
            <a:br>
              <a:rPr lang="en-US" dirty="0" smtClean="0"/>
            </a:br>
            <a:r>
              <a:rPr lang="en-US" dirty="0" smtClean="0"/>
              <a:t>3) If a function is recursive</a:t>
            </a:r>
            <a:br>
              <a:rPr lang="en-US" dirty="0" smtClean="0"/>
            </a:br>
            <a:r>
              <a:rPr lang="en-US" dirty="0" smtClean="0"/>
              <a:t>4) If a function return type is other than void, and the return statement doesn’t exist in function body</a:t>
            </a:r>
            <a:br>
              <a:rPr lang="en-US" dirty="0" smtClean="0"/>
            </a:br>
            <a:r>
              <a:rPr lang="en-US" dirty="0" smtClean="0"/>
              <a:t>5) If a function contains switch or goto statement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prstClr val="black"/>
                </a:solidFill>
              </a:rPr>
              <a:t>Advantages of 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1) Function call overhead doesn’t occur</a:t>
            </a:r>
            <a:br>
              <a:rPr lang="en-US" dirty="0" smtClean="0"/>
            </a:br>
            <a:r>
              <a:rPr lang="en-US" dirty="0" smtClean="0"/>
              <a:t>2) It also saves overhead of a return call from a function</a:t>
            </a:r>
            <a:br>
              <a:rPr lang="en-US" dirty="0" smtClean="0"/>
            </a:br>
            <a:r>
              <a:rPr lang="en-US" dirty="0" smtClean="0"/>
              <a:t>3) Inline function may be useful (if it is small) for embedded systems because inline can yield less code than the function call preamble and return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prstClr val="black"/>
                </a:solidFill>
              </a:rPr>
              <a:t>Disadvantages of 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1) The added variables from the inline function consumes additional registers</a:t>
            </a:r>
          </a:p>
          <a:p>
            <a:pPr>
              <a:buNone/>
            </a:pPr>
            <a:r>
              <a:rPr lang="en-US" dirty="0" smtClean="0"/>
              <a:t>	2) If you use too many inline functions then the size of the binary executable file will be large, because of the duplication of same code</a:t>
            </a:r>
          </a:p>
          <a:p>
            <a:pPr>
              <a:buNone/>
            </a:pPr>
            <a:r>
              <a:rPr lang="en-US" dirty="0" smtClean="0"/>
              <a:t> 	3) Inline function may increase compile time overhead if someone changes the code inside the inline function then all the calling location has to be recompiled</a:t>
            </a:r>
          </a:p>
          <a:p>
            <a:pPr>
              <a:buNone/>
            </a:pPr>
            <a:r>
              <a:rPr lang="en-US" dirty="0" smtClean="0"/>
              <a:t>	4) Inline functions may not be useful for many embedded systems. Because in embedded systems code size is more important than speed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Constant Variables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b="1" i="1" dirty="0" smtClean="0"/>
              <a:t>const</a:t>
            </a:r>
            <a:r>
              <a:rPr lang="en-US" b="1" dirty="0" smtClean="0"/>
              <a:t> </a:t>
            </a:r>
            <a:r>
              <a:rPr lang="en-US" dirty="0" smtClean="0"/>
              <a:t>be used to declare constant variables</a:t>
            </a:r>
            <a:endParaRPr lang="en-US" b="1" dirty="0" smtClean="0"/>
          </a:p>
          <a:p>
            <a:r>
              <a:rPr lang="en-US" dirty="0" smtClean="0"/>
              <a:t>They must be initialized when they are declared and cannot be modified later</a:t>
            </a:r>
          </a:p>
          <a:p>
            <a:r>
              <a:rPr lang="en-US" dirty="0" smtClean="0"/>
              <a:t>Using constant variables to specify array size makes program more </a:t>
            </a:r>
            <a:r>
              <a:rPr lang="en-US" i="1" dirty="0" smtClean="0"/>
              <a:t>scalable</a:t>
            </a:r>
          </a:p>
          <a:p>
            <a:r>
              <a:rPr lang="en-US" dirty="0" smtClean="0"/>
              <a:t>Constant variables are also called </a:t>
            </a:r>
            <a:r>
              <a:rPr lang="en-US" b="1" i="1" dirty="0" smtClean="0"/>
              <a:t>named constants</a:t>
            </a:r>
            <a:r>
              <a:rPr lang="en-US" dirty="0" smtClean="0"/>
              <a:t> or </a:t>
            </a:r>
            <a:r>
              <a:rPr lang="en-US" b="1" i="1" dirty="0" smtClean="0"/>
              <a:t>read-only variables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Next Lecture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Constant Variables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int main()</a:t>
            </a:r>
          </a:p>
          <a:p>
            <a:pPr>
              <a:buNone/>
            </a:pPr>
            <a:r>
              <a:rPr lang="en-US" sz="2800" b="1" dirty="0" smtClean="0"/>
              <a:t>{</a:t>
            </a:r>
          </a:p>
          <a:p>
            <a:pPr>
              <a:buNone/>
            </a:pPr>
            <a:r>
              <a:rPr lang="en-US" sz="2800" b="1" dirty="0" smtClean="0"/>
              <a:t>	const int a = 5;</a:t>
            </a:r>
          </a:p>
          <a:p>
            <a:pPr>
              <a:buNone/>
            </a:pPr>
            <a:r>
              <a:rPr lang="en-US" sz="2800" b="1" dirty="0" smtClean="0"/>
              <a:t>	const int b;	</a:t>
            </a:r>
            <a:r>
              <a:rPr lang="en-US" sz="2800" b="1" i="1" dirty="0" smtClean="0">
                <a:solidFill>
                  <a:schemeClr val="bg1">
                    <a:lumMod val="65000"/>
                  </a:schemeClr>
                </a:solidFill>
              </a:rPr>
              <a:t>// will cause error</a:t>
            </a:r>
          </a:p>
          <a:p>
            <a:pPr>
              <a:buNone/>
            </a:pPr>
            <a:r>
              <a:rPr lang="en-US" sz="2800" b="1" dirty="0" smtClean="0"/>
              <a:t>	b = 10;		</a:t>
            </a:r>
            <a:r>
              <a:rPr lang="en-US" sz="2800" b="1" i="1" dirty="0" smtClean="0">
                <a:solidFill>
                  <a:schemeClr val="bg1">
                    <a:lumMod val="65000"/>
                  </a:schemeClr>
                </a:solidFill>
              </a:rPr>
              <a:t>// will cause error</a:t>
            </a:r>
          </a:p>
          <a:p>
            <a:pPr>
              <a:buNone/>
            </a:pPr>
            <a:r>
              <a:rPr lang="en-US" sz="2800" b="1" dirty="0" smtClean="0"/>
              <a:t>	 </a:t>
            </a:r>
          </a:p>
          <a:p>
            <a:pPr>
              <a:buNone/>
            </a:pPr>
            <a:r>
              <a:rPr lang="en-US" sz="2800" b="1" dirty="0" smtClean="0"/>
              <a:t>	const int arr[] = {1, 2, 3, 4, 5};</a:t>
            </a:r>
          </a:p>
          <a:p>
            <a:pPr>
              <a:buNone/>
            </a:pPr>
            <a:r>
              <a:rPr lang="en-US" sz="2800" b="1" dirty="0" smtClean="0"/>
              <a:t>	arr[0] = 10;	</a:t>
            </a:r>
            <a:r>
              <a:rPr lang="en-US" sz="2800" b="1" i="1" dirty="0" smtClean="0">
                <a:solidFill>
                  <a:schemeClr val="bg1">
                    <a:lumMod val="65000"/>
                  </a:schemeClr>
                </a:solidFill>
              </a:rPr>
              <a:t>// will cause error</a:t>
            </a:r>
          </a:p>
          <a:p>
            <a:pPr>
              <a:buNone/>
            </a:pPr>
            <a:r>
              <a:rPr lang="en-US" sz="2800" b="1" dirty="0" smtClean="0"/>
              <a:t>}</a:t>
            </a:r>
            <a:endParaRPr 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Constant Parameters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int func(const int a, int b)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 += 10;	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//will cause error</a:t>
            </a:r>
          </a:p>
          <a:p>
            <a:pPr>
              <a:buNone/>
            </a:pPr>
            <a:r>
              <a:rPr lang="en-US" b="1" dirty="0" smtClean="0"/>
              <a:t>	b += 20;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400" b="1" dirty="0" smtClean="0"/>
          </a:p>
          <a:p>
            <a:pPr algn="ctr">
              <a:buNone/>
            </a:pPr>
            <a:endParaRPr lang="en-US" sz="4400" b="1" dirty="0" smtClean="0"/>
          </a:p>
          <a:p>
            <a:pPr algn="ctr">
              <a:buNone/>
            </a:pPr>
            <a:r>
              <a:rPr lang="en-US" sz="4400" b="1" dirty="0" smtClean="0"/>
              <a:t>Principle of Least Privilege???</a:t>
            </a:r>
            <a:endParaRPr lang="en-US" sz="4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Constant With Pointers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ways to use </a:t>
            </a:r>
            <a:r>
              <a:rPr lang="en-US" b="1" dirty="0" smtClean="0"/>
              <a:t>const </a:t>
            </a:r>
            <a:r>
              <a:rPr lang="en-US" dirty="0" smtClean="0"/>
              <a:t>with pointers: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Non-constant pointers </a:t>
            </a: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B050"/>
                </a:solidFill>
              </a:rPr>
              <a:t>non-constant data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Non-constant pointers </a:t>
            </a: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C00000"/>
                </a:solidFill>
              </a:rPr>
              <a:t>constant data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Constant pointers </a:t>
            </a: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B050"/>
                </a:solidFill>
              </a:rPr>
              <a:t>non-constant data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Constant pointers </a:t>
            </a:r>
            <a:r>
              <a:rPr lang="en-US" b="1" dirty="0" smtClean="0"/>
              <a:t>to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constant data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Non-constant Pointers to</a:t>
            </a:r>
            <a:br>
              <a:rPr lang="en-US" b="1" dirty="0" smtClean="0"/>
            </a:br>
            <a:r>
              <a:rPr lang="en-US" b="1" dirty="0" smtClean="0"/>
              <a:t>Non-constant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highest access is granted by a </a:t>
            </a:r>
            <a:r>
              <a:rPr lang="en-US" b="1" dirty="0" smtClean="0"/>
              <a:t>non-constant pointer to non-constant data</a:t>
            </a:r>
          </a:p>
          <a:p>
            <a:endParaRPr lang="en-US" b="1" dirty="0" smtClean="0"/>
          </a:p>
          <a:p>
            <a:r>
              <a:rPr lang="en-US" dirty="0" smtClean="0"/>
              <a:t>Data can be modified through pointer, and pointer can be made to point to other data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Non-constant Pointers With </a:t>
            </a:r>
            <a:br>
              <a:rPr lang="en-US" b="1" dirty="0" smtClean="0"/>
            </a:br>
            <a:r>
              <a:rPr lang="en-US" b="1" dirty="0" smtClean="0"/>
              <a:t>Non-constant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 = 10;</a:t>
            </a:r>
          </a:p>
          <a:p>
            <a:pPr>
              <a:buNone/>
            </a:pPr>
            <a:r>
              <a:rPr lang="en-US" b="1" dirty="0" smtClean="0"/>
              <a:t>	int b = 50;</a:t>
            </a:r>
          </a:p>
          <a:p>
            <a:pPr>
              <a:buNone/>
            </a:pPr>
            <a:r>
              <a:rPr lang="en-US" b="1" dirty="0" smtClean="0"/>
              <a:t>		</a:t>
            </a:r>
          </a:p>
          <a:p>
            <a:pPr>
              <a:buNone/>
            </a:pPr>
            <a:r>
              <a:rPr lang="en-US" b="1" dirty="0" smtClean="0"/>
              <a:t>	int* pA = &amp;a;</a:t>
            </a:r>
          </a:p>
          <a:p>
            <a:pPr>
              <a:buNone/>
            </a:pPr>
            <a:r>
              <a:rPr lang="en-US" b="1" dirty="0" smtClean="0"/>
              <a:t>	*pA = 20;</a:t>
            </a:r>
          </a:p>
          <a:p>
            <a:pPr>
              <a:buNone/>
            </a:pPr>
            <a:r>
              <a:rPr lang="en-US" b="1" dirty="0" smtClean="0"/>
              <a:t>	pA = &amp;b;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Non-constant Pointers to</a:t>
            </a:r>
            <a:br>
              <a:rPr lang="en-US" b="1" dirty="0" smtClean="0"/>
            </a:br>
            <a:r>
              <a:rPr lang="en-US" b="1" dirty="0" smtClean="0"/>
              <a:t>Constant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Pointer can be modified to point to any other data, but the data to which it points cannot be modified through that pointer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const  int * pVal;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343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Object-oriented Programming</vt:lpstr>
      <vt:lpstr>Constant Variables</vt:lpstr>
      <vt:lpstr>Constant Variables</vt:lpstr>
      <vt:lpstr>Constant Parameters</vt:lpstr>
      <vt:lpstr> </vt:lpstr>
      <vt:lpstr>Constant With Pointers</vt:lpstr>
      <vt:lpstr>Non-constant Pointers to Non-constant Data</vt:lpstr>
      <vt:lpstr>Non-constant Pointers With  Non-constant Data</vt:lpstr>
      <vt:lpstr>Non-constant Pointers to Constant Data</vt:lpstr>
      <vt:lpstr>Non-constant Pointers to Constant Data</vt:lpstr>
      <vt:lpstr>Constant Pointers to Non-constant Data</vt:lpstr>
      <vt:lpstr>Constant Pointers to Non-constant Data</vt:lpstr>
      <vt:lpstr>Constant Pointers to Constant Data</vt:lpstr>
      <vt:lpstr>Constant Pointers to Constant Data</vt:lpstr>
      <vt:lpstr>Inline Functions</vt:lpstr>
      <vt:lpstr>Inline Functions</vt:lpstr>
      <vt:lpstr>Inline Functions</vt:lpstr>
      <vt:lpstr>Advantages of Inline Functions</vt:lpstr>
      <vt:lpstr>Disadvantages of Inline Functions</vt:lpstr>
      <vt:lpstr>Next Lecture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Syed Zain-Ul-Hassan</cp:lastModifiedBy>
  <cp:revision>19</cp:revision>
  <dcterms:created xsi:type="dcterms:W3CDTF">2006-08-16T00:00:00Z</dcterms:created>
  <dcterms:modified xsi:type="dcterms:W3CDTF">2019-03-05T09:02:36Z</dcterms:modified>
</cp:coreProperties>
</file>