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27"/>
  </p:notesMasterIdLst>
  <p:sldIdLst>
    <p:sldId id="347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1" r:id="rId14"/>
    <p:sldId id="412" r:id="rId15"/>
    <p:sldId id="413" r:id="rId16"/>
    <p:sldId id="414" r:id="rId17"/>
    <p:sldId id="415" r:id="rId18"/>
    <p:sldId id="416" r:id="rId19"/>
    <p:sldId id="438" r:id="rId20"/>
    <p:sldId id="439" r:id="rId21"/>
    <p:sldId id="440" r:id="rId22"/>
    <p:sldId id="443" r:id="rId23"/>
    <p:sldId id="442" r:id="rId24"/>
    <p:sldId id="417" r:id="rId25"/>
    <p:sldId id="41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000" autoAdjust="0"/>
  </p:normalViewPr>
  <p:slideViewPr>
    <p:cSldViewPr>
      <p:cViewPr>
        <p:scale>
          <a:sx n="125" d="100"/>
          <a:sy n="125" d="100"/>
        </p:scale>
        <p:origin x="-318" y="-1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90" d="100"/>
          <a:sy n="90" d="100"/>
        </p:scale>
        <p:origin x="2539" y="-7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533FC7-468A-4A4F-863D-034BB769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11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7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7-levels</a:t>
            </a:r>
            <a:r>
              <a:rPr lang="en-US" baseline="0" dirty="0" smtClean="0"/>
              <a:t> of paging in 64-bit Ultra-SPARC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40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FE014-1F3E-4D1F-9AE6-0480AB220742}" type="slidenum">
              <a:rPr lang="en-US"/>
              <a:pPr/>
              <a:t>12</a:t>
            </a:fld>
            <a:endParaRPr lang="en-US"/>
          </a:p>
        </p:txBody>
      </p:sp>
      <p:sp>
        <p:nvSpPr>
          <p:cNvPr id="9318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A882B599-D0F4-4545-81B1-7A55E1E680E8}" type="slidenum">
              <a:rPr lang="en-US" sz="1200">
                <a:latin typeface="Helvetica" pitchFamily="34" charset="0"/>
                <a:ea typeface="ＭＳ Ｐゴシック" charset="-128"/>
              </a:rPr>
              <a:pPr algn="r" eaLnBrk="0" hangingPunct="0"/>
              <a:t>12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79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6B1D6-6474-48C1-83D5-FE717F0EB42B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421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8ABEF3B1-D125-4A9E-8383-99F1E22F880E}" type="slidenum">
              <a:rPr lang="en-US" sz="1200">
                <a:solidFill>
                  <a:srgbClr val="000000"/>
                </a:solidFill>
                <a:latin typeface="Helvetica" pitchFamily="34" charset="0"/>
                <a:ea typeface="ＭＳ Ｐゴシック" charset="-128"/>
              </a:rPr>
              <a:pPr algn="r"/>
              <a:t>14</a:t>
            </a:fld>
            <a:endParaRPr lang="en-US" sz="1200">
              <a:solidFill>
                <a:srgbClr val="000000"/>
              </a:solidFill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99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64-bit </a:t>
            </a:r>
            <a:r>
              <a:rPr lang="en-US" dirty="0" err="1" smtClean="0"/>
              <a:t>UltraSPARC</a:t>
            </a:r>
            <a:r>
              <a:rPr lang="en-US" dirty="0" smtClean="0"/>
              <a:t> and PowerPC</a:t>
            </a:r>
            <a:r>
              <a:rPr lang="en-US" baseline="0" dirty="0" smtClean="0"/>
              <a:t> use this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55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A63B69-E081-4DD2-B2CB-1DBA41CF0D2F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523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69832ADA-DDA1-4E2B-89A4-BB9D146E268B}" type="slidenum">
              <a:rPr lang="en-US" sz="1200">
                <a:solidFill>
                  <a:srgbClr val="000000"/>
                </a:solidFill>
                <a:latin typeface="Helvetica" pitchFamily="34" charset="0"/>
                <a:ea typeface="ＭＳ Ｐゴシック" charset="-128"/>
              </a:rPr>
              <a:pPr algn="r"/>
              <a:t>17</a:t>
            </a:fld>
            <a:endParaRPr lang="en-US" sz="1200">
              <a:solidFill>
                <a:srgbClr val="000000"/>
              </a:solidFill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66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415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7F47E-FD1A-4EC6-8474-8FE4438C2587}" type="slidenum">
              <a:rPr lang="en-US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59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widely</a:t>
            </a:r>
            <a:r>
              <a:rPr lang="en-US" baseline="0" dirty="0" smtClean="0"/>
              <a:t> used architecture in terms of quantity of chips produced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68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8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7F47E-FD1A-4EC6-8474-8FE4438C258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02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65FE76-0B89-4A89-BCDE-BB866F8FCB74}" type="slidenum">
              <a:rPr lang="en-US"/>
              <a:pPr/>
              <a:t>5</a:t>
            </a:fld>
            <a:endParaRPr lang="en-US"/>
          </a:p>
        </p:txBody>
      </p:sp>
      <p:sp>
        <p:nvSpPr>
          <p:cNvPr id="8909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78CFF4B5-0FA3-4836-A300-7DA126F8D3A5}" type="slidenum">
              <a:rPr lang="en-US" sz="1200">
                <a:latin typeface="Helvetica" pitchFamily="34" charset="0"/>
                <a:ea typeface="ＭＳ Ｐゴシック" charset="-128"/>
              </a:rPr>
              <a:pPr algn="r" eaLnBrk="0" hangingPunct="0"/>
              <a:t>5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r>
              <a:rPr lang="en-US" dirty="0" smtClean="0"/>
              <a:t>14-bit address space- can 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upto</a:t>
            </a:r>
            <a:r>
              <a:rPr lang="en-US" baseline="0" dirty="0" smtClean="0"/>
              <a:t> 16383 address – if it uses only 10468 addresses with 2048 page size, allocated 6 pages that goes </a:t>
            </a:r>
            <a:r>
              <a:rPr lang="en-US" baseline="0" dirty="0" err="1" smtClean="0"/>
              <a:t>upto</a:t>
            </a:r>
            <a:r>
              <a:rPr lang="en-US" baseline="0" dirty="0" smtClean="0"/>
              <a:t> 12287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9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7F47E-FD1A-4EC6-8474-8FE4438C258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152A71-AC1D-4A41-9FA4-987E1757FCD5}" type="slidenum">
              <a:rPr lang="en-US"/>
              <a:pPr/>
              <a:t>7</a:t>
            </a:fld>
            <a:endParaRPr lang="en-US"/>
          </a:p>
        </p:txBody>
      </p:sp>
      <p:sp>
        <p:nvSpPr>
          <p:cNvPr id="9011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DF554EF1-8744-462C-BAEC-9FC6B68FD306}" type="slidenum">
              <a:rPr lang="en-US" sz="1200">
                <a:latin typeface="Helvetica" pitchFamily="34" charset="0"/>
                <a:ea typeface="ＭＳ Ｐゴシック" charset="-128"/>
              </a:rPr>
              <a:pPr algn="r" eaLnBrk="0" hangingPunct="0"/>
              <a:t>7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6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9D8076-8864-4802-A511-B431F93073F0}" type="slidenum">
              <a:rPr lang="en-US"/>
              <a:pPr/>
              <a:t>9</a:t>
            </a:fld>
            <a:endParaRPr lang="en-US"/>
          </a:p>
        </p:txBody>
      </p:sp>
      <p:sp>
        <p:nvSpPr>
          <p:cNvPr id="9113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A9541AB5-9B0F-4219-9D81-B45677CDEB36}" type="slidenum">
              <a:rPr lang="en-US" sz="1200">
                <a:latin typeface="Helvetica" pitchFamily="34" charset="0"/>
                <a:ea typeface="ＭＳ Ｐゴシック" charset="-128"/>
              </a:rPr>
              <a:pPr algn="r" eaLnBrk="0" hangingPunct="0"/>
              <a:t>9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77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632E0-AE1D-4515-B99A-E7845EE23A3E}" type="slidenum">
              <a:rPr lang="en-US"/>
              <a:pPr/>
              <a:t>10</a:t>
            </a:fld>
            <a:endParaRPr lang="en-US"/>
          </a:p>
        </p:txBody>
      </p:sp>
      <p:sp>
        <p:nvSpPr>
          <p:cNvPr id="9216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36076DAF-2FF0-4A44-BC6B-72253BB84071}" type="slidenum">
              <a:rPr lang="en-US" sz="1200">
                <a:latin typeface="Helvetica" pitchFamily="34" charset="0"/>
                <a:ea typeface="ＭＳ Ｐゴシック" charset="-128"/>
              </a:rPr>
              <a:pPr algn="r" eaLnBrk="0" hangingPunct="0"/>
              <a:t>10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5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34B51-1AE5-4D28-ACD9-8FF4493C3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FE429-2288-4C06-B2F2-780C39387D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4F990D-8985-404B-8D0C-FFEF03E1D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CDDE5-E53D-4C4A-97FD-07BAA38802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0D7D0-DCCE-4584-A430-75FF2F23F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0A248-445B-4AD7-991E-2118B6FEF9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60614-A84F-4EC4-893E-014333F5F4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59D14-0BFA-43CA-9EAC-86FCA38B9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0"/>
            <a:ext cx="7772400" cy="1829761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ffectLst/>
              </a:rPr>
              <a:t>Memory Management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28950" y="3962400"/>
            <a:ext cx="6115050" cy="1447800"/>
          </a:xfrm>
          <a:noFill/>
        </p:spPr>
        <p:txBody>
          <a:bodyPr/>
          <a:lstStyle/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Memory Management Strategies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Virtual Memory Management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Arial Black" pitchFamily="34" charset="0"/>
              </a:rPr>
              <a:t>OS Spring 2020</a:t>
            </a:r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78E8A7-F006-458A-908E-46D0A45F204D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1905000" y="381000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39495826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5529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552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E3B2DE-C4DD-4F9A-9E72-BEE16C3BDECA}" type="slidenum">
              <a:rPr lang="en-US"/>
              <a:pPr/>
              <a:t>10</a:t>
            </a:fld>
            <a:endParaRPr lang="en-US"/>
          </a:p>
        </p:txBody>
      </p:sp>
      <p:sp>
        <p:nvSpPr>
          <p:cNvPr id="5530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8229600" cy="914400"/>
          </a:xfrm>
        </p:spPr>
        <p:txBody>
          <a:bodyPr anchor="b">
            <a:noAutofit/>
          </a:bodyPr>
          <a:lstStyle/>
          <a:p>
            <a:pPr algn="ctr"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Address-Translation Scheme for a two-level 32-bit paging architecture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859280"/>
            <a:ext cx="893388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94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6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For a large address space, two-level paging scheme is no longer appropriate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For example, a 64-bit logical-address 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Divide the outer page table into smaller 	pieces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approach is used in 32-bit processors too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Outer page table can be divided in a number of ways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Three-level paging scheme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Next step is a four-level paging scheme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Multilevel paging scheme requires a large number of memory accesses to translate an address</a:t>
            </a:r>
          </a:p>
        </p:txBody>
      </p:sp>
      <p:sp>
        <p:nvSpPr>
          <p:cNvPr id="563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8B25DB-F53B-4D35-9FB8-42AA2EB4258B}" type="slidenum">
              <a:rPr lang="en-US" b="1">
                <a:latin typeface="Arial Black" pitchFamily="34" charset="0"/>
              </a:rPr>
              <a:pPr/>
              <a:t>11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Hierarchical Paging</a:t>
            </a:r>
          </a:p>
        </p:txBody>
      </p:sp>
    </p:spTree>
    <p:extLst>
      <p:ext uri="{BB962C8B-B14F-4D97-AF65-F5344CB8AC3E}">
        <p14:creationId xmlns:p14="http://schemas.microsoft.com/office/powerpoint/2010/main" val="65974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7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734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573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2A0629-47E2-44D8-B37A-8E857B11E807}" type="slidenum">
              <a:rPr lang="en-US" b="1">
                <a:latin typeface="Arial Black" pitchFamily="34" charset="0"/>
              </a:rPr>
              <a:pPr/>
              <a:t>12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524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effectLst/>
              </a:rPr>
              <a:t>Three-level Paging Scheme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752600"/>
            <a:ext cx="798896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267200"/>
            <a:ext cx="8483492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479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229600" cy="4800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 a hashed page table for handling address spaces larger than 32 b</a:t>
            </a:r>
            <a:r>
              <a:rPr lang="en-US" sz="2600" b="1" dirty="0"/>
              <a:t>its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Hash value is the virtual page number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entry in the table contains a linked list of elements that hash to the same location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Each element consists of three fields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virtual page number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The value of the mapped page frame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pointer to the next element in the linked 	list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Working of the algorithm</a:t>
            </a:r>
          </a:p>
        </p:txBody>
      </p:sp>
      <p:sp>
        <p:nvSpPr>
          <p:cNvPr id="583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341935-3095-4DE2-B978-DF42D6FC1D1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Hashed Page Tables</a:t>
            </a:r>
          </a:p>
        </p:txBody>
      </p:sp>
    </p:spTree>
    <p:extLst>
      <p:ext uri="{BB962C8B-B14F-4D97-AF65-F5344CB8AC3E}">
        <p14:creationId xmlns:p14="http://schemas.microsoft.com/office/powerpoint/2010/main" val="407855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93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593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4477B7-AA11-414E-9544-D975F9618DD2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Hashed Page Table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76400"/>
            <a:ext cx="8835994" cy="466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183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486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Clustered page tables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variant of the 32-bit scheme mentioned 	before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Suitable for 64-bit address spaces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Difference from hash table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Each entry in the hash table refers to 	several pages in clustered page table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single page-table entry can store the mappings for </a:t>
            </a:r>
            <a:r>
              <a:rPr lang="en-US" sz="2600" b="1">
                <a:latin typeface="Arial" pitchFamily="34" charset="0"/>
                <a:cs typeface="Arial" pitchFamily="34" charset="0"/>
              </a:rPr>
              <a:t>multiple </a:t>
            </a:r>
            <a:r>
              <a:rPr lang="en-US" sz="2600" b="1" smtClean="0">
                <a:latin typeface="Arial" pitchFamily="34" charset="0"/>
                <a:cs typeface="Arial" pitchFamily="34" charset="0"/>
              </a:rPr>
              <a:t>physical-page frames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This is especially useful for sparse address spaces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Where memory reference is noncontiguous	and is scattered throughout the address 	space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604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AAA8EF-78C0-4BA0-B585-C297BB5F8A6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Hashed Page Tables</a:t>
            </a:r>
          </a:p>
        </p:txBody>
      </p:sp>
    </p:spTree>
    <p:extLst>
      <p:ext uri="{BB962C8B-B14F-4D97-AF65-F5344CB8AC3E}">
        <p14:creationId xmlns:p14="http://schemas.microsoft.com/office/powerpoint/2010/main" val="30209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8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50950"/>
            <a:ext cx="8229600" cy="50736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page table consists of millions of entries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Consume large amount of memory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Use inverted page table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has one entry for each frame of 			memory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It contains the virtual page address and 	the id of the process that owns the page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Only one page table exists in the system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Working of the inverted page table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scheme decreases the amount of memory consumed by the page table</a:t>
            </a:r>
          </a:p>
        </p:txBody>
      </p:sp>
      <p:sp>
        <p:nvSpPr>
          <p:cNvPr id="6144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E377C1-F8B3-4CD1-AB65-FD52930D420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Inverted Page Tables</a:t>
            </a:r>
          </a:p>
        </p:txBody>
      </p:sp>
    </p:spTree>
    <p:extLst>
      <p:ext uri="{BB962C8B-B14F-4D97-AF65-F5344CB8AC3E}">
        <p14:creationId xmlns:p14="http://schemas.microsoft.com/office/powerpoint/2010/main" val="11137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6246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624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6B551B-85D3-476D-979F-DD46AAC265B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8229600" cy="7620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Inverted Page Table 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694" y="838200"/>
            <a:ext cx="8533706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89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9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864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Problem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Increases the amount of time required to 	search the table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 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Entire table needs to be searched in 		worst case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Use hash table to alleviate the 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At least two memory accesses are required to 	get a frame address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TLB is searched before any of the above operations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Systems using inverted page table have difficulty in implementing shared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Allow the page table to contain only one 	mapping of the virtual address to the 	shared physical address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6349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793950-CA46-4214-B83E-C76C4A8C6EE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Inverted Page Tables</a:t>
            </a:r>
          </a:p>
        </p:txBody>
      </p:sp>
    </p:spTree>
    <p:extLst>
      <p:ext uri="{BB962C8B-B14F-4D97-AF65-F5344CB8AC3E}">
        <p14:creationId xmlns:p14="http://schemas.microsoft.com/office/powerpoint/2010/main" val="24507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80768"/>
            <a:ext cx="8153400" cy="5496232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A process can be </a:t>
            </a:r>
            <a:r>
              <a:rPr lang="en-US" sz="2600" b="1" dirty="0">
                <a:latin typeface="Berlin Sans FB" pitchFamily="34" charset="0"/>
              </a:rPr>
              <a:t>swapped </a:t>
            </a:r>
            <a:r>
              <a:rPr lang="en-US" sz="2600" b="1" dirty="0">
                <a:latin typeface="Comic Sans MS" pitchFamily="66" charset="0"/>
              </a:rPr>
              <a:t>out of the memory to a backing store temporarily</a:t>
            </a:r>
            <a:r>
              <a:rPr lang="en-US" sz="2600" b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can be later brought back into memory for 	continued execution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Possible for the total physical address space for all processes to exceed the physical memory of the system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Increase the degree 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multiprogramming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Standard Swapping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Move entire process between main memory 	and backing store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Data structures associated with the process must also be swapped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Idle or mostly idle processes are good candidates 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2048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806E985F-DD68-4DB5-935A-FEB6CF0E3BA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>
                <a:defRPr/>
              </a:pPr>
              <a:t>19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Swapping</a:t>
            </a:r>
            <a:r>
              <a:rPr lang="en-US" sz="3200" dirty="0"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71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the TLB is full, an entry should be selected for replacement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Replacement policies range from Least 	Recently Used (LRU) to random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Some TLBs allow entries to be wired down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Comic Sans MS" pitchFamily="66" charset="0"/>
              </a:rPr>
              <a:t>These entries cannot be removed from the	TLB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Major kernel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Some TLBs store Address Space Identifiers (ASIDs) in each TLB entry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An ASID uniquely identifies each process and provides address-space protection for that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Allows TLB to contain entries for several 	processes simultaneously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TLB must be flushed otherwise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F68EBD-D55C-4BE1-920C-383274F6AE98}" type="slidenum">
              <a:rPr lang="en-US" b="1">
                <a:latin typeface="Arial Black" pitchFamily="34" charset="0"/>
              </a:rPr>
              <a:pPr/>
              <a:t>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Hardware Support</a:t>
            </a:r>
          </a:p>
        </p:txBody>
      </p:sp>
    </p:spTree>
    <p:extLst>
      <p:ext uri="{BB962C8B-B14F-4D97-AF65-F5344CB8AC3E}">
        <p14:creationId xmlns:p14="http://schemas.microsoft.com/office/powerpoint/2010/main" val="15031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2FA4D2BC-D6AD-4C96-994F-F70E5653AAE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20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458200" cy="1066800"/>
          </a:xfrm>
          <a:noFill/>
        </p:spPr>
        <p:txBody>
          <a:bodyPr>
            <a:normAutofit/>
          </a:bodyPr>
          <a:lstStyle/>
          <a:p>
            <a:pPr algn="ctr"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Swapping of Two Processes using a Disk as the Backing Store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71600"/>
            <a:ext cx="8229600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95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9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4800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Swapping with Paging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Standard swapping is not used in contemporary systems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Amount of time required is very high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Swapping of pages of a process takes place 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Term swapping is used for standard swapping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  Paging refers to swapping with paging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Linux and Windows use this method</a:t>
            </a: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Page out: Moves a page from memory to the 		backing store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Page in is the reverse operation</a:t>
            </a: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Swapping works well with virtual memory</a:t>
            </a:r>
          </a:p>
          <a:p>
            <a:pPr marL="82550" indent="0">
              <a:lnSpc>
                <a:spcPct val="80000"/>
              </a:lnSpc>
              <a:buNone/>
            </a:pPr>
            <a:endParaRPr lang="en-US" sz="2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75A44B-749C-437B-9AFA-F8B63446FB7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Swapping</a:t>
            </a:r>
          </a:p>
        </p:txBody>
      </p:sp>
    </p:spTree>
    <p:extLst>
      <p:ext uri="{BB962C8B-B14F-4D97-AF65-F5344CB8AC3E}">
        <p14:creationId xmlns:p14="http://schemas.microsoft.com/office/powerpoint/2010/main" val="26612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F860BC-A035-41BF-A836-1F943FDE9E6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1534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Swapping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with Paging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2" descr="W:\os-book\OS10\slide-dir\os-figures\9_20.jpg">
            <a:extLst>
              <a:ext uri="{FF2B5EF4-FFF2-40B4-BE49-F238E27FC236}">
                <a16:creationId xmlns="" xmlns:a16="http://schemas.microsoft.com/office/drawing/2014/main" id="{D7C55644-50F2-4074-8699-2BE71EB4A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8000999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9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229600" cy="4876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Mobile systems do not support </a:t>
            </a:r>
            <a:r>
              <a:rPr lang="en-US" sz="2600" b="1" dirty="0" smtClean="0">
                <a:latin typeface="Comic Sans MS" pitchFamily="66" charset="0"/>
              </a:rPr>
              <a:t>swapping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Flash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memory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has limited storage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Flash </a:t>
            </a:r>
            <a:r>
              <a:rPr lang="en-US" sz="2600" b="1" dirty="0">
                <a:latin typeface="Comic Sans MS" pitchFamily="66" charset="0"/>
              </a:rPr>
              <a:t>memory can tolerate only limited </a:t>
            </a:r>
            <a:r>
              <a:rPr lang="en-US" sz="2600" b="1" dirty="0" smtClean="0">
                <a:latin typeface="Comic Sans MS" pitchFamily="66" charset="0"/>
              </a:rPr>
              <a:t>	number </a:t>
            </a:r>
            <a:r>
              <a:rPr lang="en-US" sz="2600" b="1" dirty="0">
                <a:latin typeface="Comic Sans MS" pitchFamily="66" charset="0"/>
              </a:rPr>
              <a:t>of </a:t>
            </a:r>
            <a:r>
              <a:rPr lang="en-US" sz="2600" b="1" dirty="0" smtClean="0">
                <a:latin typeface="Comic Sans MS" pitchFamily="66" charset="0"/>
              </a:rPr>
              <a:t>writes</a:t>
            </a:r>
          </a:p>
          <a:p>
            <a:pPr marL="82550" indent="0"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Poor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throughput between main memory and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flash memory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How to acquire memory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space?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Apple </a:t>
            </a:r>
            <a:r>
              <a:rPr lang="en-US" sz="2600" b="1" dirty="0" err="1">
                <a:latin typeface="Comic Sans MS" pitchFamily="66" charset="0"/>
              </a:rPr>
              <a:t>iOS</a:t>
            </a:r>
            <a:r>
              <a:rPr lang="en-US" sz="2600" b="1" dirty="0">
                <a:latin typeface="Comic Sans MS" pitchFamily="66" charset="0"/>
              </a:rPr>
              <a:t> asks applications to relinquish 	voluntarily allocated memory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May also terminate a program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Android also uses similar strategy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F860BC-A035-41BF-A836-1F943FDE9E6A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1534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Swapping on Mobile Systems</a:t>
            </a:r>
          </a:p>
        </p:txBody>
      </p:sp>
    </p:spTree>
    <p:extLst>
      <p:ext uri="{BB962C8B-B14F-4D97-AF65-F5344CB8AC3E}">
        <p14:creationId xmlns:p14="http://schemas.microsoft.com/office/powerpoint/2010/main" val="32667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9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534400" cy="55626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Most mobile devices use ARM processors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32-bit ARM processors support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4K and 16K page sizes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1MB and 16 MB pages termed as sections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1-level paging is used for 1MB and 16MB sections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2-level paging is used for 4KB and 16KB pages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Address translation in ARM M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MU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ARM also supports two levels of TLBs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Outer level Micro TLBs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Data TLB and instruction TLB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	Micro TLBs also support ASIDs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Inner level main TLB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Address translation starts at the micro TLB level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 case of miss, main TLB is accessed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74756" name="Date Placeholder 5"/>
          <p:cNvSpPr>
            <a:spLocks noGrp="1"/>
          </p:cNvSpPr>
          <p:nvPr>
            <p:ph type="dt" sz="half" idx="10"/>
          </p:nvPr>
        </p:nvSpPr>
        <p:spPr>
          <a:xfrm>
            <a:off x="1981200" y="6248400"/>
            <a:ext cx="2133600" cy="476250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07319" y="6400800"/>
            <a:ext cx="2350681" cy="365125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F477A2-9258-499A-B8BB-D8F75BAAC0F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Example: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 ARM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0955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F477A2-9258-499A-B8BB-D8F75BAAC0F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Logical Address Translation in ARM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38200"/>
            <a:ext cx="9020291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94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56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Hit ratio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Percentage of times that a particular page </a:t>
            </a:r>
            <a:r>
              <a:rPr lang="en-US" sz="2600" b="1" dirty="0" smtClean="0">
                <a:latin typeface="Comic Sans MS" pitchFamily="66" charset="0"/>
              </a:rPr>
              <a:t>	number </a:t>
            </a:r>
            <a:r>
              <a:rPr lang="en-US" sz="2600" b="1" dirty="0">
                <a:latin typeface="Comic Sans MS" pitchFamily="66" charset="0"/>
              </a:rPr>
              <a:t>is found in the TLB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Calculate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effective memory access-time with TLB hit ratio of 80%, 40% and 98%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>
                <a:latin typeface="Comic Sans MS" pitchFamily="66" charset="0"/>
              </a:rPr>
              <a:t>Time </a:t>
            </a:r>
            <a:r>
              <a:rPr lang="en-US" sz="2600" b="1" dirty="0">
                <a:latin typeface="Comic Sans MS" pitchFamily="66" charset="0"/>
              </a:rPr>
              <a:t>to access memory = </a:t>
            </a:r>
            <a:r>
              <a:rPr lang="en-US" sz="2600" b="1" dirty="0" smtClean="0">
                <a:latin typeface="Comic Sans MS" pitchFamily="66" charset="0"/>
              </a:rPr>
              <a:t>10 </a:t>
            </a:r>
            <a:r>
              <a:rPr lang="en-US" sz="2600" b="1" dirty="0" err="1">
                <a:latin typeface="Comic Sans MS" pitchFamily="66" charset="0"/>
              </a:rPr>
              <a:t>nSec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Overall memory access time reduces with the increase in the hit ratio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Current generation processors have multiple levels of TLB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Core i7 CPU has two levels 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TLB and 	separate TLBs for instruction and data at L1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    L1: 128 entry I-TLB and 64 entry D-TLB 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TLB is a hardware feature that is not visible to the user and the OS</a:t>
            </a:r>
          </a:p>
        </p:txBody>
      </p:sp>
      <p:sp>
        <p:nvSpPr>
          <p:cNvPr id="481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985C79-104D-4AC1-B766-A9372182933E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effectLst/>
              </a:rPr>
              <a:t>Hardware Support</a:t>
            </a:r>
          </a:p>
        </p:txBody>
      </p:sp>
    </p:spTree>
    <p:extLst>
      <p:ext uri="{BB962C8B-B14F-4D97-AF65-F5344CB8AC3E}">
        <p14:creationId xmlns:p14="http://schemas.microsoft.com/office/powerpoint/2010/main" val="25645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Protection bits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for each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page frame is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stored in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page table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/>
              <a:t>All </a:t>
            </a:r>
            <a:r>
              <a:rPr lang="en-US" sz="2600" b="1" dirty="0" smtClean="0">
                <a:latin typeface="Comic Sans MS" pitchFamily="66" charset="0"/>
              </a:rPr>
              <a:t>accesses </a:t>
            </a:r>
            <a:r>
              <a:rPr lang="en-US" sz="2600" b="1" dirty="0">
                <a:latin typeface="Comic Sans MS" pitchFamily="66" charset="0"/>
              </a:rPr>
              <a:t>to memory </a:t>
            </a:r>
            <a:r>
              <a:rPr lang="en-US" sz="2600" b="1" dirty="0" smtClean="0">
                <a:latin typeface="Comic Sans MS" pitchFamily="66" charset="0"/>
              </a:rPr>
              <a:t>require </a:t>
            </a:r>
            <a:r>
              <a:rPr lang="en-US" sz="2600" b="1" dirty="0">
                <a:latin typeface="Comic Sans MS" pitchFamily="66" charset="0"/>
              </a:rPr>
              <a:t>access to 	</a:t>
            </a:r>
            <a:r>
              <a:rPr lang="en-US" sz="2600" b="1" dirty="0" smtClean="0">
                <a:latin typeface="Comic Sans MS" pitchFamily="66" charset="0"/>
              </a:rPr>
              <a:t>page table with i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llegal accesses causing  	trap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to the OS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	Read-only</a:t>
            </a:r>
            <a:r>
              <a:rPr lang="en-US" sz="2600" b="1" dirty="0">
                <a:latin typeface="Comic Sans MS" pitchFamily="66" charset="0"/>
              </a:rPr>
              <a:t>, read-write, </a:t>
            </a:r>
            <a:r>
              <a:rPr lang="en-US" sz="2600" b="1" dirty="0" smtClean="0">
                <a:latin typeface="Comic Sans MS" pitchFamily="66" charset="0"/>
              </a:rPr>
              <a:t>execute-only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Valid-invalid bit is used to indicate whether a page is in the address space of a particular process</a:t>
            </a:r>
            <a:endParaRPr lang="en-US" sz="2600" b="1" dirty="0"/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Comic Sans MS" pitchFamily="66" charset="0"/>
              </a:rPr>
              <a:t>Most processes </a:t>
            </a:r>
            <a:r>
              <a:rPr lang="en-US" sz="2600" b="1" dirty="0">
                <a:latin typeface="Comic Sans MS" pitchFamily="66" charset="0"/>
              </a:rPr>
              <a:t>use only a fraction of the total address space available to them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Most of the page table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remains unused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Provide hardware support to avoid memory wastage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Page table length register (PTLR) is used to 	indicate the size of the page table</a:t>
            </a:r>
          </a:p>
        </p:txBody>
      </p:sp>
      <p:sp>
        <p:nvSpPr>
          <p:cNvPr id="491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822083-2322-4226-BBDC-B3DB68FCC354}" type="slidenum">
              <a:rPr lang="en-US" b="1">
                <a:latin typeface="Arial Black" pitchFamily="34" charset="0"/>
              </a:rPr>
              <a:pPr/>
              <a:t>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8229600" cy="8382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Protection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317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4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50178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501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64046D-BC92-4FE4-B57D-C16C36B38DF3}" type="slidenum">
              <a:rPr lang="en-US"/>
              <a:pPr/>
              <a:t>5</a:t>
            </a:fld>
            <a:endParaRPr lang="en-US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2663" y="152400"/>
            <a:ext cx="8161337" cy="6096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Valid (v) or Invalid (</a:t>
            </a:r>
            <a:r>
              <a:rPr lang="en-US" sz="2800" b="1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) bit in a Page Table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914400"/>
            <a:ext cx="7498080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846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4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An advantage of paging is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the possibility of </a:t>
            </a:r>
            <a:r>
              <a:rPr lang="en-US" sz="2600" b="1" i="1" dirty="0" smtClean="0">
                <a:latin typeface="Arial" pitchFamily="34" charset="0"/>
                <a:cs typeface="Arial" pitchFamily="34" charset="0"/>
              </a:rPr>
              <a:t>sharing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common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The reentrant code that are used by a 	large number of users can be placed in 	shared pages to save memory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Reentrant code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Non-self-modifying code that does not 	change during execution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Data will be unique for each of the processes that is running the code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Text editors, compilers, run-time libraries, 	database systems, etc. are the applications 	that can be used for sharing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code needs to be read-only </a:t>
            </a:r>
          </a:p>
        </p:txBody>
      </p:sp>
      <p:sp>
        <p:nvSpPr>
          <p:cNvPr id="5120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8C2E14-272A-4773-8477-FE3FDC7D1844}" type="slidenum">
              <a:rPr lang="en-US" b="1">
                <a:latin typeface="Arial Black" pitchFamily="34" charset="0"/>
              </a:rPr>
              <a:pPr/>
              <a:t>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Shared Pages</a:t>
            </a:r>
          </a:p>
        </p:txBody>
      </p:sp>
    </p:spTree>
    <p:extLst>
      <p:ext uri="{BB962C8B-B14F-4D97-AF65-F5344CB8AC3E}">
        <p14:creationId xmlns:p14="http://schemas.microsoft.com/office/powerpoint/2010/main" val="336583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5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5222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522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129072-F4B6-4E06-9FAF-212E3FE9F849}" type="slidenum">
              <a:rPr lang="en-US"/>
              <a:pPr/>
              <a:t>7</a:t>
            </a:fld>
            <a:endParaRPr lang="en-US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-152400"/>
            <a:ext cx="8229600" cy="7620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Shared Pages Example</a:t>
            </a:r>
          </a:p>
        </p:txBody>
      </p:sp>
      <p:pic>
        <p:nvPicPr>
          <p:cNvPr id="7" name="Picture 5" descr="W:\os-book\OS10\slide-dir\os-figures\9_14.jpg">
            <a:extLst>
              <a:ext uri="{FF2B5EF4-FFF2-40B4-BE49-F238E27FC236}">
                <a16:creationId xmlns="" xmlns:a16="http://schemas.microsoft.com/office/drawing/2014/main" id="{8CF5A6BC-36FF-41D3-9A9A-0B6C47B07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830897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7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8153400" cy="5562600"/>
          </a:xfrm>
          <a:noFill/>
        </p:spPr>
        <p:txBody>
          <a:bodyPr>
            <a:noAutofit/>
          </a:bodyPr>
          <a:lstStyle/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Hierarchical Paging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large logical address space results in a 	large page table</a:t>
            </a:r>
          </a:p>
          <a:p>
            <a:pPr marL="465138" indent="-465138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Page table may need up to 4MB of physical address space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for 32-bit logical address space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Divide the page table into smaller pieces</a:t>
            </a:r>
          </a:p>
          <a:p>
            <a:pPr marL="261938" indent="-261938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Several ways to divide page table into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pages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600" b="1" dirty="0">
                <a:latin typeface="Comic Sans MS" pitchFamily="66" charset="0"/>
              </a:rPr>
              <a:t>Use a two-level paging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algorithm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Page table is itself paged</a:t>
            </a:r>
          </a:p>
          <a:p>
            <a:pPr marL="465138" indent="-465138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Bits distribution for logical address would change</a:t>
            </a:r>
          </a:p>
          <a:p>
            <a:pPr marL="465138" indent="-465138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Address translation method would also change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Forward-mapped page table</a:t>
            </a:r>
          </a:p>
        </p:txBody>
      </p:sp>
      <p:sp>
        <p:nvSpPr>
          <p:cNvPr id="532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9AB0B8-1903-43D9-A9FC-A58B2A703951}" type="slidenum">
              <a:rPr lang="en-US" b="1">
                <a:latin typeface="Arial Black" pitchFamily="34" charset="0"/>
              </a:rPr>
              <a:pPr/>
              <a:t>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Structure of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35432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26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OS Spring 2020</a:t>
            </a:r>
            <a:endParaRPr lang="en-US"/>
          </a:p>
        </p:txBody>
      </p:sp>
      <p:sp>
        <p:nvSpPr>
          <p:cNvPr id="5427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542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84553-FA4C-465E-B332-AD4E9A5E4BD7}" type="slidenum">
              <a:rPr lang="en-US"/>
              <a:pPr/>
              <a:t>9</a:t>
            </a:fld>
            <a:endParaRPr lang="en-US"/>
          </a:p>
        </p:txBody>
      </p:sp>
      <p:sp>
        <p:nvSpPr>
          <p:cNvPr id="54285" name="Text Box 12"/>
          <p:cNvSpPr txBox="1">
            <a:spLocks noChangeArrowheads="1"/>
          </p:cNvSpPr>
          <p:nvPr/>
        </p:nvSpPr>
        <p:spPr bwMode="auto">
          <a:xfrm>
            <a:off x="3905250" y="5476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  <a:ea typeface="ＭＳ Ｐゴシック" charset="-128"/>
              </a:rPr>
              <a:t>10</a:t>
            </a:r>
          </a:p>
        </p:txBody>
      </p:sp>
      <p:sp>
        <p:nvSpPr>
          <p:cNvPr id="54286" name="Text Box 13"/>
          <p:cNvSpPr txBox="1">
            <a:spLocks noChangeArrowheads="1"/>
          </p:cNvSpPr>
          <p:nvPr/>
        </p:nvSpPr>
        <p:spPr bwMode="auto">
          <a:xfrm>
            <a:off x="4572000" y="5476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  <a:ea typeface="ＭＳ Ｐゴシック" charset="-128"/>
              </a:rPr>
              <a:t>10</a:t>
            </a:r>
          </a:p>
        </p:txBody>
      </p:sp>
      <p:sp>
        <p:nvSpPr>
          <p:cNvPr id="54287" name="Text Box 14"/>
          <p:cNvSpPr txBox="1">
            <a:spLocks noChangeArrowheads="1"/>
          </p:cNvSpPr>
          <p:nvPr/>
        </p:nvSpPr>
        <p:spPr bwMode="auto">
          <a:xfrm>
            <a:off x="5321300" y="1190625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34" charset="0"/>
                <a:ea typeface="ＭＳ Ｐゴシック" charset="-128"/>
              </a:rPr>
              <a:t>12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9720" y="0"/>
            <a:ext cx="749808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2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5795" y="0"/>
            <a:ext cx="3556205" cy="12192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Two-Level Page-Table Scheme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250" y="5181600"/>
            <a:ext cx="4070555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245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13538</TotalTime>
  <Words>478</Words>
  <Application>Microsoft Office PowerPoint</Application>
  <PresentationFormat>On-screen Show (4:3)</PresentationFormat>
  <Paragraphs>266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ＭＳ Ｐゴシック</vt:lpstr>
      <vt:lpstr>Arial</vt:lpstr>
      <vt:lpstr>Arial Black</vt:lpstr>
      <vt:lpstr>Berlin Sans FB</vt:lpstr>
      <vt:lpstr>Comic Sans MS</vt:lpstr>
      <vt:lpstr>Courier New</vt:lpstr>
      <vt:lpstr>Gill Sans MT</vt:lpstr>
      <vt:lpstr>Helvetica</vt:lpstr>
      <vt:lpstr>Times</vt:lpstr>
      <vt:lpstr>Times New Roman</vt:lpstr>
      <vt:lpstr>Verdana</vt:lpstr>
      <vt:lpstr>Wingdings</vt:lpstr>
      <vt:lpstr>Wingdings 2</vt:lpstr>
      <vt:lpstr>Theme1</vt:lpstr>
      <vt:lpstr>Memory Management </vt:lpstr>
      <vt:lpstr>Hardware Support</vt:lpstr>
      <vt:lpstr>Hardware Support</vt:lpstr>
      <vt:lpstr>Protection </vt:lpstr>
      <vt:lpstr>Valid (v) or Invalid (i) bit in a Page Table</vt:lpstr>
      <vt:lpstr>Shared Pages</vt:lpstr>
      <vt:lpstr>Shared Pages Example</vt:lpstr>
      <vt:lpstr>Structure of the Page Table</vt:lpstr>
      <vt:lpstr>Two-Level Page-Table Scheme</vt:lpstr>
      <vt:lpstr>Address-Translation Scheme for a two-level 32-bit paging architecture</vt:lpstr>
      <vt:lpstr>Hierarchical Paging</vt:lpstr>
      <vt:lpstr>Three-level Paging Scheme</vt:lpstr>
      <vt:lpstr>Hashed Page Tables</vt:lpstr>
      <vt:lpstr>Hashed Page Table</vt:lpstr>
      <vt:lpstr>Hashed Page Tables</vt:lpstr>
      <vt:lpstr>Inverted Page Tables</vt:lpstr>
      <vt:lpstr>Inverted Page Table Architecture</vt:lpstr>
      <vt:lpstr>Inverted Page Tables</vt:lpstr>
      <vt:lpstr>Swapping </vt:lpstr>
      <vt:lpstr>Swapping of Two Processes using a Disk as the Backing Store</vt:lpstr>
      <vt:lpstr>Swapping</vt:lpstr>
      <vt:lpstr>Swapping with Paging</vt:lpstr>
      <vt:lpstr>Swapping on Mobile Systems</vt:lpstr>
      <vt:lpstr>Example:  ARM Architecture</vt:lpstr>
      <vt:lpstr>Logical Address Translation in ARM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343</cp:revision>
  <dcterms:created xsi:type="dcterms:W3CDTF">2008-12-31T02:25:45Z</dcterms:created>
  <dcterms:modified xsi:type="dcterms:W3CDTF">2020-04-02T11:40:46Z</dcterms:modified>
</cp:coreProperties>
</file>