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36"/>
  </p:notesMasterIdLst>
  <p:sldIdLst>
    <p:sldId id="419" r:id="rId2"/>
    <p:sldId id="420" r:id="rId3"/>
    <p:sldId id="421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40" r:id="rId20"/>
    <p:sldId id="441" r:id="rId21"/>
    <p:sldId id="442" r:id="rId22"/>
    <p:sldId id="443" r:id="rId23"/>
    <p:sldId id="444" r:id="rId24"/>
    <p:sldId id="445" r:id="rId25"/>
    <p:sldId id="446" r:id="rId26"/>
    <p:sldId id="447" r:id="rId27"/>
    <p:sldId id="448" r:id="rId28"/>
    <p:sldId id="449" r:id="rId29"/>
    <p:sldId id="450" r:id="rId30"/>
    <p:sldId id="451" r:id="rId31"/>
    <p:sldId id="452" r:id="rId32"/>
    <p:sldId id="453" r:id="rId33"/>
    <p:sldId id="454" r:id="rId34"/>
    <p:sldId id="456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000" autoAdjust="0"/>
  </p:normalViewPr>
  <p:slideViewPr>
    <p:cSldViewPr>
      <p:cViewPr varScale="1">
        <p:scale>
          <a:sx n="66" d="100"/>
          <a:sy n="66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90" d="100"/>
          <a:sy n="90" d="100"/>
        </p:scale>
        <p:origin x="2539" y="-7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5533FC7-468A-4A4F-863D-034BB769D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11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2F4CE5-ABF4-4A6D-9808-3B4FC56DCBE6}" type="slidenum">
              <a:rPr lang="en-US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6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934E43-C38D-4B4C-82D8-AB46A97E2194}" type="slidenum">
              <a:rPr lang="en-US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4211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BCC00B3E-17EC-4F6F-BC31-ABB2659DB057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14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942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7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2F4CE5-ABF4-4A6D-9808-3B4FC56DCBE6}" type="slidenum">
              <a:rPr lang="en-US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045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7A8898-6BE2-4595-8E4A-162D44904CD4}" type="slidenum">
              <a:rPr lang="en-US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5235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565B00A6-6029-4131-A8D0-E8CDE895FAA6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16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952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952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89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69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41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015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740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2F4CE5-ABF4-4A6D-9808-3B4FC56DCBE6}" type="slidenum">
              <a:rPr lang="en-US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172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2F4CE5-ABF4-4A6D-9808-3B4FC56DCBE6}" type="slidenum">
              <a:rPr lang="en-US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5985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2F4CE5-ABF4-4A6D-9808-3B4FC56DCBE6}" type="slidenum">
              <a:rPr lang="en-US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43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19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041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0796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2C3E83-92CC-45A5-AA10-152C12291679}" type="slidenum">
              <a:rPr lang="en-US">
                <a:solidFill>
                  <a:srgbClr val="000000"/>
                </a:solidFill>
              </a:rPr>
              <a:pPr/>
              <a:t>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6259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20479975-65AF-4DF3-BD86-D8AFCE49C19E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28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962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963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870239-DEA4-4E97-B29B-B72B74C52ED9}" type="slidenum">
              <a:rPr lang="en-US">
                <a:solidFill>
                  <a:srgbClr val="000000"/>
                </a:solidFill>
              </a:rPr>
              <a:pPr/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CC63D1F5-B0E2-4969-B182-05BCF669640F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29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031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5129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B3D1BA-6420-4F1C-AF81-6B9E4383FED3}" type="slidenum">
              <a:rPr lang="en-US">
                <a:solidFill>
                  <a:srgbClr val="000000"/>
                </a:solidFill>
              </a:rPr>
              <a:pPr/>
              <a:t>31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8307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FC4CAF58-7510-4284-8DD6-760DC406838F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31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983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983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85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9040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AD4022-034C-4E98-BC6E-171471F56E91}" type="slidenum">
              <a:rPr lang="en-US">
                <a:solidFill>
                  <a:srgbClr val="000000"/>
                </a:solidFill>
              </a:rPr>
              <a:pPr/>
              <a:t>33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9331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94BC2578-799B-40E5-8A53-62604DB8E862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33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993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993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13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AD4022-034C-4E98-BC6E-171471F56E91}" type="slidenum">
              <a:rPr lang="en-US">
                <a:solidFill>
                  <a:srgbClr val="000000"/>
                </a:solidFill>
              </a:rPr>
              <a:pPr/>
              <a:t>34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9331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94BC2578-799B-40E5-8A53-62604DB8E862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34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993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993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17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38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B6B944-EAC0-47F0-AC0D-89191DB877C2}" type="slidenum">
              <a:rPr lang="en-US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9091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767C9452-C5AD-4DEA-98AC-8870BCFC54DC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6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890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96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C3D1C4-D57F-4D02-B2D5-E9E167186CE0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0115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DCB4D2AD-180A-4CDA-B5A4-E26AD99EFEB7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8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7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67FA97-6C87-416A-A714-DC25831E960C}" type="slidenum">
              <a:rPr lang="en-US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1139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87789D4A-8462-4A19-9B3D-C348263B2A57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9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911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10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208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D02E95-DC4F-4D26-A5C4-84561EF84487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2163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5AA67DAB-2E44-40D5-B05E-D1C416510A34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11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921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1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6BB0FA-0C9B-453F-874D-6BD115628CD3}" type="slidenum">
              <a:rPr lang="en-US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3187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75CB3AAB-F160-4793-91FC-D8C84B0B6494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13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931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5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2F1699-9777-4AB3-A09E-9AD8B8DA369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71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3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28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79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608639"/>
            <a:ext cx="7772400" cy="1829761"/>
          </a:xfrm>
        </p:spPr>
        <p:txBody>
          <a:bodyPr/>
          <a:lstStyle/>
          <a:p>
            <a:pPr algn="l" eaLnBrk="1" hangingPunct="1"/>
            <a:r>
              <a:rPr lang="en-US" sz="4000" b="1" dirty="0" smtClean="0">
                <a:solidFill>
                  <a:schemeClr val="tx1"/>
                </a:solidFill>
                <a:effectLst/>
              </a:rPr>
              <a:t>Virtual-Memory</a:t>
            </a:r>
            <a:br>
              <a:rPr lang="en-US" sz="4000" b="1" dirty="0" smtClean="0">
                <a:solidFill>
                  <a:schemeClr val="tx1"/>
                </a:solidFill>
                <a:effectLst/>
              </a:rPr>
            </a:br>
            <a:r>
              <a:rPr lang="en-US" sz="4000" b="1" dirty="0">
                <a:solidFill>
                  <a:schemeClr val="tx1"/>
                </a:solidFill>
                <a:effectLst/>
              </a:rPr>
              <a:t>	</a:t>
            </a:r>
            <a:r>
              <a:rPr lang="en-US" sz="4000" b="1" dirty="0" smtClean="0">
                <a:solidFill>
                  <a:schemeClr val="tx1"/>
                </a:solidFill>
                <a:effectLst/>
              </a:rPr>
              <a:t>		</a:t>
            </a:r>
            <a:r>
              <a:rPr lang="en-US" sz="2800" b="1" dirty="0" smtClean="0">
                <a:solidFill>
                  <a:schemeClr val="tx1"/>
                </a:solidFill>
                <a:effectLst/>
              </a:rPr>
              <a:t>Chapter 10</a:t>
            </a:r>
            <a:r>
              <a:rPr lang="en-US" sz="4000" b="1" dirty="0" smtClean="0">
                <a:solidFill>
                  <a:schemeClr val="tx1"/>
                </a:solidFill>
                <a:effectLst/>
              </a:rPr>
              <a:t> 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505200"/>
            <a:ext cx="7696200" cy="2590800"/>
          </a:xfrm>
        </p:spPr>
        <p:txBody>
          <a:bodyPr>
            <a:normAutofit fontScale="92500"/>
          </a:bodyPr>
          <a:lstStyle/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/>
              <a:t> </a:t>
            </a: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Benefits of Virtual Memory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Demand Paging 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Working-set Model of a Process</a:t>
            </a:r>
            <a:endParaRPr lang="en-US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Shared memory and Memory-mapped files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How to manage Kernel memory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4238A8-E864-4ED7-B32E-50E819751951}" type="slidenum">
              <a:rPr lang="en-US">
                <a:solidFill>
                  <a:prstClr val="black"/>
                </a:solidFill>
                <a:latin typeface="Arial Black" pitchFamily="34" charset="0"/>
              </a:rPr>
              <a:pPr/>
              <a:t>1</a:t>
            </a:fld>
            <a:endParaRPr lang="en-US">
              <a:solidFill>
                <a:prstClr val="black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59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229600" cy="51625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Load pages of a process into memory as they are needed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Demand paging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Commonly used technique in virtual memory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Similar to a paging system with swapping</a:t>
            </a:r>
            <a:endParaRPr lang="en-US" sz="26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b="1" dirty="0"/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Processes reside in secondary memor</a:t>
            </a:r>
            <a:r>
              <a:rPr lang="en-US" sz="2600" b="1" dirty="0"/>
              <a:t>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Swapped into memory for execution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when   	the demand is made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Main benefit of virtual memory</a:t>
            </a:r>
          </a:p>
          <a:p>
            <a:pPr marL="82550" indent="0" eaLnBrk="1" hangingPunct="1">
              <a:lnSpc>
                <a:spcPct val="9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oad only the portions of programs that are 	needed</a:t>
            </a:r>
          </a:p>
          <a:p>
            <a:pPr marL="82550" indent="0" eaLnBrk="1" hangingPunct="1">
              <a:lnSpc>
                <a:spcPct val="90000"/>
              </a:lnSpc>
              <a:buNone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Memory is used efficiently</a:t>
            </a:r>
            <a:endParaRPr lang="en-US" sz="2600" b="1" dirty="0">
              <a:latin typeface="Comic Sans MS" panose="030F0702030302020204" pitchFamily="66" charset="0"/>
              <a:cs typeface="Arial" pitchFamily="34" charset="0"/>
            </a:endParaRPr>
          </a:p>
        </p:txBody>
      </p:sp>
      <p:sp>
        <p:nvSpPr>
          <p:cNvPr id="1229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91E35C-7893-486F-95C3-E07FCE0CEFF4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Demand Paging</a:t>
            </a:r>
          </a:p>
        </p:txBody>
      </p:sp>
    </p:spTree>
    <p:extLst>
      <p:ext uri="{BB962C8B-B14F-4D97-AF65-F5344CB8AC3E}">
        <p14:creationId xmlns:p14="http://schemas.microsoft.com/office/powerpoint/2010/main" val="40634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5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331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331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439442-83F0-495D-AD19-A4CB42D36E38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11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4880"/>
            <a:ext cx="8350250" cy="844550"/>
          </a:xfrm>
        </p:spPr>
        <p:txBody>
          <a:bodyPr anchor="b">
            <a:noAutofit/>
          </a:bodyPr>
          <a:lstStyle/>
          <a:p>
            <a:pPr algn="ctr" eaLnBrk="1" hangingPunct="1"/>
            <a:r>
              <a:rPr lang="en-US" sz="2700" b="1" dirty="0">
                <a:solidFill>
                  <a:schemeClr val="tx1"/>
                </a:solidFill>
                <a:effectLst/>
              </a:rPr>
              <a:t>Transfer of a Paged Memory to Contiguous Disk Space</a:t>
            </a:r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838200"/>
            <a:ext cx="795528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197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3340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When a process is brought into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Only a subset of its pages are loaded</a:t>
            </a:r>
            <a:r>
              <a:rPr lang="en-US" sz="2600" b="1" dirty="0"/>
              <a:t> 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Pager avoids reading into memory the pages that will not be used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 b="1" dirty="0"/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Hardware support is required to distinguish between pages that are in memory and the ones that are on the disk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Valid-invalid bit can be used for this purpose</a:t>
            </a:r>
            <a:endParaRPr lang="en-US" sz="800" b="1" dirty="0">
              <a:latin typeface="8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If the access is limited to memory-resident pages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Execution proceeds normally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If the process tries to access a page not brought into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It causes a page-fault trap</a:t>
            </a:r>
          </a:p>
        </p:txBody>
      </p:sp>
      <p:sp>
        <p:nvSpPr>
          <p:cNvPr id="1434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BD536C-189A-420F-996B-85A3561E27C5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Basic Concepts of Demand Paging</a:t>
            </a:r>
          </a:p>
        </p:txBody>
      </p:sp>
    </p:spTree>
    <p:extLst>
      <p:ext uri="{BB962C8B-B14F-4D97-AF65-F5344CB8AC3E}">
        <p14:creationId xmlns:p14="http://schemas.microsoft.com/office/powerpoint/2010/main" val="373321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6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536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53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0835AC-F471-48D6-8A7A-1A9F2E91288E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304800"/>
            <a:ext cx="8229600" cy="6858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effectLst/>
              </a:rPr>
              <a:t>Valid-Invalid Bit</a:t>
            </a: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2951163" y="2781300"/>
            <a:ext cx="1878012" cy="266700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15367" name="Line 5"/>
          <p:cNvSpPr>
            <a:spLocks noChangeShapeType="1"/>
          </p:cNvSpPr>
          <p:nvPr/>
        </p:nvSpPr>
        <p:spPr bwMode="auto">
          <a:xfrm>
            <a:off x="2901950" y="306546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368" name="Line 6"/>
          <p:cNvSpPr>
            <a:spLocks noChangeShapeType="1"/>
          </p:cNvSpPr>
          <p:nvPr/>
        </p:nvSpPr>
        <p:spPr bwMode="auto">
          <a:xfrm>
            <a:off x="2901950" y="337026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>
            <a:off x="2901950" y="367506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370" name="Line 8"/>
          <p:cNvSpPr>
            <a:spLocks noChangeShapeType="1"/>
          </p:cNvSpPr>
          <p:nvPr/>
        </p:nvSpPr>
        <p:spPr bwMode="auto">
          <a:xfrm>
            <a:off x="2901950" y="397986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371" name="Line 10"/>
          <p:cNvSpPr>
            <a:spLocks noChangeShapeType="1"/>
          </p:cNvSpPr>
          <p:nvPr/>
        </p:nvSpPr>
        <p:spPr bwMode="auto">
          <a:xfrm>
            <a:off x="2901950" y="43703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372" name="Line 11"/>
          <p:cNvSpPr>
            <a:spLocks noChangeShapeType="1"/>
          </p:cNvSpPr>
          <p:nvPr/>
        </p:nvSpPr>
        <p:spPr bwMode="auto">
          <a:xfrm>
            <a:off x="2901950" y="4841875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373" name="Line 12"/>
          <p:cNvSpPr>
            <a:spLocks noChangeShapeType="1"/>
          </p:cNvSpPr>
          <p:nvPr/>
        </p:nvSpPr>
        <p:spPr bwMode="auto">
          <a:xfrm>
            <a:off x="2901950" y="512286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374" name="Line 13"/>
          <p:cNvSpPr>
            <a:spLocks noChangeShapeType="1"/>
          </p:cNvSpPr>
          <p:nvPr/>
        </p:nvSpPr>
        <p:spPr bwMode="auto">
          <a:xfrm>
            <a:off x="4349750" y="2541588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4427538" y="2743200"/>
            <a:ext cx="30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Helvetica" pitchFamily="34" charset="0"/>
                <a:ea typeface="ＭＳ Ｐゴシック" charset="-128"/>
              </a:rPr>
              <a:t>v</a:t>
            </a:r>
          </a:p>
        </p:txBody>
      </p:sp>
      <p:sp>
        <p:nvSpPr>
          <p:cNvPr id="15376" name="Text Box 15"/>
          <p:cNvSpPr txBox="1">
            <a:spLocks noChangeArrowheads="1"/>
          </p:cNvSpPr>
          <p:nvPr/>
        </p:nvSpPr>
        <p:spPr bwMode="auto">
          <a:xfrm>
            <a:off x="4429125" y="3048000"/>
            <a:ext cx="30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Helvetica" pitchFamily="34" charset="0"/>
                <a:ea typeface="ＭＳ Ｐゴシック" charset="-128"/>
              </a:rPr>
              <a:t>v</a:t>
            </a:r>
          </a:p>
        </p:txBody>
      </p:sp>
      <p:sp>
        <p:nvSpPr>
          <p:cNvPr id="15377" name="Text Box 16"/>
          <p:cNvSpPr txBox="1">
            <a:spLocks noChangeArrowheads="1"/>
          </p:cNvSpPr>
          <p:nvPr/>
        </p:nvSpPr>
        <p:spPr bwMode="auto">
          <a:xfrm>
            <a:off x="4427538" y="3352800"/>
            <a:ext cx="30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Helvetica" pitchFamily="34" charset="0"/>
                <a:ea typeface="ＭＳ Ｐゴシック" charset="-128"/>
              </a:rPr>
              <a:t>v</a:t>
            </a:r>
          </a:p>
        </p:txBody>
      </p:sp>
      <p:sp>
        <p:nvSpPr>
          <p:cNvPr id="15378" name="Text Box 17"/>
          <p:cNvSpPr txBox="1">
            <a:spLocks noChangeArrowheads="1"/>
          </p:cNvSpPr>
          <p:nvPr/>
        </p:nvSpPr>
        <p:spPr bwMode="auto">
          <a:xfrm>
            <a:off x="4429125" y="3581400"/>
            <a:ext cx="30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Helvetica" pitchFamily="34" charset="0"/>
                <a:ea typeface="ＭＳ Ｐゴシック" charset="-128"/>
              </a:rPr>
              <a:t>v</a:t>
            </a:r>
          </a:p>
        </p:txBody>
      </p:sp>
      <p:sp>
        <p:nvSpPr>
          <p:cNvPr id="15379" name="Text Box 18"/>
          <p:cNvSpPr txBox="1">
            <a:spLocks noChangeArrowheads="1"/>
          </p:cNvSpPr>
          <p:nvPr/>
        </p:nvSpPr>
        <p:spPr bwMode="auto">
          <a:xfrm>
            <a:off x="4457700" y="39370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Helvetica" pitchFamily="34" charset="0"/>
                <a:ea typeface="ＭＳ Ｐゴシック" charset="-128"/>
              </a:rPr>
              <a:t>i</a:t>
            </a:r>
          </a:p>
        </p:txBody>
      </p:sp>
      <p:sp>
        <p:nvSpPr>
          <p:cNvPr id="15380" name="Text Box 19"/>
          <p:cNvSpPr txBox="1">
            <a:spLocks noChangeArrowheads="1"/>
          </p:cNvSpPr>
          <p:nvPr/>
        </p:nvSpPr>
        <p:spPr bwMode="auto">
          <a:xfrm>
            <a:off x="4457700" y="47752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Helvetica" pitchFamily="34" charset="0"/>
                <a:ea typeface="ＭＳ Ｐゴシック" charset="-128"/>
              </a:rPr>
              <a:t>i</a:t>
            </a:r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4457700" y="51054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Helvetica" pitchFamily="34" charset="0"/>
                <a:ea typeface="ＭＳ Ｐゴシック" charset="-128"/>
              </a:rPr>
              <a:t>i</a:t>
            </a:r>
          </a:p>
        </p:txBody>
      </p:sp>
      <p:sp>
        <p:nvSpPr>
          <p:cNvPr id="15382" name="Text Box 21"/>
          <p:cNvSpPr txBox="1">
            <a:spLocks noChangeArrowheads="1"/>
          </p:cNvSpPr>
          <p:nvPr/>
        </p:nvSpPr>
        <p:spPr bwMode="auto">
          <a:xfrm>
            <a:off x="3403600" y="4360863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  <a:latin typeface="Helvetica" pitchFamily="34" charset="0"/>
                <a:ea typeface="ＭＳ Ｐゴシック" charset="-128"/>
              </a:rPr>
              <a:t>….</a:t>
            </a:r>
          </a:p>
        </p:txBody>
      </p:sp>
      <p:sp>
        <p:nvSpPr>
          <p:cNvPr id="15383" name="Text Box 22"/>
          <p:cNvSpPr txBox="1">
            <a:spLocks noChangeArrowheads="1"/>
          </p:cNvSpPr>
          <p:nvPr/>
        </p:nvSpPr>
        <p:spPr bwMode="auto">
          <a:xfrm>
            <a:off x="3257550" y="2455863"/>
            <a:ext cx="8429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prstClr val="black"/>
                </a:solidFill>
                <a:latin typeface="Helvetica" pitchFamily="34" charset="0"/>
                <a:ea typeface="ＭＳ Ｐゴシック" charset="-128"/>
              </a:rPr>
              <a:t>Frame #</a:t>
            </a:r>
          </a:p>
        </p:txBody>
      </p:sp>
      <p:sp>
        <p:nvSpPr>
          <p:cNvPr id="15384" name="Text Box 23"/>
          <p:cNvSpPr txBox="1">
            <a:spLocks noChangeArrowheads="1"/>
          </p:cNvSpPr>
          <p:nvPr/>
        </p:nvSpPr>
        <p:spPr bwMode="auto">
          <a:xfrm>
            <a:off x="4373563" y="2455863"/>
            <a:ext cx="1347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solidFill>
                  <a:prstClr val="black"/>
                </a:solidFill>
                <a:latin typeface="Helvetica" pitchFamily="34" charset="0"/>
                <a:ea typeface="ＭＳ Ｐゴシック" charset="-128"/>
              </a:rPr>
              <a:t>valid-invalid bit</a:t>
            </a:r>
          </a:p>
        </p:txBody>
      </p:sp>
      <p:sp>
        <p:nvSpPr>
          <p:cNvPr id="15385" name="Text Box 24"/>
          <p:cNvSpPr txBox="1">
            <a:spLocks noChangeArrowheads="1"/>
          </p:cNvSpPr>
          <p:nvPr/>
        </p:nvSpPr>
        <p:spPr bwMode="auto">
          <a:xfrm>
            <a:off x="3452813" y="5427663"/>
            <a:ext cx="1011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solidFill>
                  <a:prstClr val="black"/>
                </a:solidFill>
                <a:latin typeface="Helvetica" pitchFamily="34" charset="0"/>
                <a:ea typeface="ＭＳ Ｐゴシック" charset="-128"/>
              </a:rPr>
              <a:t>page table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5200" y="274556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505200" y="3059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84904" y="3364468"/>
            <a:ext cx="62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09963" y="3669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46245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7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638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638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1EADA2-0BA1-4CDD-8B67-58074402454C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14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-1"/>
            <a:ext cx="8153400" cy="600075"/>
          </a:xfrm>
        </p:spPr>
        <p:txBody>
          <a:bodyPr anchor="b">
            <a:noAutofit/>
          </a:bodyPr>
          <a:lstStyle/>
          <a:p>
            <a:pPr algn="ctr" eaLnBrk="1" hangingPunct="1"/>
            <a:r>
              <a:rPr lang="en-US" sz="2500" b="1" dirty="0">
                <a:solidFill>
                  <a:schemeClr val="tx1"/>
                </a:solidFill>
                <a:effectLst/>
              </a:rPr>
              <a:t>Page </a:t>
            </a:r>
            <a:r>
              <a:rPr lang="en-US" sz="2500" b="1" dirty="0" smtClean="0">
                <a:solidFill>
                  <a:schemeClr val="tx1"/>
                </a:solidFill>
                <a:effectLst/>
              </a:rPr>
              <a:t>Table With </a:t>
            </a:r>
            <a:r>
              <a:rPr lang="en-US" sz="2500" b="1" dirty="0">
                <a:solidFill>
                  <a:schemeClr val="tx1"/>
                </a:solidFill>
                <a:effectLst/>
              </a:rPr>
              <a:t>Some Pages  Not in Main Memory</a:t>
            </a:r>
          </a:p>
        </p:txBody>
      </p:sp>
      <p:pic>
        <p:nvPicPr>
          <p:cNvPr id="4098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600075"/>
            <a:ext cx="8229600" cy="625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5857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098550"/>
            <a:ext cx="8153400" cy="5226050"/>
          </a:xfrm>
          <a:noFill/>
        </p:spPr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Procedure followed for handling the page fault</a:t>
            </a:r>
          </a:p>
          <a:p>
            <a:pPr marL="609600" indent="-609600" eaLnBrk="1" hangingPunct="1">
              <a:lnSpc>
                <a:spcPct val="90000"/>
              </a:lnSpc>
              <a:buSzPct val="73000"/>
              <a:buFont typeface="+mj-lt"/>
              <a:buAutoNum type="arabicPeriod"/>
            </a:pPr>
            <a:r>
              <a:rPr lang="en-US" sz="2600" b="1" dirty="0">
                <a:latin typeface="Comic Sans MS" pitchFamily="66" charset="0"/>
              </a:rPr>
              <a:t>Check an internal table (kept in PCB) to determine the validity of the reference</a:t>
            </a:r>
          </a:p>
          <a:p>
            <a:pPr marL="609600" indent="-609600" eaLnBrk="1" hangingPunct="1">
              <a:lnSpc>
                <a:spcPct val="90000"/>
              </a:lnSpc>
              <a:buSzPct val="75000"/>
              <a:buFont typeface="+mj-lt"/>
              <a:buAutoNum type="arabicPeriod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 case of invalid reference, process is terminated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If the reference is valid, the referenced 	page is to be brought in</a:t>
            </a:r>
          </a:p>
          <a:p>
            <a:pPr marL="609600" indent="-609600" eaLnBrk="1" hangingPunct="1">
              <a:lnSpc>
                <a:spcPct val="90000"/>
              </a:lnSpc>
              <a:buSzPct val="75000"/>
              <a:buFont typeface="+mj-lt"/>
              <a:buAutoNum type="arabicPeriod" startAt="3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Find a free frame from a free frame list</a:t>
            </a:r>
          </a:p>
          <a:p>
            <a:pPr marL="609600" indent="-609600" eaLnBrk="1" hangingPunct="1">
              <a:lnSpc>
                <a:spcPct val="90000"/>
              </a:lnSpc>
              <a:buSzPct val="75000"/>
              <a:buFont typeface="+mj-lt"/>
              <a:buAutoNum type="arabicPeriod" startAt="4"/>
            </a:pPr>
            <a:r>
              <a:rPr lang="en-US" sz="2600" b="1" dirty="0">
                <a:latin typeface="Comic Sans MS" pitchFamily="66" charset="0"/>
              </a:rPr>
              <a:t>Schedule a disk operation to read the desired page into the allocated frame</a:t>
            </a:r>
          </a:p>
          <a:p>
            <a:pPr marL="609600" indent="-609600" eaLnBrk="1" hangingPunct="1">
              <a:lnSpc>
                <a:spcPct val="90000"/>
              </a:lnSpc>
              <a:buSzPct val="75000"/>
              <a:buFont typeface="+mj-lt"/>
              <a:buAutoNum type="arabicPeriod" startAt="5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Modify the internal table of the process to record this change</a:t>
            </a:r>
          </a:p>
          <a:p>
            <a:pPr marL="609600" indent="-609600" eaLnBrk="1" hangingPunct="1">
              <a:lnSpc>
                <a:spcPct val="90000"/>
              </a:lnSpc>
              <a:buSzPct val="75000"/>
              <a:buFont typeface="+mj-lt"/>
              <a:buAutoNum type="arabicPeriod" startAt="6"/>
            </a:pPr>
            <a:r>
              <a:rPr lang="en-US" sz="2600" b="1" dirty="0">
                <a:latin typeface="Comic Sans MS" pitchFamily="66" charset="0"/>
              </a:rPr>
              <a:t>Restart the instruction that was interrupted due to the trap</a:t>
            </a:r>
            <a:endParaRPr lang="en-US" sz="2600" dirty="0">
              <a:latin typeface="Comic Sans MS" pitchFamily="66" charset="0"/>
            </a:endParaRPr>
          </a:p>
        </p:txBody>
      </p:sp>
      <p:sp>
        <p:nvSpPr>
          <p:cNvPr id="17412" name="Date Placeholder 5"/>
          <p:cNvSpPr>
            <a:spLocks noGrp="1"/>
          </p:cNvSpPr>
          <p:nvPr>
            <p:ph type="dt" sz="half" idx="10"/>
          </p:nvPr>
        </p:nvSpPr>
        <p:spPr>
          <a:xfrm>
            <a:off x="6629400" y="6407944"/>
            <a:ext cx="1920240" cy="365760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43400" y="6400800"/>
            <a:ext cx="2350681" cy="365125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9640" y="6407944"/>
            <a:ext cx="463392" cy="365125"/>
          </a:xfrm>
          <a:noFill/>
        </p:spPr>
        <p:txBody>
          <a:bodyPr/>
          <a:lstStyle/>
          <a:p>
            <a:fld id="{0A954BB6-837D-4D3F-9061-199EBC966CA4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15</a:t>
            </a:fld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6096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Demand Paging</a:t>
            </a:r>
          </a:p>
        </p:txBody>
      </p:sp>
    </p:spTree>
    <p:extLst>
      <p:ext uri="{BB962C8B-B14F-4D97-AF65-F5344CB8AC3E}">
        <p14:creationId xmlns:p14="http://schemas.microsoft.com/office/powerpoint/2010/main" val="388302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843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3F21C4-47E3-4A4F-957C-732BFE8F812B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16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0"/>
            <a:ext cx="8229600" cy="6858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Steps in Handling a Page Fault</a:t>
            </a:r>
          </a:p>
        </p:txBody>
      </p:sp>
      <p:pic>
        <p:nvPicPr>
          <p:cNvPr id="5122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021080"/>
            <a:ext cx="8229600" cy="576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0880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38200"/>
            <a:ext cx="8229600" cy="5638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Pure demand paging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 process starts with no page in memory</a:t>
            </a:r>
            <a:r>
              <a:rPr lang="en-US" sz="2600" b="1" dirty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It faults a number of times to load the 	required pages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Some programs may generate multiple page faults per instruction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  This results in unacceptable system performance 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Programs tend to have locality of reference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This results in reasonable performance from 	demand paging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Hardware to support demand paging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Page table with the ability to mark a page as 	valid or invalid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Secondary memory to hold pages that are 	not in </a:t>
            </a:r>
            <a:r>
              <a:rPr lang="en-US" sz="2600" b="1" dirty="0" smtClean="0">
                <a:latin typeface="Comic Sans MS" pitchFamily="66" charset="0"/>
              </a:rPr>
              <a:t>memory– swap </a:t>
            </a:r>
            <a:r>
              <a:rPr lang="en-US" sz="2600" b="1" dirty="0">
                <a:latin typeface="Comic Sans MS" pitchFamily="66" charset="0"/>
              </a:rPr>
              <a:t>device and swap space</a:t>
            </a:r>
          </a:p>
        </p:txBody>
      </p:sp>
      <p:sp>
        <p:nvSpPr>
          <p:cNvPr id="1946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680F73-D699-4895-AABB-D182BC9C201F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6096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Demand Paging</a:t>
            </a:r>
          </a:p>
        </p:txBody>
      </p:sp>
    </p:spTree>
    <p:extLst>
      <p:ext uri="{BB962C8B-B14F-4D97-AF65-F5344CB8AC3E}">
        <p14:creationId xmlns:p14="http://schemas.microsoft.com/office/powerpoint/2010/main" val="12680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9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90600"/>
            <a:ext cx="8080375" cy="5378450"/>
          </a:xfrm>
          <a:noFill/>
        </p:spPr>
        <p:txBody>
          <a:bodyPr>
            <a:noAutofit/>
          </a:bodyPr>
          <a:lstStyle/>
          <a:p>
            <a:pPr marL="344488" indent="-344488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Problem of restarting an instruction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exactly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at the same place after a page fault is handled</a:t>
            </a:r>
          </a:p>
          <a:p>
            <a:pPr marL="344488" indent="-344488"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Fault may occur when the instruction is fetched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Restart the operation of fetching</a:t>
            </a:r>
          </a:p>
          <a:p>
            <a:pPr marL="344488" indent="-344488"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Fault may occur when data is fetched</a:t>
            </a:r>
            <a:r>
              <a:rPr lang="en-US" sz="2600" b="1" dirty="0"/>
              <a:t>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Restart the instruction that caused the fault</a:t>
            </a:r>
          </a:p>
          <a:p>
            <a:pPr marL="344488" indent="-344488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Problem occurs 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When an instruction already modifies 	several locations and then the fault occurs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   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IBM System 360/370 MVC instruction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Move up to 256 bytes from one 			memory location to another</a:t>
            </a:r>
          </a:p>
          <a:p>
            <a:pPr marL="344488" indent="-344488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What happens if fault occurs after some bytes have already been moved</a:t>
            </a:r>
          </a:p>
        </p:txBody>
      </p:sp>
      <p:sp>
        <p:nvSpPr>
          <p:cNvPr id="2048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4D1867-B551-470F-B779-B8ADFC2CBE64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Demand Paging</a:t>
            </a:r>
          </a:p>
        </p:txBody>
      </p:sp>
    </p:spTree>
    <p:extLst>
      <p:ext uri="{BB962C8B-B14F-4D97-AF65-F5344CB8AC3E}">
        <p14:creationId xmlns:p14="http://schemas.microsoft.com/office/powerpoint/2010/main" val="307394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07909"/>
            <a:ext cx="8305800" cy="4864291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There are two ways of solving this problem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Microcode computes and attempts to access both ends of </a:t>
            </a:r>
            <a:r>
              <a:rPr lang="en-US" sz="2600" b="1" dirty="0" smtClean="0">
                <a:latin typeface="Comic Sans MS" pitchFamily="66" charset="0"/>
              </a:rPr>
              <a:t>both blocks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Start moving only when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both blocks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are in 	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/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Use temporary registers to hold the value of overwritten locations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Restore the contents if page fault occurs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Restart the instruction after the fault is 	handled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This is not the only problem introduced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because of adding demand paging</a:t>
            </a:r>
          </a:p>
        </p:txBody>
      </p:sp>
      <p:sp>
        <p:nvSpPr>
          <p:cNvPr id="2150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F60466-025F-4602-8B0B-01696EA24939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Demand Paging</a:t>
            </a:r>
          </a:p>
        </p:txBody>
      </p:sp>
    </p:spTree>
    <p:extLst>
      <p:ext uri="{BB962C8B-B14F-4D97-AF65-F5344CB8AC3E}">
        <p14:creationId xmlns:p14="http://schemas.microsoft.com/office/powerpoint/2010/main" val="80742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4587"/>
            <a:ext cx="7924800" cy="5256213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Virtual address space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Demand paging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First reference and Page fault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Page fault rate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Page replacement algorithms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FIFO			Optimal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LRU			Second chance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Frame allocation policy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Fixed and dynamic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Working-set Model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Thrashing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Contiguous allocation of pages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Buddy system and slab allocation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I/O locking and pre-paging</a:t>
            </a:r>
          </a:p>
        </p:txBody>
      </p:sp>
      <p:sp>
        <p:nvSpPr>
          <p:cNvPr id="41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8ACE34-192E-4E68-9F79-A5DFE98B1C34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Virtual-Memory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54006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8305800" cy="53340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When a page fault occurs, the operating system must bring the desired page from secondary storage into main </a:t>
            </a:r>
            <a:r>
              <a:rPr lang="en-US" alt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memory into a </a:t>
            </a:r>
            <a:r>
              <a:rPr lang="en-US" altLang="en-US" sz="26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frame </a:t>
            </a:r>
            <a:endParaRPr lang="en-US" altLang="en-US" sz="26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550" indent="0">
              <a:buNone/>
            </a:pPr>
            <a:r>
              <a:rPr lang="en-US" alt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OS maintains a </a:t>
            </a:r>
            <a:r>
              <a:rPr lang="en-US" altLang="en-US" sz="2600" b="1" dirty="0" smtClean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free-frame </a:t>
            </a:r>
            <a:r>
              <a:rPr lang="en-US" altLang="en-US" sz="2600" b="1" dirty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list </a:t>
            </a:r>
            <a:endParaRPr lang="en-US" altLang="en-US" sz="2600" b="1" dirty="0" smtClean="0">
              <a:solidFill>
                <a:srgbClr val="00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82550" indent="0">
              <a:buNone/>
            </a:pPr>
            <a:r>
              <a:rPr lang="en-US" alt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A </a:t>
            </a:r>
            <a:r>
              <a:rPr lang="en-US" alt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pool of free frames for satisfying </a:t>
            </a:r>
            <a:r>
              <a:rPr lang="en-US" alt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such requests.</a:t>
            </a:r>
            <a:endParaRPr lang="en-US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600" b="1" dirty="0">
                <a:latin typeface="Comic Sans MS" panose="030F0702030302020204" pitchFamily="66" charset="0"/>
                <a:cs typeface="Arial" panose="020B0604020202020204" pitchFamily="34" charset="0"/>
              </a:rPr>
              <a:t>Operating system typically allocate free frames using a technique known as </a:t>
            </a:r>
            <a:r>
              <a:rPr lang="en-US" altLang="en-US" sz="2600" b="1" dirty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zero-fill-on-demand </a:t>
            </a:r>
            <a:r>
              <a:rPr lang="en-US" alt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content of the </a:t>
            </a:r>
            <a:r>
              <a:rPr lang="en-US" alt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frames are </a:t>
            </a:r>
            <a:r>
              <a:rPr lang="en-US" alt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zeroed-out </a:t>
            </a:r>
            <a:r>
              <a:rPr lang="en-US" alt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before </a:t>
            </a:r>
            <a:r>
              <a:rPr lang="en-US" alt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being </a:t>
            </a:r>
            <a:r>
              <a:rPr lang="en-US" alt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allocated</a:t>
            </a:r>
            <a:endParaRPr lang="en-US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600" b="1" dirty="0">
                <a:latin typeface="Comic Sans MS" panose="030F0702030302020204" pitchFamily="66" charset="0"/>
                <a:cs typeface="Arial" panose="020B0604020202020204" pitchFamily="34" charset="0"/>
              </a:rPr>
              <a:t>When a system starts up, all available memory is placed on the free-frame </a:t>
            </a:r>
            <a:r>
              <a:rPr lang="en-US" alt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list</a:t>
            </a:r>
            <a:endParaRPr lang="en-US" altLang="en-US" sz="2600" b="1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en-US" sz="2600" b="1" dirty="0">
              <a:latin typeface="Comic Sans MS" panose="030F0702030302020204" pitchFamily="66" charset="0"/>
              <a:cs typeface="Arial" pitchFamily="34" charset="0"/>
            </a:endParaRPr>
          </a:p>
        </p:txBody>
      </p:sp>
      <p:sp>
        <p:nvSpPr>
          <p:cNvPr id="2150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F60466-025F-4602-8B0B-01696EA24939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Free Frame List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87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9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F60466-025F-4602-8B0B-01696EA24939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List of Free Frames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pic>
        <p:nvPicPr>
          <p:cNvPr id="7" name="Picture 2" descr="B:\os-book\os10-dir\Slides-WORK-area\Figures-dir\ch10\JPG-dir\10_06.jpg">
            <a:extLst>
              <a:ext uri="{FF2B5EF4-FFF2-40B4-BE49-F238E27FC236}">
                <a16:creationId xmlns:a16="http://schemas.microsoft.com/office/drawing/2014/main" xmlns="" id="{74C1D426-4DEE-495E-BFD2-9DDD43D14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8839200" cy="104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07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85850"/>
            <a:ext cx="8229600" cy="53911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Compute the effective access time for a demand-paged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Effective access time =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i="1" dirty="0">
                <a:latin typeface="Arial" pitchFamily="34" charset="0"/>
                <a:cs typeface="Arial" pitchFamily="34" charset="0"/>
              </a:rPr>
              <a:t>		(1 – p) x ma + p x page fault time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Where  	ma = memory access 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p    = probability of a page fault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Page fault time involves a number of steps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Time incurred is large enough to force 	context-switch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CPU is allocated to another process		while page fault is </a:t>
            </a:r>
            <a:r>
              <a:rPr lang="en-US" sz="2600" b="1" dirty="0" smtClean="0">
                <a:latin typeface="Comic Sans MS" pitchFamily="66" charset="0"/>
              </a:rPr>
              <a:t>serviced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Three major components of page fault service time</a:t>
            </a:r>
          </a:p>
          <a:p>
            <a:pPr marL="596900" indent="-514350" eaLnBrk="1" hangingPunct="1">
              <a:lnSpc>
                <a:spcPct val="80000"/>
              </a:lnSpc>
              <a:buAutoNum type="arabicPeriod"/>
            </a:pP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Service the page fault interrupt</a:t>
            </a:r>
          </a:p>
        </p:txBody>
      </p:sp>
      <p:sp>
        <p:nvSpPr>
          <p:cNvPr id="2253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4EF404-E5E4-48A5-8D4E-796EAAFA01A3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Performance of Demand Paging</a:t>
            </a:r>
          </a:p>
        </p:txBody>
      </p:sp>
    </p:spTree>
    <p:extLst>
      <p:ext uri="{BB962C8B-B14F-4D97-AF65-F5344CB8AC3E}">
        <p14:creationId xmlns:p14="http://schemas.microsoft.com/office/powerpoint/2010/main" val="240332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57250"/>
            <a:ext cx="8156575" cy="5543550"/>
          </a:xfrm>
          <a:noFill/>
        </p:spPr>
        <p:txBody>
          <a:bodyPr>
            <a:noAutofit/>
          </a:bodyPr>
          <a:lstStyle/>
          <a:p>
            <a:pPr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1.  Trap to the operating system</a:t>
            </a:r>
          </a:p>
          <a:p>
            <a:pPr>
              <a:buNone/>
            </a:pPr>
            <a:r>
              <a:rPr lang="en-US" sz="2600" b="1" dirty="0">
                <a:latin typeface="Comic Sans MS" pitchFamily="66" charset="0"/>
              </a:rPr>
              <a:t>2. Save the user registers and process state </a:t>
            </a:r>
          </a:p>
          <a:p>
            <a:pPr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3.  Determine that the interrupt was a page fault</a:t>
            </a:r>
          </a:p>
          <a:p>
            <a:pPr>
              <a:buNone/>
            </a:pPr>
            <a:r>
              <a:rPr lang="en-US" sz="2600" b="1" dirty="0">
                <a:latin typeface="Comic Sans MS" pitchFamily="66" charset="0"/>
              </a:rPr>
              <a:t>4. Check that the page reference was legal and                   determine the location of the page on disk</a:t>
            </a:r>
          </a:p>
          <a:p>
            <a:pPr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5.   Issue a read from the disk to a free frame: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b="1" dirty="0">
                <a:latin typeface="Comic Sans MS" pitchFamily="66" charset="0"/>
              </a:rPr>
              <a:t>a. 	Wait in a queue for this device until the 	read 	request is serviced.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b. 	Wait for the device seek and/or latency time.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b="1" dirty="0">
                <a:latin typeface="Comic Sans MS" pitchFamily="66" charset="0"/>
              </a:rPr>
              <a:t>c. 	Begin transfer of page to a free frame.</a:t>
            </a:r>
          </a:p>
          <a:p>
            <a:pPr marL="628650" indent="-546100"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6.   While waiting, allocate the CPU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core  to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some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other process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(CPU scheduling, optional).</a:t>
            </a:r>
          </a:p>
        </p:txBody>
      </p:sp>
      <p:sp>
        <p:nvSpPr>
          <p:cNvPr id="2253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4EF404-E5E4-48A5-8D4E-796EAAFA01A3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000" b="1" dirty="0">
                <a:solidFill>
                  <a:schemeClr val="tx1"/>
                </a:solidFill>
                <a:effectLst/>
              </a:rPr>
              <a:t>Page Fault Service Sequence of steps</a:t>
            </a:r>
          </a:p>
        </p:txBody>
      </p:sp>
    </p:spTree>
    <p:extLst>
      <p:ext uri="{BB962C8B-B14F-4D97-AF65-F5344CB8AC3E}">
        <p14:creationId xmlns:p14="http://schemas.microsoft.com/office/powerpoint/2010/main" val="159503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229600" cy="5257800"/>
          </a:xfrm>
          <a:noFill/>
        </p:spPr>
        <p:txBody>
          <a:bodyPr>
            <a:noAutofit/>
          </a:bodyPr>
          <a:lstStyle/>
          <a:p>
            <a:pPr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7. Receive an interrupt from the disk I/O subsystem  (I/O completed).</a:t>
            </a:r>
          </a:p>
          <a:p>
            <a:pPr>
              <a:buNone/>
            </a:pPr>
            <a:r>
              <a:rPr lang="en-US" sz="2600" b="1" dirty="0">
                <a:latin typeface="Comic Sans MS" pitchFamily="66" charset="0"/>
              </a:rPr>
              <a:t>8. Save the registers and process state for the   other </a:t>
            </a:r>
            <a:r>
              <a:rPr lang="en-US" sz="2600" b="1" dirty="0" smtClean="0">
                <a:latin typeface="Comic Sans MS" pitchFamily="66" charset="0"/>
              </a:rPr>
              <a:t>process </a:t>
            </a:r>
            <a:r>
              <a:rPr lang="en-US" sz="2600" b="1" dirty="0">
                <a:latin typeface="Comic Sans MS" pitchFamily="66" charset="0"/>
              </a:rPr>
              <a:t>(if step 6 is executed).</a:t>
            </a:r>
          </a:p>
          <a:p>
            <a:pPr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9.  Determine that the interrupt was from the disk.</a:t>
            </a:r>
          </a:p>
          <a:p>
            <a:pPr>
              <a:buNone/>
            </a:pPr>
            <a:r>
              <a:rPr lang="en-US" sz="2600" b="1" dirty="0">
                <a:latin typeface="Comic Sans MS" pitchFamily="66" charset="0"/>
              </a:rPr>
              <a:t>10. Correct the page table and other tables to   show that the desired page is now in memory.</a:t>
            </a:r>
          </a:p>
          <a:p>
            <a:pPr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11. Wait for the CPU to be allocated to this process again.</a:t>
            </a:r>
          </a:p>
          <a:p>
            <a:pPr>
              <a:buNone/>
            </a:pPr>
            <a:r>
              <a:rPr lang="en-US" sz="2600" b="1" dirty="0">
                <a:latin typeface="Comic Sans MS" pitchFamily="66" charset="0"/>
              </a:rPr>
              <a:t>12. Restore user registers, process state, and new page table - then resume the interrupted instruction. </a:t>
            </a:r>
            <a:endParaRPr lang="en-US" sz="2600" b="1" dirty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2253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4EF404-E5E4-48A5-8D4E-796EAAFA01A3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8229600" cy="762000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  <a:effectLst/>
              </a:rPr>
              <a:t>Page Fault Service Sequence of steps</a:t>
            </a:r>
          </a:p>
        </p:txBody>
      </p:sp>
    </p:spTree>
    <p:extLst>
      <p:ext uri="{BB962C8B-B14F-4D97-AF65-F5344CB8AC3E}">
        <p14:creationId xmlns:p14="http://schemas.microsoft.com/office/powerpoint/2010/main" val="256564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6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8305800" cy="53340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Read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Restart the process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(1) and (3) can be reduced by careful coding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May take from 1 to 100 microseconds each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 average time to service a page-fault = 8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mS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</a:rPr>
              <a:t>Memory access time = 200 nanoseconds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Effective access time = 200 + 7999800 p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  If p = </a:t>
            </a:r>
            <a:r>
              <a:rPr lang="en-US" sz="2600" b="1" dirty="0" smtClean="0">
                <a:latin typeface="Comic Sans MS" pitchFamily="66" charset="0"/>
              </a:rPr>
              <a:t>0.001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 smtClean="0">
                <a:latin typeface="Comic Sans MS" pitchFamily="66" charset="0"/>
              </a:rPr>
              <a:t>		 </a:t>
            </a:r>
            <a:r>
              <a:rPr lang="en-US" sz="2600" b="1" dirty="0">
                <a:latin typeface="Comic Sans MS" pitchFamily="66" charset="0"/>
              </a:rPr>
              <a:t>E</a:t>
            </a:r>
            <a:r>
              <a:rPr lang="en-US" sz="2600" b="1" dirty="0" smtClean="0">
                <a:latin typeface="Comic Sans MS" pitchFamily="66" charset="0"/>
              </a:rPr>
              <a:t>ffective </a:t>
            </a:r>
            <a:r>
              <a:rPr lang="en-US" sz="2600" b="1" dirty="0">
                <a:latin typeface="Comic Sans MS" pitchFamily="66" charset="0"/>
              </a:rPr>
              <a:t>access time = 8.2 </a:t>
            </a:r>
            <a:r>
              <a:rPr lang="en-US" sz="2600" b="1" dirty="0" smtClean="0">
                <a:latin typeface="Comic Sans MS" pitchFamily="66" charset="0"/>
              </a:rPr>
              <a:t>µS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Effective memory access time is directly proportional to the page fault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rate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If the performance degradation is desired 	to be less than 10%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Then p &lt; 0.0000025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None/>
            </a:pPr>
            <a:endParaRPr lang="en-US" sz="26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2355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54DFC2-8C08-43E7-B73B-A19FBAE8D4D2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Performance of Demand Paging</a:t>
            </a:r>
          </a:p>
        </p:txBody>
      </p:sp>
    </p:spTree>
    <p:extLst>
      <p:ext uri="{BB962C8B-B14F-4D97-AF65-F5344CB8AC3E}">
        <p14:creationId xmlns:p14="http://schemas.microsoft.com/office/powerpoint/2010/main" val="112331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8305800" cy="5257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Comic Sans MS" pitchFamily="66" charset="0"/>
              </a:rPr>
              <a:t>Page-fault </a:t>
            </a:r>
            <a:r>
              <a:rPr lang="en-US" sz="2600" b="1" dirty="0">
                <a:latin typeface="Comic Sans MS" pitchFamily="66" charset="0"/>
              </a:rPr>
              <a:t>rate should be kept low in a demand-paging system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Affects the effective access time, slowing 	down the process execution time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Another aspect of demand paging is the handling and use of swap space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Disk I/O to swap space is faster than to 	the file system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Swap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space is allocated in much larger blocks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Copy entire file system in swap space at startup 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of the process</a:t>
            </a:r>
            <a:endParaRPr lang="en-US" sz="2600" b="1" dirty="0">
              <a:latin typeface="Comic Sans MS" panose="030F0702030302020204" pitchFamily="66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Perform demand paging from swap space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Another option is to write pages to the swap space as they are replaced</a:t>
            </a:r>
          </a:p>
        </p:txBody>
      </p:sp>
      <p:sp>
        <p:nvSpPr>
          <p:cNvPr id="2355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54DFC2-8C08-43E7-B73B-A19FBAE8D4D2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Performance of Demand Paging</a:t>
            </a:r>
          </a:p>
        </p:txBody>
      </p:sp>
    </p:spTree>
    <p:extLst>
      <p:ext uri="{BB962C8B-B14F-4D97-AF65-F5344CB8AC3E}">
        <p14:creationId xmlns:p14="http://schemas.microsoft.com/office/powerpoint/2010/main" val="3614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3340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Process creation through fork() system call bypasses the basic demand paging technique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Child process is an exact duplicate of the 	parent process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       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All pages are shared between the two 	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      processes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Shared pages </a:t>
            </a:r>
            <a:r>
              <a:rPr lang="en-US" sz="2600" b="1" dirty="0" smtClean="0">
                <a:latin typeface="Comic Sans MS" pitchFamily="66" charset="0"/>
              </a:rPr>
              <a:t>that are expected to be modified are </a:t>
            </a:r>
            <a:r>
              <a:rPr lang="en-US" sz="2600" b="1" dirty="0">
                <a:latin typeface="Comic Sans MS" pitchFamily="66" charset="0"/>
              </a:rPr>
              <a:t>marked as copy-on-write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Copy-on-write allows a copy of the shared page to be made in case of write by any of the processes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800" b="1" dirty="0"/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Many operating systems provide a pool of free pages for such allocations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Berlin Sans FB" pitchFamily="34" charset="0"/>
              </a:rPr>
              <a:t>Zero-fill-on-demand pages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200" b="1" dirty="0">
              <a:latin typeface="Berlin Sans FB" pitchFamily="34" charset="0"/>
            </a:endParaRPr>
          </a:p>
        </p:txBody>
      </p:sp>
      <p:sp>
        <p:nvSpPr>
          <p:cNvPr id="2458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798B2A-7080-4447-B9EF-5B9E0EDD9799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Copy-on-Write</a:t>
            </a:r>
          </a:p>
        </p:txBody>
      </p:sp>
    </p:spTree>
    <p:extLst>
      <p:ext uri="{BB962C8B-B14F-4D97-AF65-F5344CB8AC3E}">
        <p14:creationId xmlns:p14="http://schemas.microsoft.com/office/powerpoint/2010/main" val="37826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560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572876-01F2-440A-81B2-31FD6CC24D21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-7620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Before Process 1 Modifies Page C</a:t>
            </a:r>
          </a:p>
        </p:txBody>
      </p:sp>
      <p:pic>
        <p:nvPicPr>
          <p:cNvPr id="6146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684" y="1600200"/>
            <a:ext cx="9055316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9378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662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662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2BC8C1-8187-4FAF-B85B-8CCD003F19E2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28600"/>
            <a:ext cx="8229600" cy="6858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After Process 1 Modifies Page C</a:t>
            </a:r>
          </a:p>
        </p:txBody>
      </p:sp>
      <p:pic>
        <p:nvPicPr>
          <p:cNvPr id="7170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568" y="1203960"/>
            <a:ext cx="8876032" cy="557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4838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38200"/>
            <a:ext cx="8229600" cy="5562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Multiprogramming requires that entire processes are in memory before they start execution</a:t>
            </a:r>
          </a:p>
          <a:p>
            <a:pPr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V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irtual memory allows execution of processes that are not completely in memory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Programs can be larger than physical memory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Frees programmers from the burden of memory-storage limitations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Sharing of files and memory can be implemented easily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It provides an efficient mechanism for process creation</a:t>
            </a:r>
          </a:p>
          <a:p>
            <a:pPr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Comic Sans MS" pitchFamily="66" charset="0"/>
              </a:rPr>
              <a:t>May decrease performance if used carelessly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Demand paging, its complexity and cost</a:t>
            </a:r>
          </a:p>
        </p:txBody>
      </p:sp>
      <p:sp>
        <p:nvSpPr>
          <p:cNvPr id="512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0FB01A-E716-42B1-A5B7-EC57A0D5A26D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Introduction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70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2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229600" cy="53784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By allocating memory to processes partially, degree of multiprogramming can be increased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Over-allocation of memory takes place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Processes may demand a larger number of frames than the allocated numbers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I/O buffers are also allocated memory 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What happens if a page fault occurs and there are no free frames available?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Solutions 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Comic Sans MS" pitchFamily="66" charset="0"/>
              </a:rPr>
              <a:t>OS terminates the process </a:t>
            </a:r>
            <a:r>
              <a:rPr lang="en-US" sz="2600" b="1" dirty="0" smtClean="0">
                <a:latin typeface="Comic Sans MS" pitchFamily="66" charset="0"/>
              </a:rPr>
              <a:t>that is demanding </a:t>
            </a:r>
            <a:r>
              <a:rPr lang="en-US" sz="2600" b="1" dirty="0">
                <a:latin typeface="Comic Sans MS" pitchFamily="66" charset="0"/>
              </a:rPr>
              <a:t>more frames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    Paging should be logically transparent to user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Comic Sans MS" pitchFamily="66" charset="0"/>
              </a:rPr>
              <a:t>Swap out the process, reducing the degree of multiprogramming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     Instead, use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page replacement as the solution</a:t>
            </a:r>
          </a:p>
        </p:txBody>
      </p:sp>
      <p:sp>
        <p:nvSpPr>
          <p:cNvPr id="2765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DA8215-B7C6-4E16-BE85-566A7B50B228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8229600" cy="5334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Page Replacement</a:t>
            </a:r>
          </a:p>
        </p:txBody>
      </p:sp>
    </p:spTree>
    <p:extLst>
      <p:ext uri="{BB962C8B-B14F-4D97-AF65-F5344CB8AC3E}">
        <p14:creationId xmlns:p14="http://schemas.microsoft.com/office/powerpoint/2010/main" val="29827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13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867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867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014CBC-7667-40F4-AA79-709A51FA876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31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8229600" cy="6858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effectLst/>
              </a:rPr>
              <a:t>Need For Page Replacement</a:t>
            </a:r>
          </a:p>
        </p:txBody>
      </p:sp>
      <p:pic>
        <p:nvPicPr>
          <p:cNvPr id="7" name="Picture 4" descr="B:\os-book\os10-dir\Slides-WORK-area\Figures-dir\ch10\JPG-dir\10_09.jpg">
            <a:extLst>
              <a:ext uri="{FF2B5EF4-FFF2-40B4-BE49-F238E27FC236}">
                <a16:creationId xmlns="" xmlns:a16="http://schemas.microsoft.com/office/drawing/2014/main" id="{74BEFCE0-4636-4163-8B0B-DF7F5FF02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918575" cy="594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347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3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181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If no frame is free, select a frame that is not currently in use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Write its contents to swap space and 	change the contents of the page table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Page fault-service routine should include the page replacement step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Two page transfers are done if no frame is free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Page-fault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service time doubles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Berlin Sans FB" pitchFamily="34" charset="0"/>
              </a:rPr>
              <a:t>Modify </a:t>
            </a:r>
            <a:r>
              <a:rPr lang="en-US" sz="2600" b="1" dirty="0">
                <a:latin typeface="Comic Sans MS" pitchFamily="66" charset="0"/>
              </a:rPr>
              <a:t>or </a:t>
            </a:r>
            <a:r>
              <a:rPr lang="en-US" sz="2600" b="1" dirty="0">
                <a:latin typeface="Berlin Sans FB" pitchFamily="34" charset="0"/>
              </a:rPr>
              <a:t>dirty bit</a:t>
            </a:r>
            <a:r>
              <a:rPr lang="en-US" sz="2600" b="1" dirty="0">
                <a:latin typeface="Comic Sans MS" pitchFamily="66" charset="0"/>
              </a:rPr>
              <a:t> can be used to improve the page-fault service time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 same principle can be applied for read-	only pages 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6B02A2-440F-4786-A0BB-2F2430B7D387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Basic Page Replacement</a:t>
            </a:r>
          </a:p>
        </p:txBody>
      </p:sp>
    </p:spTree>
    <p:extLst>
      <p:ext uri="{BB962C8B-B14F-4D97-AF65-F5344CB8AC3E}">
        <p14:creationId xmlns:p14="http://schemas.microsoft.com/office/powerpoint/2010/main" val="142017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072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3072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ED81E0-FEE4-405F-AA2F-4889E521B94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33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0"/>
            <a:ext cx="8229600" cy="838200"/>
          </a:xfrm>
        </p:spPr>
        <p:txBody>
          <a:bodyPr anchor="b"/>
          <a:lstStyle/>
          <a:p>
            <a:pPr eaLnBrk="1" hangingPunct="1"/>
            <a:r>
              <a:rPr lang="en-US" sz="3200" b="1" dirty="0"/>
              <a:t>Page 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Replacement</a:t>
            </a:r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838200"/>
            <a:ext cx="877824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4928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072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3072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ED81E0-FEE4-405F-AA2F-4889E521B94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34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8229600" cy="83820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3200" b="1" dirty="0"/>
              <a:t>Page fault service routine modified 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600200"/>
            <a:ext cx="9052560" cy="52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684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229600" cy="54864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Dynamic </a:t>
            </a:r>
            <a:r>
              <a:rPr lang="en-US" sz="2600" b="1" dirty="0" smtClean="0">
                <a:latin typeface="Comic Sans MS" pitchFamily="66" charset="0"/>
              </a:rPr>
              <a:t>linking </a:t>
            </a:r>
            <a:r>
              <a:rPr lang="en-US" sz="2600" b="1" dirty="0">
                <a:latin typeface="Comic Sans MS" pitchFamily="66" charset="0"/>
              </a:rPr>
              <a:t>can be used to </a:t>
            </a:r>
            <a:r>
              <a:rPr lang="en-US" sz="2600" b="1" dirty="0" smtClean="0">
                <a:latin typeface="Comic Sans MS" pitchFamily="66" charset="0"/>
              </a:rPr>
              <a:t>overcome the restriction of entire process in memory in order to execute the process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Requires special precautions and extra work 	by the programmer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In many cases, the entire program is not needed for execution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Programs have code to handle unusual error conditions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Arrays, lists and tables are allocated more memory than they actually need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Certain options and features of a program may be used rarely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Even if the entire program is needed, it 	may not all be needed at the same time</a:t>
            </a:r>
          </a:p>
        </p:txBody>
      </p:sp>
      <p:sp>
        <p:nvSpPr>
          <p:cNvPr id="614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30D1CB-F192-4A35-89F8-B2D6167BA8FE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8229600" cy="9144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Background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8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4546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benefits of executing partially loaded programs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Program is not constrained by the amount of available physical memory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More programs can be run at the same ti</a:t>
            </a:r>
            <a:r>
              <a:rPr lang="en-US" sz="2600" b="1" dirty="0"/>
              <a:t>me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 smtClean="0">
                <a:latin typeface="Comic Sans MS" pitchFamily="66" charset="0"/>
              </a:rPr>
              <a:t>Better utilization </a:t>
            </a:r>
            <a:r>
              <a:rPr lang="en-US" sz="2600" b="1" dirty="0">
                <a:latin typeface="Comic Sans MS" pitchFamily="66" charset="0"/>
              </a:rPr>
              <a:t>and higher throughput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Each user program runs faster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Less I/O is needed to load or swap user 	programs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6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Virtual memory allows for the separation of user address space and physical address space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Allows a large virtual address for a small 	physical memory</a:t>
            </a:r>
          </a:p>
        </p:txBody>
      </p:sp>
      <p:sp>
        <p:nvSpPr>
          <p:cNvPr id="717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7EB310-6483-4D56-AFC7-9650F3BE31C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Backgroun</a:t>
            </a:r>
            <a:r>
              <a:rPr lang="en-US" sz="32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1513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19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81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338F67-AFAD-4FCE-9CE3-FA952BD191E3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6950" y="-228600"/>
            <a:ext cx="8528050" cy="844550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sz="2800" b="1" dirty="0">
                <a:solidFill>
                  <a:schemeClr val="tx1"/>
                </a:solidFill>
                <a:effectLst/>
              </a:rPr>
              <a:t>Virtual Memory That is Larger Than Physical Memory</a:t>
            </a:r>
          </a:p>
        </p:txBody>
      </p:sp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4367213" y="3246438"/>
            <a:ext cx="409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>
                <a:solidFill>
                  <a:prstClr val="black"/>
                </a:solidFill>
                <a:latin typeface="Helvetica" pitchFamily="34" charset="0"/>
                <a:ea typeface="ＭＳ Ｐゴシック" charset="-128"/>
                <a:sym typeface="Symbol" pitchFamily="18" charset="2"/>
              </a:rPr>
              <a:t>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838200"/>
            <a:ext cx="86868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4576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38200"/>
            <a:ext cx="8229600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Virtual address space of a process: Logical view of how a process is stored in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This is contiguous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Physical frames are distributed in memory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Virtual address spaces that includes holes are referred as sparse address spaces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Useful for stack or heap segments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 smtClean="0">
                <a:latin typeface="Comic Sans MS" pitchFamily="66" charset="0"/>
              </a:rPr>
              <a:t>Files or memory can be shared using page sharing </a:t>
            </a:r>
            <a:r>
              <a:rPr lang="en-US" sz="2600" b="1" dirty="0">
                <a:latin typeface="Comic Sans MS" pitchFamily="66" charset="0"/>
              </a:rPr>
              <a:t>implemented </a:t>
            </a:r>
            <a:r>
              <a:rPr lang="en-US" sz="2600" b="1" dirty="0" smtClean="0">
                <a:latin typeface="Comic Sans MS" pitchFamily="66" charset="0"/>
              </a:rPr>
              <a:t>in </a:t>
            </a:r>
            <a:r>
              <a:rPr lang="en-US" sz="2600" b="1" dirty="0">
                <a:latin typeface="Comic Sans MS" pitchFamily="66" charset="0"/>
              </a:rPr>
              <a:t>virtual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Benefits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600" b="1" dirty="0">
                <a:latin typeface="Comic Sans MS" pitchFamily="66" charset="0"/>
              </a:rPr>
              <a:t>System libraries can be shared by processes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Virtual memory enables processes to share memory for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interprocess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communication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600" b="1" dirty="0">
                <a:latin typeface="Comic Sans MS" pitchFamily="66" charset="0"/>
              </a:rPr>
              <a:t>Process creation can be sped up by allowing pages to be shared using </a:t>
            </a:r>
            <a:r>
              <a:rPr lang="en-US" sz="2600" b="1" dirty="0">
                <a:latin typeface="Berlin Sans FB" pitchFamily="34" charset="0"/>
              </a:rPr>
              <a:t>fork()</a:t>
            </a:r>
            <a:r>
              <a:rPr lang="en-US" sz="2600" b="1" dirty="0">
                <a:latin typeface="Comic Sans MS" pitchFamily="66" charset="0"/>
              </a:rPr>
              <a:t> system call</a:t>
            </a:r>
          </a:p>
        </p:txBody>
      </p:sp>
      <p:sp>
        <p:nvSpPr>
          <p:cNvPr id="92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69AED3-423C-4B0C-887E-A47F2E8164B1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54592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4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024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02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264B66-766C-44C1-9DC3-93577180394B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599" y="0"/>
            <a:ext cx="8080375" cy="914400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Virtual-address </a:t>
            </a:r>
            <a:r>
              <a:rPr lang="en-US" sz="3200" b="1" dirty="0" smtClean="0">
                <a:solidFill>
                  <a:schemeClr val="tx1"/>
                </a:solidFill>
                <a:effectLst/>
              </a:rPr>
              <a:t>Space of a Process in Memory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990600"/>
            <a:ext cx="329184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233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126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126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A62F5D-40D6-4249-9F1B-FA2AE07E4B51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-15240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Shared Library Using Virtual Memory</a:t>
            </a:r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781" y="929640"/>
            <a:ext cx="8869680" cy="585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1400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15824</TotalTime>
  <Words>956</Words>
  <Application>Microsoft Office PowerPoint</Application>
  <PresentationFormat>On-screen Show (4:3)</PresentationFormat>
  <Paragraphs>378</Paragraphs>
  <Slides>34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50" baseType="lpstr">
      <vt:lpstr>ＭＳ Ｐゴシック</vt:lpstr>
      <vt:lpstr>8</vt:lpstr>
      <vt:lpstr>Arial</vt:lpstr>
      <vt:lpstr>Arial Black</vt:lpstr>
      <vt:lpstr>Berlin Sans FB</vt:lpstr>
      <vt:lpstr>Comic Sans MS</vt:lpstr>
      <vt:lpstr>Courier New</vt:lpstr>
      <vt:lpstr>Gill Sans MT</vt:lpstr>
      <vt:lpstr>Helvetica</vt:lpstr>
      <vt:lpstr>Symbol</vt:lpstr>
      <vt:lpstr>Times</vt:lpstr>
      <vt:lpstr>Times New Roman</vt:lpstr>
      <vt:lpstr>Verdana</vt:lpstr>
      <vt:lpstr>Wingdings</vt:lpstr>
      <vt:lpstr>Wingdings 2</vt:lpstr>
      <vt:lpstr>1_Theme1</vt:lpstr>
      <vt:lpstr>Virtual-Memory    Chapter 10 </vt:lpstr>
      <vt:lpstr>Virtual-Memory Management</vt:lpstr>
      <vt:lpstr>Introduction </vt:lpstr>
      <vt:lpstr>Background </vt:lpstr>
      <vt:lpstr>Background</vt:lpstr>
      <vt:lpstr>Virtual Memory That is Larger Than Physical Memory</vt:lpstr>
      <vt:lpstr>Background</vt:lpstr>
      <vt:lpstr>Virtual-address Space of a Process in Memory</vt:lpstr>
      <vt:lpstr>Shared Library Using Virtual Memory</vt:lpstr>
      <vt:lpstr>Demand Paging</vt:lpstr>
      <vt:lpstr>Transfer of a Paged Memory to Contiguous Disk Space</vt:lpstr>
      <vt:lpstr>Basic Concepts of Demand Paging</vt:lpstr>
      <vt:lpstr>Valid-Invalid Bit</vt:lpstr>
      <vt:lpstr>Page Table With Some Pages  Not in Main Memory</vt:lpstr>
      <vt:lpstr>Demand Paging</vt:lpstr>
      <vt:lpstr>Steps in Handling a Page Fault</vt:lpstr>
      <vt:lpstr>Demand Paging</vt:lpstr>
      <vt:lpstr>Demand Paging</vt:lpstr>
      <vt:lpstr>Demand Paging</vt:lpstr>
      <vt:lpstr>Free Frame List</vt:lpstr>
      <vt:lpstr>List of Free Frames</vt:lpstr>
      <vt:lpstr>Performance of Demand Paging</vt:lpstr>
      <vt:lpstr>Page Fault Service Sequence of steps</vt:lpstr>
      <vt:lpstr>Page Fault Service Sequence of steps</vt:lpstr>
      <vt:lpstr>Performance of Demand Paging</vt:lpstr>
      <vt:lpstr>Performance of Demand Paging</vt:lpstr>
      <vt:lpstr>Copy-on-Write</vt:lpstr>
      <vt:lpstr>Before Process 1 Modifies Page C</vt:lpstr>
      <vt:lpstr>After Process 1 Modifies Page C</vt:lpstr>
      <vt:lpstr>Page Replacement</vt:lpstr>
      <vt:lpstr>Need For Page Replacement</vt:lpstr>
      <vt:lpstr>Basic Page Replacement</vt:lpstr>
      <vt:lpstr>Page Replacement</vt:lpstr>
      <vt:lpstr>Page fault service routine modified 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Windows User</cp:lastModifiedBy>
  <cp:revision>357</cp:revision>
  <dcterms:created xsi:type="dcterms:W3CDTF">2008-12-31T02:25:45Z</dcterms:created>
  <dcterms:modified xsi:type="dcterms:W3CDTF">2020-04-09T17:03:01Z</dcterms:modified>
</cp:coreProperties>
</file>