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47" r:id="rId2"/>
    <p:sldMasterId id="2147483853" r:id="rId3"/>
    <p:sldMasterId id="2147483855" r:id="rId4"/>
    <p:sldMasterId id="2147483857" r:id="rId5"/>
    <p:sldMasterId id="2147483859" r:id="rId6"/>
    <p:sldMasterId id="2147483861" r:id="rId7"/>
    <p:sldMasterId id="2147483863" r:id="rId8"/>
    <p:sldMasterId id="2147483865" r:id="rId9"/>
    <p:sldMasterId id="2147483867" r:id="rId10"/>
    <p:sldMasterId id="2147483869" r:id="rId11"/>
    <p:sldMasterId id="2147483871" r:id="rId12"/>
    <p:sldMasterId id="2147483873" r:id="rId13"/>
    <p:sldMasterId id="2147483875" r:id="rId14"/>
    <p:sldMasterId id="2147483877" r:id="rId15"/>
    <p:sldMasterId id="2147483879" r:id="rId16"/>
    <p:sldMasterId id="2147483881" r:id="rId17"/>
  </p:sldMasterIdLst>
  <p:notesMasterIdLst>
    <p:notesMasterId r:id="rId43"/>
  </p:notesMasterIdLst>
  <p:sldIdLst>
    <p:sldId id="418" r:id="rId18"/>
    <p:sldId id="446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000" autoAdjust="0"/>
  </p:normalViewPr>
  <p:slideViewPr>
    <p:cSldViewPr>
      <p:cViewPr varScale="1">
        <p:scale>
          <a:sx n="66" d="100"/>
          <a:sy n="66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5077A-A2C8-4F09-AD56-6ABA37002CCA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3EDBD6E-7CB6-4038-9569-F7A180CF03B1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6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206AA-ACF6-473A-89F2-064DA9F446F7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3700FDF-97BB-4367-8192-82A8DBAD004D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20246-8960-4420-8BBB-D10888753CAE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004A7E6-FB91-4199-8B1C-A41204AE765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5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93184-88E0-4334-AFC7-8DAA65209492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38982774-1557-43E9-9E95-88E1CEB6975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1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7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C5B74-FE5E-4AD7-9D4E-AE934CAF2AE6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B40BCC7-EBD3-41FC-9732-AD7EB303639E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4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2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58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1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2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928A9-5111-40B9-B36D-E01B29E3A9D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679A1E-73EA-4DF5-8AA1-B5E467E3F83B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r>
              <a:rPr lang="en-US" dirty="0" smtClean="0"/>
              <a:t>100 bytes per</a:t>
            </a:r>
            <a:r>
              <a:rPr lang="en-US" baseline="0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928A9-5111-40B9-B36D-E01B29E3A9DE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679A1E-73EA-4DF5-8AA1-B5E467E3F83B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39F0-90F9-4320-9F8C-02031977B579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DCCFD12-0C2F-48E6-8CFD-F036F244DFB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39F0-90F9-4320-9F8C-02031977B579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DCCFD12-0C2F-48E6-8CFD-F036F244DFB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8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6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3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1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7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52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7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885" r:id="rId2"/>
    <p:sldLayoutId id="214748388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175CF2-170B-4116-A6C9-0887D66B413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FIFO Illustrating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Belady’s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Anomaly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809681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762828" y="2891518"/>
            <a:ext cx="2104571" cy="13716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This page replacement algorithm has the lowest page-fault rate of all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called OPT or MIN algorithm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Replace the page that will not be used for the longest period of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Guarantees the lowest possible page-fault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rate for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fixed number of frames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Examples reference string and number of page faults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Difficult to implement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Requires future knowledge of the reference 	string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 is used mainly for comparison studies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9274E-B676-4983-9FF2-56A13B26E9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Optimal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750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4830B-C453-4575-9293-9669D6BCB6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Optimal Page Replacement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" y="2424112"/>
            <a:ext cx="9052560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40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Replace the page that has not been used for the longest period of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Least-recently-used page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OPT algorithm looks forward in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Associate the time of last reference with each page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LRU applied on the reference string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Algorithm that is used to give a good overall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Major problem is how to implement the algorithm?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Determine an order for the frames defined by 	the time of last use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Two implementations are feasible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6915E-5C2A-4B03-970B-E3AA69955CD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9BE63-8DE4-4055-8D62-322C387F18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LRU Page Replacement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" y="2405062"/>
            <a:ext cx="905256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1725"/>
            <a:ext cx="8229600" cy="5222875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logical clock or counter with the CPU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use field with each page table entry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stack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Berlin Sans FB" pitchFamily="34" charset="0"/>
              </a:rPr>
              <a:t>Counters</a:t>
            </a:r>
            <a:endParaRPr lang="en-US" sz="2600" b="1" dirty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Associate with each page-table entry a time-of-use field and </a:t>
            </a:r>
            <a:r>
              <a:rPr lang="en-US" sz="2600" b="1" dirty="0" smtClean="0">
                <a:latin typeface="Comic Sans MS" pitchFamily="66" charset="0"/>
              </a:rPr>
              <a:t>add a </a:t>
            </a:r>
            <a:r>
              <a:rPr lang="en-US" sz="2600" b="1" dirty="0">
                <a:latin typeface="Comic Sans MS" pitchFamily="66" charset="0"/>
              </a:rPr>
              <a:t>counter or logical clock with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Working of the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Scheme requires the search of the entire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must be maintained when page tables are changed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Overflow of the clock must be </a:t>
            </a:r>
            <a:r>
              <a:rPr lang="en-US" sz="2600" b="1" dirty="0" smtClean="0">
                <a:latin typeface="Comic Sans MS" pitchFamily="66" charset="0"/>
              </a:rPr>
              <a:t>considered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02719" y="6400800"/>
            <a:ext cx="2350681" cy="365125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59742-AA55-4E3B-8DA2-1AB6B85E849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37150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15537" y="914400"/>
            <a:ext cx="8229600" cy="594360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>
                <a:latin typeface="Berlin Sans FB" pitchFamily="34" charset="0"/>
              </a:rPr>
              <a:t>Stack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Keep a stack of page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Reference to a page would put </a:t>
            </a:r>
            <a:r>
              <a:rPr lang="en-US" sz="2800" b="1" dirty="0" smtClean="0">
                <a:latin typeface="Comic Sans MS" pitchFamily="66" charset="0"/>
              </a:rPr>
              <a:t>its </a:t>
            </a:r>
            <a:r>
              <a:rPr lang="en-US" sz="2800" b="1" dirty="0">
                <a:latin typeface="Comic Sans MS" pitchFamily="66" charset="0"/>
              </a:rPr>
              <a:t>entry on top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 smtClean="0">
                <a:latin typeface="Arial" panose="020B0604020202020204" pitchFamily="34" charset="0"/>
                <a:cs typeface="Arial" pitchFamily="34" charset="0"/>
              </a:rPr>
              <a:t>Implement as 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doubly linked list with a head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and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 tail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pointer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of entire table is not required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Comic Sans MS" pitchFamily="66" charset="0"/>
              </a:rPr>
              <a:t>Approach </a:t>
            </a:r>
            <a:r>
              <a:rPr lang="en-US" sz="2800" b="1" dirty="0">
                <a:latin typeface="Comic Sans MS" pitchFamily="66" charset="0"/>
              </a:rPr>
              <a:t>is appropriate for software or microcode implementation of LRU replacement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OPT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and LRU do not suffer from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Belady’s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anomaly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Both belong to the class of </a:t>
            </a:r>
            <a:r>
              <a:rPr lang="en-US" sz="2800" b="1" dirty="0">
                <a:latin typeface="Berlin Sans FB" pitchFamily="34" charset="0"/>
              </a:rPr>
              <a:t>stack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The set of pages in memory for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frames is 	always a subset of the set of pages that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would be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in memory with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frames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Support </a:t>
            </a:r>
            <a:r>
              <a:rPr lang="en-US" sz="2800" b="1" dirty="0">
                <a:latin typeface="Comic Sans MS" pitchFamily="66" charset="0"/>
              </a:rPr>
              <a:t>of hardware is necessary for either implementation of </a:t>
            </a:r>
            <a:r>
              <a:rPr lang="en-US" sz="2800" b="1" dirty="0" smtClean="0">
                <a:latin typeface="Comic Sans MS" pitchFamily="66" charset="0"/>
              </a:rPr>
              <a:t>LRU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779A3-3B58-4B56-BE1E-C23DB1051FC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30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58117-F702-4028-B4BC-B332C503637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Use Of A Stack to Record The Most Recent Page References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321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Very few computer systems provide hardware support for implementing LRU algorithm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Other page replacement algorithms are used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Reference </a:t>
            </a:r>
            <a:r>
              <a:rPr lang="en-US" sz="2800" b="1" dirty="0">
                <a:latin typeface="Comic Sans MS" pitchFamily="66" charset="0"/>
              </a:rPr>
              <a:t>bit may be provided with each entry in the page table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Initially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all bits are 0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Comic Sans MS" pitchFamily="66" charset="0"/>
              </a:rPr>
              <a:t>The bit is set if a page is used at least once since it was brought into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Order of use is not recorded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Information </a:t>
            </a:r>
            <a:r>
              <a:rPr lang="en-US" sz="2800" b="1" dirty="0">
                <a:latin typeface="Comic Sans MS" pitchFamily="66" charset="0"/>
              </a:rPr>
              <a:t>is used in many page-replacement algorithms that approximate </a:t>
            </a:r>
            <a:r>
              <a:rPr lang="en-US" sz="2800" b="1" dirty="0" smtClean="0">
                <a:latin typeface="Comic Sans MS" pitchFamily="66" charset="0"/>
              </a:rPr>
              <a:t>LRU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Additional-Reference-Bits Algorithm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Additional ordering information can be 	recorded by keeping more bits </a:t>
            </a:r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02021-5575-4107-99F4-9FEF037CCCA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byte is kept for each entry in the page table in a shift register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Comic Sans MS" pitchFamily="66" charset="0"/>
              </a:rPr>
              <a:t>Working of the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with the lowest number is the LRU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there are zero additional bits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algorithm is called second-chance page-	replacement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Second-Chance Algor</a:t>
            </a:r>
            <a:r>
              <a:rPr lang="en-US" sz="2600" b="1" dirty="0"/>
              <a:t>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 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FIFO page and inspect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reference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reference bit is 0, proceed with the replacement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reference bit is 1, give this page a second chance</a:t>
            </a:r>
          </a:p>
        </p:txBody>
      </p:sp>
      <p:sp>
        <p:nvSpPr>
          <p:cNvPr id="460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90986-3220-46DD-B8AF-538017B7EFD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no frame is free, select a frame that is not currently in use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Write its contents to swap space and 	change the contents of the page table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fault-service routine should include the page replacement step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Two page transfers are done if no frame is free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Page-fault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service time doubles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Berlin Sans FB" pitchFamily="34" charset="0"/>
              </a:rPr>
              <a:t>Modify </a:t>
            </a:r>
            <a:r>
              <a:rPr lang="en-US" sz="2600" b="1" dirty="0">
                <a:latin typeface="Comic Sans MS" pitchFamily="66" charset="0"/>
              </a:rPr>
              <a:t>or </a:t>
            </a:r>
            <a:r>
              <a:rPr lang="en-US" sz="2600" b="1" dirty="0">
                <a:latin typeface="Berlin Sans FB" pitchFamily="34" charset="0"/>
              </a:rPr>
              <a:t>dirty bit</a:t>
            </a:r>
            <a:r>
              <a:rPr lang="en-US" sz="2600" b="1" dirty="0">
                <a:latin typeface="Comic Sans MS" pitchFamily="66" charset="0"/>
              </a:rPr>
              <a:t> can be used to improve the page-fault service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same principle can be applied for read-	only pages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B02A2-440F-4786-A0BB-2F2430B7D38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4201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page is given second chance by clearing its reference bit and resetting the arrival time to the current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using a circular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	</a:t>
            </a:r>
            <a:r>
              <a:rPr lang="en-US" sz="2600" b="1" dirty="0">
                <a:latin typeface="Comic Sans MS" pitchFamily="66" charset="0"/>
              </a:rPr>
              <a:t>A pointer indicates which page should be 	replaced next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Second-chance replacement degenerates to FIFO if all bits are set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Enhanced Second-Chance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Consider the reference bit and modify bit as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an ordered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pair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There are four possible classes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1.</a:t>
            </a:r>
            <a:r>
              <a:rPr lang="en-US" sz="2600" b="1" dirty="0"/>
              <a:t>	</a:t>
            </a:r>
            <a:r>
              <a:rPr lang="en-US" sz="2600" b="1" dirty="0" smtClean="0"/>
              <a:t> (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0,0) 	Neither recently used nor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Comic Sans MS" pitchFamily="66" charset="0"/>
              </a:rPr>
              <a:t>Best page to replace</a:t>
            </a:r>
            <a:endParaRPr lang="en-US" sz="2600" b="1" dirty="0"/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30B99-249E-4D60-963B-14F7CED9EA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81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E9779-B07A-4983-A5FF-BFF4EBE1303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692150"/>
          </a:xfrm>
        </p:spPr>
        <p:txBody>
          <a:bodyPr anchor="b">
            <a:normAutofit/>
          </a:bodyPr>
          <a:lstStyle/>
          <a:p>
            <a:pPr algn="ctr" eaLnBrk="1" hangingPunct="1"/>
            <a:r>
              <a:rPr lang="en-US" sz="2500" b="1" dirty="0">
                <a:solidFill>
                  <a:schemeClr val="tx1"/>
                </a:solidFill>
                <a:effectLst/>
              </a:rPr>
              <a:t>Second-Chance (clock) Page-Replacement Algorithm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822960"/>
            <a:ext cx="822960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510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2. (0,1)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recently used but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Not a good choice for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needs to be written to dis</a:t>
            </a:r>
            <a:r>
              <a:rPr lang="en-US" sz="2600" b="1" dirty="0"/>
              <a:t>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3. (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r>
              <a:rPr lang="en-US" sz="2600" b="1" dirty="0"/>
              <a:t>) 	</a:t>
            </a:r>
            <a:r>
              <a:rPr lang="en-US" sz="2600" b="1" dirty="0" smtClean="0">
                <a:latin typeface="Comic Sans MS" pitchFamily="66" charset="0"/>
              </a:rPr>
              <a:t>Recently </a:t>
            </a:r>
            <a:r>
              <a:rPr lang="en-US" sz="2600" b="1" dirty="0">
                <a:latin typeface="Comic Sans MS" pitchFamily="66" charset="0"/>
              </a:rPr>
              <a:t>used but clean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used again soon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4. (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sz="2600" b="1" dirty="0" smtClean="0"/>
              <a:t>) 	</a:t>
            </a:r>
            <a:r>
              <a:rPr lang="en-US" sz="2600" b="1" dirty="0" smtClean="0">
                <a:latin typeface="Comic Sans MS" pitchFamily="66" charset="0"/>
              </a:rPr>
              <a:t>Recently </a:t>
            </a:r>
            <a:r>
              <a:rPr lang="en-US" sz="2600" b="1" dirty="0">
                <a:latin typeface="Comic Sans MS" pitchFamily="66" charset="0"/>
              </a:rPr>
              <a:t>used and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smtClean="0"/>
              <a:t>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used again soon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 </a:t>
            </a:r>
            <a:r>
              <a:rPr lang="en-US" sz="2600" b="1" dirty="0" smtClean="0"/>
              <a:t>     </a:t>
            </a:r>
            <a:r>
              <a:rPr lang="en-US" sz="2600" b="1" dirty="0" smtClean="0">
                <a:latin typeface="Comic Sans MS" pitchFamily="66" charset="0"/>
              </a:rPr>
              <a:t>Page </a:t>
            </a:r>
            <a:r>
              <a:rPr lang="en-US" sz="2600" b="1" dirty="0">
                <a:latin typeface="Comic Sans MS" pitchFamily="66" charset="0"/>
              </a:rPr>
              <a:t>has to be written to the disk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Replace the first page encountered in the lowest nonempty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Circular queue may be scanned several </a:t>
            </a:r>
            <a:r>
              <a:rPr lang="en-US" sz="2600" b="1" dirty="0" smtClean="0">
                <a:latin typeface="Comic Sans MS" pitchFamily="66" charset="0"/>
              </a:rPr>
              <a:t>	times before </a:t>
            </a:r>
            <a:r>
              <a:rPr lang="en-US" sz="2600" b="1" dirty="0">
                <a:latin typeface="Comic Sans MS" pitchFamily="66" charset="0"/>
              </a:rPr>
              <a:t>the page is found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Modified pages are favored to reduce the I/O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7530C-3665-4DC2-AB01-3A592E33334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Keep count of number of references to each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schemes can be developed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Least frequently used (LFU) </a:t>
            </a:r>
            <a:r>
              <a:rPr lang="en-US" sz="2600" b="1" dirty="0" smtClean="0">
                <a:latin typeface="Comic Sans MS" pitchFamily="66" charset="0"/>
              </a:rPr>
              <a:t>replacement </a:t>
            </a:r>
            <a:r>
              <a:rPr lang="en-US" sz="2600" b="1" dirty="0" err="1" smtClean="0">
                <a:latin typeface="Comic Sans MS" pitchFamily="66" charset="0"/>
              </a:rPr>
              <a:t>algo</a:t>
            </a:r>
            <a:r>
              <a:rPr lang="en-US" sz="2600" b="1" dirty="0" smtClean="0">
                <a:latin typeface="Comic Sans MS" pitchFamily="66" charset="0"/>
              </a:rPr>
              <a:t>.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with the smallest count is replaced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page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heavily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during initial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phase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but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not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again will not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   	Shift the count right by one bit at 		regular intervals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frequently used (MFU) replacement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algo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 smtClean="0">
                <a:latin typeface="Comic Sans MS" pitchFamily="66" charset="0"/>
              </a:rPr>
              <a:t>age </a:t>
            </a:r>
            <a:r>
              <a:rPr lang="en-US" sz="2600" b="1" dirty="0">
                <a:latin typeface="Comic Sans MS" pitchFamily="66" charset="0"/>
              </a:rPr>
              <a:t>with the smallest count was just 	brought in and has yet to be used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of both the above is expensive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They do not approximate OPT replacement well</a:t>
            </a:r>
          </a:p>
        </p:txBody>
      </p:sp>
      <p:sp>
        <p:nvSpPr>
          <p:cNvPr id="501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0F14B-1EF8-48A5-AA3B-251057A7901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Counting-Based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Optimizations are added to the replacement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 the desired page first </a:t>
            </a:r>
            <a:r>
              <a:rPr lang="en-US" sz="2600" b="1" dirty="0" smtClean="0">
                <a:latin typeface="Comic Sans MS" pitchFamily="66" charset="0"/>
              </a:rPr>
              <a:t>into a free frame before </a:t>
            </a:r>
            <a:r>
              <a:rPr lang="en-US" sz="2600" b="1" dirty="0">
                <a:latin typeface="Comic Sans MS" pitchFamily="66" charset="0"/>
              </a:rPr>
              <a:t>writing the victim </a:t>
            </a:r>
            <a:r>
              <a:rPr lang="en-US" sz="2600" b="1" dirty="0" smtClean="0">
                <a:latin typeface="Comic Sans MS" pitchFamily="66" charset="0"/>
              </a:rPr>
              <a:t>page having Mbit=1</a:t>
            </a:r>
            <a:endParaRPr lang="en-US" sz="2600" b="1" dirty="0">
              <a:latin typeface="Comic Sans MS" pitchFamily="66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System </a:t>
            </a:r>
            <a:r>
              <a:rPr lang="en-US" sz="2600" b="1" dirty="0">
                <a:latin typeface="Comic Sans MS" pitchFamily="66" charset="0"/>
              </a:rPr>
              <a:t>keeps a pool of free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Maintain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list of modified pages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paging device is idle, a modified page </a:t>
            </a:r>
            <a:r>
              <a:rPr lang="en-US" sz="2600" b="1" dirty="0" smtClean="0">
                <a:latin typeface="Comic Sans MS" pitchFamily="66" charset="0"/>
              </a:rPr>
              <a:t>	is written </a:t>
            </a:r>
            <a:r>
              <a:rPr lang="en-US" sz="2600" b="1" dirty="0">
                <a:latin typeface="Comic Sans MS" pitchFamily="66" charset="0"/>
              </a:rPr>
              <a:t>to the disk and M bit is reset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Keep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record of the contents of free frame list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Old page can be read directly from the </a:t>
            </a:r>
            <a:r>
              <a:rPr lang="en-US" sz="2600" b="1" dirty="0" smtClean="0">
                <a:latin typeface="Comic Sans MS" pitchFamily="66" charset="0"/>
              </a:rPr>
              <a:t>	free frames </a:t>
            </a:r>
            <a:r>
              <a:rPr lang="en-US" sz="2600" b="1" dirty="0">
                <a:latin typeface="Comic Sans MS" pitchFamily="66" charset="0"/>
              </a:rPr>
              <a:t>if needed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Some versions of UNIX </a:t>
            </a:r>
            <a:r>
              <a:rPr lang="en-US" sz="2600" b="1" dirty="0">
                <a:latin typeface="Comic Sans MS" pitchFamily="66" charset="0"/>
              </a:rPr>
              <a:t>uses this scheme with second-chance replacement </a:t>
            </a:r>
            <a:r>
              <a:rPr lang="en-US" sz="2600" b="1" dirty="0" smtClean="0">
                <a:latin typeface="Comic Sans MS" pitchFamily="66" charset="0"/>
              </a:rPr>
              <a:t>algorithm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be used with any replacement algorithm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03AE5-BC25-4E09-B710-AD6973BF6EC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Page-Buffering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Applications may use their own buffering </a:t>
            </a:r>
            <a:r>
              <a:rPr lang="en-US" sz="2600" b="1" dirty="0" smtClean="0">
                <a:latin typeface="Comic Sans MS" pitchFamily="66" charset="0"/>
              </a:rPr>
              <a:t>mechanism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They perform badly if the OS-based scheme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is also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}"/>
            </a:pPr>
            <a:r>
              <a:rPr lang="en-US" sz="2600" b="1" dirty="0">
                <a:latin typeface="Comic Sans MS" pitchFamily="66" charset="0"/>
              </a:rPr>
              <a:t>LRU may not work well for most of data warehousing </a:t>
            </a:r>
            <a:r>
              <a:rPr lang="en-US" sz="2600" b="1" dirty="0" smtClean="0">
                <a:latin typeface="Comic Sans MS" pitchFamily="66" charset="0"/>
              </a:rPr>
              <a:t>applications – MFU may be better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}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OS provide raw disk ability to application programs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Ability </a:t>
            </a:r>
            <a:r>
              <a:rPr lang="en-US" sz="2600" b="1" dirty="0">
                <a:latin typeface="Comic Sans MS" pitchFamily="66" charset="0"/>
              </a:rPr>
              <a:t>to use a disk partition as a large </a:t>
            </a:r>
            <a:r>
              <a:rPr lang="en-US" sz="2600" b="1" dirty="0" smtClean="0">
                <a:latin typeface="Comic Sans MS" pitchFamily="66" charset="0"/>
              </a:rPr>
              <a:t>sequential </a:t>
            </a:r>
            <a:r>
              <a:rPr lang="en-US" sz="2600" b="1" dirty="0">
                <a:latin typeface="Comic Sans MS" pitchFamily="66" charset="0"/>
              </a:rPr>
              <a:t>array of logical blocks</a:t>
            </a:r>
            <a:r>
              <a:rPr lang="en-US" sz="2600" b="1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I/O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this array is termed as raw I/O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Bypasses all the file-system services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Most applications perform better when regular file-system services are used</a:t>
            </a:r>
          </a:p>
        </p:txBody>
      </p:sp>
      <p:sp>
        <p:nvSpPr>
          <p:cNvPr id="522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9239A-7EB3-415F-BD72-BB851D904D1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Applications and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Page replacement is basic to demand paging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issues that need to be resolved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Selection of a frame-allocation algorithm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How many frames to allocate to 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process?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Selection </a:t>
            </a:r>
            <a:r>
              <a:rPr lang="en-US" sz="2600" b="1" dirty="0" smtClean="0">
                <a:latin typeface="Comic Sans MS" pitchFamily="66" charset="0"/>
              </a:rPr>
              <a:t>algorithm for a </a:t>
            </a:r>
            <a:r>
              <a:rPr lang="en-US" sz="2600" b="1" dirty="0">
                <a:latin typeface="Comic Sans MS" pitchFamily="66" charset="0"/>
              </a:rPr>
              <a:t>page to be replaced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select a particular page replacement algorithm?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Evaluate an algorithm by taking a </a:t>
            </a:r>
            <a:r>
              <a:rPr lang="en-US" sz="2600" b="1" dirty="0">
                <a:latin typeface="Berlin Sans FB" pitchFamily="34" charset="0"/>
              </a:rPr>
              <a:t>reference 	string</a:t>
            </a:r>
            <a:r>
              <a:rPr lang="en-US" sz="2600" b="1" dirty="0">
                <a:latin typeface="Comic Sans MS" pitchFamily="66" charset="0"/>
              </a:rPr>
              <a:t> and computing the number of page 	faults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memory references while executing a process is referred to as the reference string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500FFF-5B1B-4ACF-82BD-37403EC43DC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417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070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generate a reference string?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Generate memory references artificially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Trace a given system and record all memory 	references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 large amount of data is produced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facts can be used to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reduce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amount of data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Comic Sans MS" pitchFamily="66" charset="0"/>
              </a:rPr>
              <a:t>For a given page size, consider only the page number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reference is made to a page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immediately following references to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same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will never cause a page fault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 addresses converted to a reference string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Number of page fault decreases with the increase in the number of allocated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/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6328B-6260-48BE-91F2-D2933A9F807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6020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1FCAD-8838-4F25-BF92-27A70173707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138160" cy="1143000"/>
          </a:xfrm>
        </p:spPr>
        <p:txBody>
          <a:bodyPr anchor="b"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sequence converted to a reference string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072640"/>
            <a:ext cx="90525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58432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4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1FCAD-8838-4F25-BF92-27A70173707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004175" cy="762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Graph of Page Faults Versus The Number of Frames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82" y="1066800"/>
            <a:ext cx="9074618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7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762000"/>
            <a:ext cx="83058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simplest page-replacement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Associates with each page the time when that 	page was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oldest page is chosen for replacement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FIFO queue can be used to serve the same purpose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 reference string and the corresponding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Performance of FIFO algorithm is not always good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heavily used page may be replaced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algorithm suffers from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Belady’s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anomaly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Consider the reference string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1, 2, 3, 4, 1, 2, 5, 1, 2, 3, 4, 5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page faults increase with the increase in the number of allocated frames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2B5D2-85EA-46DF-91DB-4D217E1830A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FIFO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2262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EB7D-3414-41A0-AE7E-D3DD82C7C8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14400"/>
          </a:xfrm>
        </p:spPr>
        <p:txBody>
          <a:bodyPr anchor="b"/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                FIFO Page Replacement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14" y="2395537"/>
            <a:ext cx="9090486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EB7D-3414-41A0-AE7E-D3DD82C7C8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7772400" cy="914400"/>
          </a:xfrm>
        </p:spPr>
        <p:txBody>
          <a:bodyPr anchor="b"/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                Reference String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76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14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3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4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4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4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4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4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4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4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3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3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3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8654</TotalTime>
  <Words>526</Words>
  <Application>Microsoft Office PowerPoint</Application>
  <PresentationFormat>On-screen Show (4:3)</PresentationFormat>
  <Paragraphs>280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25</vt:i4>
      </vt:variant>
    </vt:vector>
  </HeadingPairs>
  <TitlesOfParts>
    <vt:vector size="55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Wingdings 3</vt:lpstr>
      <vt:lpstr>1_Theme1</vt:lpstr>
      <vt:lpstr>29_Theme1</vt:lpstr>
      <vt:lpstr>32_Theme1</vt:lpstr>
      <vt:lpstr>33_Theme1</vt:lpstr>
      <vt:lpstr>34_Theme1</vt:lpstr>
      <vt:lpstr>35_Theme1</vt:lpstr>
      <vt:lpstr>36_Theme1</vt:lpstr>
      <vt:lpstr>37_Theme1</vt:lpstr>
      <vt:lpstr>38_Theme1</vt:lpstr>
      <vt:lpstr>39_Theme1</vt:lpstr>
      <vt:lpstr>40_Theme1</vt:lpstr>
      <vt:lpstr>41_Theme1</vt:lpstr>
      <vt:lpstr>42_Theme1</vt:lpstr>
      <vt:lpstr>43_Theme1</vt:lpstr>
      <vt:lpstr>44_Theme1</vt:lpstr>
      <vt:lpstr>45_Theme1</vt:lpstr>
      <vt:lpstr>46_Theme1</vt:lpstr>
      <vt:lpstr>Virtual-Memory Management </vt:lpstr>
      <vt:lpstr>Basic Page Replacement</vt:lpstr>
      <vt:lpstr>Basic Page Replacement</vt:lpstr>
      <vt:lpstr>Basic Page Replacement</vt:lpstr>
      <vt:lpstr>Address sequence converted to a reference string</vt:lpstr>
      <vt:lpstr>Graph of Page Faults Versus The Number of Frames</vt:lpstr>
      <vt:lpstr>FIFO Page Replacement</vt:lpstr>
      <vt:lpstr>                FIFO Page Replacement</vt:lpstr>
      <vt:lpstr>                Reference String</vt:lpstr>
      <vt:lpstr>FIFO Illustrating Belady’s Anomaly</vt:lpstr>
      <vt:lpstr>Optimal Page Replacement</vt:lpstr>
      <vt:lpstr>Optimal Page Replacement</vt:lpstr>
      <vt:lpstr>LRU Page Replacement</vt:lpstr>
      <vt:lpstr>LRU Page Replacement</vt:lpstr>
      <vt:lpstr>LRU Page Replacement</vt:lpstr>
      <vt:lpstr>LRU Page Replacement</vt:lpstr>
      <vt:lpstr>Use Of A Stack to Record The Most Recent Page References</vt:lpstr>
      <vt:lpstr>LRU-Approximation Page Replacement</vt:lpstr>
      <vt:lpstr>LRU-Approximation Page Replacement</vt:lpstr>
      <vt:lpstr>LRU-Approximation Page Replacement</vt:lpstr>
      <vt:lpstr>Second-Chance (clock) Page-Replacement Algorithm</vt:lpstr>
      <vt:lpstr>LRU-Approximation Page Replacement</vt:lpstr>
      <vt:lpstr>Counting-Based page Replacement</vt:lpstr>
      <vt:lpstr>Page-Buffering Algorithms</vt:lpstr>
      <vt:lpstr>Applications and Page Replacement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314</cp:revision>
  <dcterms:created xsi:type="dcterms:W3CDTF">2008-12-31T02:25:45Z</dcterms:created>
  <dcterms:modified xsi:type="dcterms:W3CDTF">2020-04-16T16:56:24Z</dcterms:modified>
</cp:coreProperties>
</file>