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34"/>
  </p:notesMasterIdLst>
  <p:sldIdLst>
    <p:sldId id="419" r:id="rId2"/>
    <p:sldId id="475" r:id="rId3"/>
    <p:sldId id="476" r:id="rId4"/>
    <p:sldId id="477" r:id="rId5"/>
    <p:sldId id="478" r:id="rId6"/>
    <p:sldId id="507" r:id="rId7"/>
    <p:sldId id="508" r:id="rId8"/>
    <p:sldId id="504" r:id="rId9"/>
    <p:sldId id="506" r:id="rId10"/>
    <p:sldId id="479" r:id="rId11"/>
    <p:sldId id="480" r:id="rId12"/>
    <p:sldId id="481" r:id="rId13"/>
    <p:sldId id="509" r:id="rId14"/>
    <p:sldId id="482" r:id="rId15"/>
    <p:sldId id="505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3896" autoAdjust="0"/>
  </p:normalViewPr>
  <p:slideViewPr>
    <p:cSldViewPr>
      <p:cViewPr varScale="1">
        <p:scale>
          <a:sx n="66" d="100"/>
          <a:sy n="66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4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75C95-E6F2-4475-B050-5CE7C0F0215E}" type="slidenum">
              <a:rPr lang="en-US"/>
              <a:pPr/>
              <a:t>17</a:t>
            </a:fld>
            <a:endParaRPr lang="en-US"/>
          </a:p>
        </p:txBody>
      </p:sp>
      <p:sp>
        <p:nvSpPr>
          <p:cNvPr id="10957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36FDC8C1-09F5-4C84-85B2-60056C44DFA8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17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6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F19EC-E159-41DE-AFA8-D1D5A6EC3DD9}" type="slidenum">
              <a:rPr lang="en-US"/>
              <a:pPr/>
              <a:t>20</a:t>
            </a:fld>
            <a:endParaRPr lang="en-US"/>
          </a:p>
        </p:txBody>
      </p:sp>
      <p:sp>
        <p:nvSpPr>
          <p:cNvPr id="11059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8E2FF132-CFB8-4340-B40C-5F5B76306139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20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4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6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0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F01B5-AE10-44F4-B0BC-DC6222BE4419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8972BB8A-581B-4727-9A92-BDDB24786B1C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25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24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46A7E9-6EEB-49D2-8ECA-458842BFF52F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BF0B7667-C971-428E-B931-892C41C473D8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27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21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2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2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5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3A004-1BD4-45E7-B0AF-9EBC49573B71}" type="slidenum">
              <a:rPr lang="en-US"/>
              <a:pPr/>
              <a:t>11</a:t>
            </a:fld>
            <a:endParaRPr lang="en-US"/>
          </a:p>
        </p:txBody>
      </p:sp>
      <p:sp>
        <p:nvSpPr>
          <p:cNvPr id="10752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C2F6AEF2-D61A-4367-9BF8-47693E4798B5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11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07462-FBB0-4BF6-B537-D55FBD4A54EC}" type="slidenum">
              <a:rPr lang="en-US"/>
              <a:pPr/>
              <a:t>13</a:t>
            </a:fld>
            <a:endParaRPr lang="en-US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703B523D-4F48-4091-9228-EADD721399AF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13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07462-FBB0-4BF6-B537-D55FBD4A54EC}" type="slidenum">
              <a:rPr lang="en-US"/>
              <a:pPr/>
              <a:t>14</a:t>
            </a:fld>
            <a:endParaRPr lang="en-US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703B523D-4F48-4091-9228-EADD721399AF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14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5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607462-FBB0-4BF6-B537-D55FBD4A54EC}" type="slidenum">
              <a:rPr lang="en-US"/>
              <a:pPr/>
              <a:t>15</a:t>
            </a:fld>
            <a:endParaRPr lang="en-US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703B523D-4F48-4091-9228-EADD721399AF}" type="slidenum">
              <a:rPr lang="en-US" sz="1200">
                <a:latin typeface="Times New Roman" pitchFamily="18" charset="0"/>
                <a:ea typeface="ＭＳ Ｐゴシック" charset="-128"/>
              </a:rPr>
              <a:pPr algn="r" eaLnBrk="0" hangingPunct="0"/>
              <a:t>15</a:t>
            </a:fld>
            <a:endParaRPr lang="en-US" sz="12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8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0"/>
            <a:ext cx="7772400" cy="1829761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solidFill>
                  <a:schemeClr val="tx1"/>
                </a:solidFill>
                <a:effectLst/>
              </a:rPr>
              <a:t>Virtual-Memory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76600"/>
            <a:ext cx="7696200" cy="2590800"/>
          </a:xfrm>
        </p:spPr>
        <p:txBody>
          <a:bodyPr>
            <a:normAutofit fontScale="92500"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Benefits of Virtual Memory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Demand Paging 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Principle of Working-set Model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Shared memory and Memory-mapped files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How to manage Kernel memory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238A8-E864-4ED7-B32E-50E819751951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57250"/>
            <a:ext cx="8229600" cy="569595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If a process does not have ‘enough’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frames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It page-faults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more frequently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as compared 	to performing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useful computation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 smtClean="0"/>
              <a:t>	</a:t>
            </a:r>
            <a:r>
              <a:rPr lang="en-US" sz="2800" b="1" dirty="0" smtClean="0">
                <a:latin typeface="Comic Sans MS" pitchFamily="66" charset="0"/>
              </a:rPr>
              <a:t>A </a:t>
            </a:r>
            <a:r>
              <a:rPr lang="en-US" sz="2800" b="1" dirty="0">
                <a:latin typeface="Comic Sans MS" pitchFamily="66" charset="0"/>
              </a:rPr>
              <a:t>process is thrashing if it </a:t>
            </a:r>
            <a:r>
              <a:rPr lang="en-US" sz="2800" b="1" dirty="0" smtClean="0">
                <a:latin typeface="Comic Sans MS" pitchFamily="66" charset="0"/>
              </a:rPr>
              <a:t>spends </a:t>
            </a:r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Comic Sans MS" pitchFamily="66" charset="0"/>
              </a:rPr>
              <a:t>	more time in paging </a:t>
            </a:r>
            <a:r>
              <a:rPr lang="en-US" sz="2800" b="1" dirty="0">
                <a:latin typeface="Comic Sans MS" pitchFamily="66" charset="0"/>
              </a:rPr>
              <a:t>than executing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	</a:t>
            </a:r>
            <a:r>
              <a:rPr lang="en-US" sz="2800" b="1" dirty="0" smtClean="0">
                <a:latin typeface="Comic Sans MS" pitchFamily="66" charset="0"/>
              </a:rPr>
              <a:t>	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high paging activity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 smtClean="0">
                <a:latin typeface="Comic Sans MS" panose="030F0702030302020204" pitchFamily="66" charset="0"/>
                <a:cs typeface="Arial" pitchFamily="34" charset="0"/>
              </a:rPr>
              <a:t>Thrashing gives rise to severe performance problem</a:t>
            </a:r>
            <a:endParaRPr lang="en-US" sz="2800" b="1" dirty="0">
              <a:latin typeface="Comic Sans MS" panose="030F0702030302020204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Cause of Thrashing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Thrashing of a process gives rise to overall 	reduction in CPU utilization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Global replacement algorithm aggravates the situation even further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The effects of thrashing can be limited by using local replacement algorithm</a:t>
            </a:r>
          </a:p>
        </p:txBody>
      </p:sp>
      <p:sp>
        <p:nvSpPr>
          <p:cNvPr id="573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501C30-6D18-4D4D-A528-4DBB8674CB90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838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Thrashing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5837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83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C4201B-9C21-4B7C-AF4E-43856C08AC1F}" type="slidenum">
              <a:rPr lang="en-US"/>
              <a:pPr/>
              <a:t>11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0150" y="152400"/>
            <a:ext cx="7410450" cy="822325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Thrashing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06" y="1371600"/>
            <a:ext cx="9098194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Prevent thrashing by providing a process with as many frames as it needs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How is this number estimated?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/>
              <a:t>One </a:t>
            </a:r>
            <a:r>
              <a:rPr lang="en-US" sz="2600" b="1" dirty="0" smtClean="0">
                <a:latin typeface="Comic Sans MS" pitchFamily="66" charset="0"/>
              </a:rPr>
              <a:t>strategy is to observe how many 	frames is a process actually </a:t>
            </a:r>
            <a:r>
              <a:rPr lang="en-US" sz="2600" b="1" dirty="0">
                <a:latin typeface="Comic Sans MS" pitchFamily="66" charset="0"/>
              </a:rPr>
              <a:t>using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This approach defines the locality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model of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execution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As a process executes, it moves from locality to locality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A locality is a set of pages that are </a:t>
            </a:r>
            <a:r>
              <a:rPr lang="en-US" sz="2600" b="1" dirty="0" smtClean="0">
                <a:latin typeface="Comic Sans MS" pitchFamily="66" charset="0"/>
              </a:rPr>
              <a:t>	actively used </a:t>
            </a:r>
            <a:r>
              <a:rPr lang="en-US" sz="2600" b="1" dirty="0">
                <a:latin typeface="Comic Sans MS" pitchFamily="66" charset="0"/>
              </a:rPr>
              <a:t>together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 consists of several different localities that may overlap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 programs show locality in their memory 	reference patterns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593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5D949-4DBE-4095-8BE4-C0A962D4562A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604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EEC5A-A6ED-43A3-A152-BAF047AC0780}" type="slidenum">
              <a:rPr lang="en-US"/>
              <a:pPr/>
              <a:t>13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1600200" cy="39624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effectLst/>
              </a:rPr>
              <a:t>Local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ity 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In A 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Mem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ory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refer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en-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ce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Patte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rn</a:t>
            </a:r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0"/>
            <a:ext cx="7315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449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6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604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EEC5A-A6ED-43A3-A152-BAF047AC0780}" type="slidenum">
              <a:rPr lang="en-US"/>
              <a:pPr/>
              <a:t>14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1600200" cy="39624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effectLst/>
              </a:rPr>
              <a:t>Local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ity 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In A 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Mem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ory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refer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en-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ce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Patte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rn</a:t>
            </a:r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57200"/>
            <a:ext cx="6705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9200" y="521214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time a – locality is the set of pages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{18, 19, 20, 21, 22, 23, 24, 29, 30, 33}</a:t>
            </a:r>
          </a:p>
          <a:p>
            <a:r>
              <a:rPr lang="en-US" sz="2400" dirty="0" smtClean="0"/>
              <a:t>At time b – locality is the set of pages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{18, 19, 20, 24, 25, 26, 27, 28 29, 31, 32, 33}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38600" y="533400"/>
            <a:ext cx="0" cy="4648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43800" y="533400"/>
            <a:ext cx="0" cy="4648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91400" y="147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71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6041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04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EEC5A-A6ED-43A3-A152-BAF047AC0780}" type="slidenum">
              <a:rPr lang="en-US"/>
              <a:pPr/>
              <a:t>15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1600200" cy="39624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bg1"/>
                </a:solidFill>
                <a:effectLst/>
              </a:rPr>
              <a:t>Local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ity 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In A 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Mem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ory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refer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en-</a:t>
            </a:r>
            <a:r>
              <a:rPr lang="en-US" sz="2800" b="1" dirty="0" err="1">
                <a:solidFill>
                  <a:schemeClr val="bg1"/>
                </a:solidFill>
                <a:effectLst/>
              </a:rPr>
              <a:t>ce</a:t>
            </a:r>
            <a:r>
              <a:rPr lang="en-US" sz="28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effectLst/>
              </a:rPr>
              <a:t>Patte</a:t>
            </a:r>
            <a:r>
              <a:rPr lang="en-US" sz="2800" b="1" dirty="0" smtClean="0">
                <a:solidFill>
                  <a:schemeClr val="tx1"/>
                </a:solidFill>
                <a:effectLst/>
              </a:rPr>
              <a:t>rn</a:t>
            </a:r>
            <a:endParaRPr lang="en-US" sz="28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457200"/>
            <a:ext cx="7010399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521214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time a – locality is the set of pages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{18, 19, 20, 21, 22, 23, 24, 29, 30, 33}</a:t>
            </a:r>
          </a:p>
          <a:p>
            <a:r>
              <a:rPr lang="en-US" sz="2400" dirty="0" smtClean="0"/>
              <a:t>At time b – locality is the set of pages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{18, 19, 20, 24, 25, 26, 27, 28 29, 31, 32, 33}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0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Working-set model is based on the assumption of locality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parameter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Δ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used to define the working-	set window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set of pages in the most recent </a:t>
            </a:r>
            <a:r>
              <a:rPr lang="el-GR" sz="2600" b="1" dirty="0">
                <a:latin typeface="Comic Sans MS" pitchFamily="66" charset="0"/>
              </a:rPr>
              <a:t>Δ</a:t>
            </a:r>
            <a:r>
              <a:rPr lang="en-US" sz="2600" b="1" dirty="0">
                <a:latin typeface="Comic Sans MS" pitchFamily="66" charset="0"/>
              </a:rPr>
              <a:t> page references is the working 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page which is in active use would be a part 	of the working set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An approximation of program’s locality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accuracy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working set depends on the selection of the parameter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Δ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we compute the working set size </a:t>
            </a:r>
            <a:r>
              <a:rPr lang="en-US" sz="2600" b="1" dirty="0" err="1">
                <a:latin typeface="Comic Sans MS" pitchFamily="66" charset="0"/>
              </a:rPr>
              <a:t>WSS</a:t>
            </a:r>
            <a:r>
              <a:rPr lang="en-US" sz="2600" b="1" baseline="-25000" dirty="0" err="1">
                <a:latin typeface="Comic Sans MS" pitchFamily="66" charset="0"/>
              </a:rPr>
              <a:t>i</a:t>
            </a:r>
            <a:r>
              <a:rPr lang="en-US" sz="2600" b="1" i="1" dirty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for each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D = ∑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WSS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endParaRPr lang="en-US" sz="2600" b="1" i="1" baseline="-25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where D is the total demand for frames</a:t>
            </a:r>
          </a:p>
        </p:txBody>
      </p:sp>
      <p:sp>
        <p:nvSpPr>
          <p:cNvPr id="614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F39E46-EA06-4725-9075-FB32AAECD74C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Working-Set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24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20796-19A2-41E6-986B-51FBD0FBD2FB}" type="slidenum">
              <a:rPr lang="en-US" b="1">
                <a:latin typeface="Arial Black" pitchFamily="34" charset="0"/>
              </a:rPr>
              <a:pPr/>
              <a:t>17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Working-set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Model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56" y="2514600"/>
            <a:ext cx="9120744" cy="3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7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D &gt; m, thrashing will occur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Process monitoring is simple with selection of </a:t>
            </a:r>
            <a:r>
              <a:rPr lang="el-GR" sz="2600" b="1" dirty="0" smtClean="0">
                <a:latin typeface="Comic Sans MS" pitchFamily="66" charset="0"/>
              </a:rPr>
              <a:t>Δ</a:t>
            </a:r>
            <a:endParaRPr lang="en-US" sz="26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Suspension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take place to prevent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thrashing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Optimum </a:t>
            </a:r>
            <a:r>
              <a:rPr lang="en-US" sz="2600" b="1" dirty="0">
                <a:latin typeface="Comic Sans MS" pitchFamily="66" charset="0"/>
              </a:rPr>
              <a:t>degree of multiprogramming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Working-set strategy prevents thrashing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It optimizes CPU utilization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 is to keep track of the working 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Working-set window is a moving window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Working-set model can be approximated by using a fixed-interval timer interrupt and a reference bit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is not an accurate method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Increase the accuracy by increasing the number of history bits and the frequency of interrupts</a:t>
            </a:r>
          </a:p>
        </p:txBody>
      </p:sp>
      <p:sp>
        <p:nvSpPr>
          <p:cNvPr id="634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7A6EB7-AB2F-4BED-843A-AF746701480D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Working-Set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486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more direct approach to control thrashing is to use page-fault frequency (PFF)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page fault rate is too high, the process needs more frames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 page-fault rate is too low, the process may have too many frames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upper and lower bound can be 	established on the desired page-fault rate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Measure </a:t>
            </a:r>
            <a:r>
              <a:rPr lang="en-US" sz="2600" b="1" dirty="0">
                <a:latin typeface="Comic Sans MS" pitchFamily="66" charset="0"/>
              </a:rPr>
              <a:t>and control the page-fault rate directly to prevent thrashing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is selected for suspension if the page-fault rate increases beyond the upper bound and no free frames are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available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Current practice is to provide enough memory to avoid thrashing and reduce page fault rate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645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8643BB-2E08-4817-895C-511ECC38DA1D}" type="slidenum">
              <a:rPr lang="en-US" b="1">
                <a:latin typeface="Arial Black" pitchFamily="34" charset="0"/>
              </a:rPr>
              <a:pPr/>
              <a:t>19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effectLst/>
              </a:rPr>
              <a:t>Page-Fault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305800" cy="4953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How do we allocate the fixed amount of free memory among the processes?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Simplest case of frame allocation in a single-	user system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Variants </a:t>
            </a:r>
            <a:r>
              <a:rPr lang="en-US" sz="2600" b="1" dirty="0">
                <a:latin typeface="Comic Sans MS" pitchFamily="66" charset="0"/>
              </a:rPr>
              <a:t>include maintaining a few free frames by the OS all the time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Minimum Number of Frames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OS must allocate at least a minimum number 	of frames to a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Performance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the process is affected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Page fault rate is directly proportional to </a:t>
            </a:r>
            <a:r>
              <a:rPr lang="en-US" sz="2600" b="1" dirty="0" smtClean="0">
                <a:latin typeface="Comic Sans MS" pitchFamily="66" charset="0"/>
              </a:rPr>
              <a:t>	the number </a:t>
            </a:r>
            <a:r>
              <a:rPr lang="en-US" sz="2600" b="1" dirty="0">
                <a:latin typeface="Comic Sans MS" pitchFamily="66" charset="0"/>
              </a:rPr>
              <a:t>of frames allocated to a </a:t>
            </a:r>
            <a:r>
              <a:rPr lang="en-US" sz="2600" b="1" dirty="0" smtClean="0">
                <a:latin typeface="Comic Sans MS" pitchFamily="66" charset="0"/>
              </a:rPr>
              <a:t>	process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532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F44A36-1D38-4688-A16A-E5F24ECDBDEB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Allocation of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6553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03127-5755-489A-A72D-ECCE24756720}" type="slidenum">
              <a:rPr lang="en-US"/>
              <a:pPr/>
              <a:t>20</a:t>
            </a:fld>
            <a:endParaRPr lang="en-US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2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Page-Fault Frequency Scheme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19200"/>
            <a:ext cx="9043876" cy="56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6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Compression is an alternative to paging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Compress several frames into a single frame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	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  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memory usage without swapping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How does compression work?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Most mobile operating systems use compression as a memory management strategy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Faster than paging on laptops and </a:t>
            </a:r>
            <a:r>
              <a:rPr lang="en-US" sz="2600" b="1" dirty="0" err="1" smtClean="0">
                <a:latin typeface="Comic Sans MS" panose="030F0702030302020204" pitchFamily="66" charset="0"/>
                <a:cs typeface="Arial" pitchFamily="34" charset="0"/>
              </a:rPr>
              <a:t>macOS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 	systems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Compression ratio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Ratio of speed  of compression algorithm 	and the amount of reduction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Higher compression ratio can be achieved by slower, more computationally expensive algorithm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Balance should be maintained </a:t>
            </a:r>
            <a:endParaRPr lang="en-US" sz="2200" b="1" dirty="0" smtClean="0">
              <a:latin typeface="Comic Sans MS" panose="030F0702030302020204" pitchFamily="66" charset="0"/>
              <a:cs typeface="Arial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E6A62B-FA31-4787-B802-2E25E4B3214B}" type="slidenum">
              <a:rPr lang="en-US" b="1">
                <a:latin typeface="Arial Black" pitchFamily="34" charset="0"/>
              </a:rPr>
              <a:pPr/>
              <a:t>21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Memory Compression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9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3D7E7-FC57-4C74-89EC-6D2B6CBF8FB3}" type="slidenum">
              <a:rPr lang="en-US" b="1">
                <a:latin typeface="Arial Black" pitchFamily="34" charset="0"/>
              </a:rPr>
              <a:pPr/>
              <a:t>22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 flipH="1">
            <a:off x="381000" y="0"/>
            <a:ext cx="533400" cy="6858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effectLst/>
              </a:rPr>
              <a:t>Memory Compression</a:t>
            </a:r>
            <a:endParaRPr lang="en-US" sz="32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Picture 4" descr="B:\os-book\os10-dir\Slides-WORK-area\Figures-dir\ch10\JPG-dir\10_24.jpg">
            <a:extLst>
              <a:ext uri="{FF2B5EF4-FFF2-40B4-BE49-F238E27FC236}">
                <a16:creationId xmlns:a16="http://schemas.microsoft.com/office/drawing/2014/main" xmlns="" id="{E3ED9481-4A42-4C37-AEDB-80B499BBF9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6715"/>
            <a:ext cx="7543800" cy="250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B:\os-book\os10-dir\Slides-WORK-area\Figures-dir\ch10\JPG-dir\10_25.jpg">
            <a:extLst>
              <a:ext uri="{FF2B5EF4-FFF2-40B4-BE49-F238E27FC236}">
                <a16:creationId xmlns:a16="http://schemas.microsoft.com/office/drawing/2014/main" xmlns="" id="{C6DF927E-FBE8-46C4-A428-2179BD17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56013"/>
            <a:ext cx="8004175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50950"/>
            <a:ext cx="8229600" cy="49974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Free memory assigned to kernel is contiguous in the physical address 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It is not subjected to paging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Reasons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Kernel must use memory conservatively minimizing wastage due to fragmentation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Certain hardware devices interact directly with the physical memory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May require memory residing in physically 	contiguous </a:t>
            </a:r>
            <a:r>
              <a:rPr lang="en-US" sz="2600" b="1" dirty="0" smtClean="0">
                <a:latin typeface="Comic Sans MS" pitchFamily="66" charset="0"/>
              </a:rPr>
              <a:t>pages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two strategies for managing free memory assigned to kernel processes</a:t>
            </a:r>
          </a:p>
        </p:txBody>
      </p:sp>
      <p:sp>
        <p:nvSpPr>
          <p:cNvPr id="716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0D742C-685F-4925-B866-C7F7A9966963}" type="slidenum">
              <a:rPr lang="en-US" b="1">
                <a:latin typeface="Arial Black" pitchFamily="34" charset="0"/>
              </a:rPr>
              <a:pPr/>
              <a:t>23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Allocating Kernel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Buddy system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Allocates </a:t>
            </a:r>
            <a:r>
              <a:rPr lang="en-US" sz="2600" b="1" dirty="0">
                <a:latin typeface="Comic Sans MS" pitchFamily="66" charset="0"/>
              </a:rPr>
              <a:t>memory from a fixed-size </a:t>
            </a:r>
            <a:r>
              <a:rPr lang="en-US" sz="2600" b="1" dirty="0" smtClean="0">
                <a:latin typeface="Comic Sans MS" pitchFamily="66" charset="0"/>
              </a:rPr>
              <a:t>segment consisting </a:t>
            </a:r>
            <a:r>
              <a:rPr lang="en-US" sz="2600" b="1" dirty="0">
                <a:latin typeface="Comic Sans MS" pitchFamily="66" charset="0"/>
              </a:rPr>
              <a:t>of physically contiguous pages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Power-of-2 allocator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Operation of buddy system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Advantage </a:t>
            </a:r>
            <a:r>
              <a:rPr lang="en-US" sz="2600" b="1" dirty="0">
                <a:latin typeface="Comic Sans MS" pitchFamily="66" charset="0"/>
              </a:rPr>
              <a:t>of buddy </a:t>
            </a:r>
            <a:r>
              <a:rPr lang="en-US" sz="2600" b="1" dirty="0" smtClean="0">
                <a:latin typeface="Comic Sans MS" pitchFamily="66" charset="0"/>
              </a:rPr>
              <a:t>system :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Fast coalescing 	technique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where adjacent buddies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combined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form larger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segments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Disadvantage: Internal </a:t>
            </a:r>
            <a:r>
              <a:rPr lang="en-US" sz="2600" b="1" dirty="0">
                <a:latin typeface="Comic Sans MS" pitchFamily="66" charset="0"/>
              </a:rPr>
              <a:t>fragmentation </a:t>
            </a:r>
            <a:r>
              <a:rPr lang="en-US" sz="2600" b="1" dirty="0" smtClean="0">
                <a:latin typeface="Comic Sans MS" pitchFamily="66" charset="0"/>
              </a:rPr>
              <a:t>takes 		place within allocated </a:t>
            </a:r>
            <a:r>
              <a:rPr lang="en-US" sz="2600" b="1" dirty="0">
                <a:latin typeface="Comic Sans MS" pitchFamily="66" charset="0"/>
              </a:rPr>
              <a:t>segments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Slab Allocation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Another strategy for allocating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kernel 	memory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slab is made up of one or more physically contiguous pages</a:t>
            </a:r>
          </a:p>
        </p:txBody>
      </p:sp>
      <p:sp>
        <p:nvSpPr>
          <p:cNvPr id="727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61D6D8-FB51-486A-9F45-1A8E9ECC938F}" type="slidenum">
              <a:rPr lang="en-US" b="1">
                <a:latin typeface="Arial Black" pitchFamily="34" charset="0"/>
              </a:rPr>
              <a:pPr/>
              <a:t>24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Allocating Kernel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31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7373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737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AC0C2E-F647-4AF5-8C5A-04281C4794DF}" type="slidenum">
              <a:rPr lang="en-US"/>
              <a:pPr/>
              <a:t>25</a:t>
            </a:fld>
            <a:endParaRPr lang="en-US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Buddy System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Allocation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762000"/>
            <a:ext cx="8229600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cache consists of one or more slabs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There is a single cache for each unique 	kernel data structure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cache is populated with objects that are instantiations of the kernel data structure the cache represents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The slab-allocation algorithm uses caches to store kernel objects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a cache is created, a number of objects are allocated to the cache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number of objects in the cache depends on the size of the associated slab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Free and used objects in a slab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Example of slab allocation for an object in Linux</a:t>
            </a:r>
            <a:endParaRPr lang="en-US" sz="2800" dirty="0"/>
          </a:p>
        </p:txBody>
      </p:sp>
      <p:sp>
        <p:nvSpPr>
          <p:cNvPr id="747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901C1-659B-4BD0-B761-0AFE792E9E30}" type="slidenum">
              <a:rPr lang="en-US" b="1">
                <a:latin typeface="Arial Black" pitchFamily="34" charset="0"/>
              </a:rPr>
              <a:pPr/>
              <a:t>26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Allocating Kernel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7577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75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872214-4179-45D3-9A91-1A33B418BFAD}" type="slidenum">
              <a:rPr lang="en-US"/>
              <a:pPr/>
              <a:t>27</a:t>
            </a:fld>
            <a:endParaRPr lang="en-US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Slab Allocation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0"/>
            <a:ext cx="8843418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slab may be in one of three states in Linux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Full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All objects in the slab are marked </a:t>
            </a:r>
            <a:r>
              <a:rPr lang="en-US" sz="2600" b="1" dirty="0" smtClean="0">
                <a:latin typeface="Comic Sans MS" pitchFamily="66" charset="0"/>
                <a:cs typeface="Arial" pitchFamily="34" charset="0"/>
              </a:rPr>
              <a:t>as used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Empty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All objects in the slab are marked as free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Partial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The slab consists of both used and free 	objects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Benefits of slab allocator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No memory is wasted due to fragmentation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Allocator returns the exact amount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memory required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represent the object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Memory requests can be satisfied quickl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Slab allocator is used in Solaris and Linux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901C1-659B-4BD0-B761-0AFE792E9E30}" type="slidenum">
              <a:rPr lang="en-US" b="1">
                <a:latin typeface="Arial Black" pitchFamily="34" charset="0"/>
              </a:rPr>
              <a:pPr/>
              <a:t>28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Allocating Kernel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2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305800" cy="523875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SLOB and SLUB allocators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Included in recent distributions of Linu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SLOB allocator (Simple List of Blocks)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Designed for systems with limited memory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Maintains three lists of objects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Small, medium and large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Uses first-fit policy to allocate memory from the list of blocks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SLUB allocator has replaced the default slab allocator from Linux V2.6.24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Reduces overhead required by the slab 	allocator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Provides better performance as the number of processors increase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901C1-659B-4BD0-B761-0AFE792E9E30}" type="slidenum">
              <a:rPr lang="en-US" b="1">
                <a:latin typeface="Arial Black" pitchFamily="34" charset="0"/>
              </a:rPr>
              <a:pPr/>
              <a:t>29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Allocating Kernel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486400"/>
          </a:xfrm>
          <a:noFill/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should have enough frames to hold all the pages that a single instruction can reference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Comic Sans MS" pitchFamily="66" charset="0"/>
              </a:rPr>
              <a:t>This </a:t>
            </a:r>
            <a:r>
              <a:rPr lang="en-US" sz="2600" b="1" dirty="0">
                <a:latin typeface="Comic Sans MS" pitchFamily="66" charset="0"/>
              </a:rPr>
              <a:t>is defined by the computer architecture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 </a:t>
            </a:r>
            <a:r>
              <a:rPr lang="en-US" sz="2600" b="1" dirty="0" smtClean="0"/>
              <a:t>         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Move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instruction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Intel 80x86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Worst-case scenario is in architectures that allow multiple levels of indirection</a:t>
            </a:r>
          </a:p>
          <a:p>
            <a:pPr marL="457200" indent="-457200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Maximum number of frames allocated to a process is defined by the available physical memory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mic Sans MS" pitchFamily="66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Allocation Algorithms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Equal allocation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i="1" dirty="0"/>
              <a:t>m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frames are split among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processes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Give all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processes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equal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share of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m/n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frames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few frames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are placed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the free buffer pool</a:t>
            </a:r>
          </a:p>
        </p:txBody>
      </p:sp>
      <p:sp>
        <p:nvSpPr>
          <p:cNvPr id="5427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56B90-C7CA-4761-BE91-8A2C8B7B5834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Allocation of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Selection of a replacement algorithm and an allocation policy is central to paging systems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Other considerations are also important for 	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Prepaging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 strategy that is used to prevent a large 	number of initial page faults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Bring into memory all the pages that will be needed at one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Systems using working-set model keep a list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of pages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its working set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process when suspended remembers its working set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Before restarting the process, its entire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working set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brought into memory</a:t>
            </a:r>
          </a:p>
        </p:txBody>
      </p:sp>
      <p:sp>
        <p:nvSpPr>
          <p:cNvPr id="768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EB8A1-5F7D-4DDC-A81B-874C3CC4D574}" type="slidenum">
              <a:rPr lang="en-US" b="1">
                <a:latin typeface="Arial Black" pitchFamily="34" charset="0"/>
              </a:rPr>
              <a:pPr/>
              <a:t>30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Other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Considerations for Paging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err="1">
                <a:latin typeface="Arial" pitchFamily="34" charset="0"/>
                <a:cs typeface="Arial" pitchFamily="34" charset="0"/>
              </a:rPr>
              <a:t>Prepaging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may offer advantage in some cases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Determine whether the cost of using 	</a:t>
            </a:r>
            <a:r>
              <a:rPr lang="en-US" sz="2600" b="1" dirty="0" err="1">
                <a:latin typeface="Comic Sans MS" pitchFamily="66" charset="0"/>
              </a:rPr>
              <a:t>prepaging</a:t>
            </a:r>
            <a:r>
              <a:rPr lang="en-US" sz="2600" b="1" dirty="0">
                <a:latin typeface="Comic Sans MS" pitchFamily="66" charset="0"/>
              </a:rPr>
              <a:t> is less than the cost of servicing 	the page faults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pages are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prepaged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and only a fraction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is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used  where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0 ≤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l-GR" sz="2600" b="1" dirty="0">
                <a:latin typeface="Arial" pitchFamily="34" charset="0"/>
                <a:cs typeface="Arial" pitchFamily="34" charset="0"/>
              </a:rPr>
              <a:t>≤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1,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If </a:t>
            </a:r>
            <a:r>
              <a:rPr lang="el-GR" sz="2600" b="1" dirty="0">
                <a:latin typeface="Comic Sans MS" pitchFamily="66" charset="0"/>
              </a:rPr>
              <a:t>α</a:t>
            </a:r>
            <a:r>
              <a:rPr lang="en-US" sz="2600" b="1" dirty="0">
                <a:latin typeface="Comic Sans MS" pitchFamily="66" charset="0"/>
              </a:rPr>
              <a:t> is close to 0, </a:t>
            </a:r>
            <a:r>
              <a:rPr lang="en-US" sz="2600" b="1" dirty="0" err="1">
                <a:latin typeface="Comic Sans MS" pitchFamily="66" charset="0"/>
              </a:rPr>
              <a:t>prepaging</a:t>
            </a:r>
            <a:r>
              <a:rPr lang="en-US" sz="2600" b="1" dirty="0">
                <a:latin typeface="Comic Sans MS" pitchFamily="66" charset="0"/>
              </a:rPr>
              <a:t> loses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If </a:t>
            </a:r>
            <a:r>
              <a:rPr lang="el-GR" sz="2600" b="1" dirty="0">
                <a:latin typeface="Comic Sans MS" pitchFamily="66" charset="0"/>
              </a:rPr>
              <a:t>α</a:t>
            </a:r>
            <a:r>
              <a:rPr lang="en-US" sz="2600" b="1" dirty="0">
                <a:latin typeface="Comic Sans MS" pitchFamily="66" charset="0"/>
              </a:rPr>
              <a:t> is close to 1, </a:t>
            </a:r>
            <a:r>
              <a:rPr lang="en-US" sz="2600" b="1" dirty="0" err="1">
                <a:latin typeface="Comic Sans MS" pitchFamily="66" charset="0"/>
              </a:rPr>
              <a:t>prepaging</a:t>
            </a:r>
            <a:r>
              <a:rPr lang="en-US" sz="2600" b="1" dirty="0">
                <a:latin typeface="Comic Sans MS" pitchFamily="66" charset="0"/>
              </a:rPr>
              <a:t> wins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Size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One of the design choices made at the time 	of processor design is selection of a page 	size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should be the size of a page?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There is no single best page size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l-GR" sz="2600" b="1" dirty="0"/>
          </a:p>
        </p:txBody>
      </p:sp>
      <p:sp>
        <p:nvSpPr>
          <p:cNvPr id="7782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78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ED17D1-BCD7-4362-8773-E00587F32182}" type="slidenum">
              <a:rPr lang="en-US" b="1">
                <a:latin typeface="Arial Black" pitchFamily="34" charset="0"/>
              </a:rPr>
              <a:pPr/>
              <a:t>31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Other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Considerations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05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Smaller page size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Advantages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Memory is more efficiently utilized because of less internal fragmentation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Smaller page size matches program locality more accurately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Total I/O is reduced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Better resolution is achieved allowing to isolate only the needed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Disadvantages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Smaller page size results in a larger page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Frequency of I/O increases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Number of page fault increases</a:t>
            </a:r>
          </a:p>
        </p:txBody>
      </p:sp>
      <p:sp>
        <p:nvSpPr>
          <p:cNvPr id="788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4D5B0-FBAE-4A28-B120-2A1432C40B41}" type="slidenum">
              <a:rPr lang="en-US" b="1">
                <a:latin typeface="Arial Black" pitchFamily="34" charset="0"/>
              </a:rPr>
              <a:pPr/>
              <a:t>32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Other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Considerations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Proportional allocation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Allocate the available physical memory to 	each process according to its size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size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virtual memory for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be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and define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S = ∑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endParaRPr lang="en-US" sz="2600" b="1" i="1" baseline="-25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 total available frames is </a:t>
            </a:r>
            <a:r>
              <a:rPr lang="en-US" sz="2600" b="1" i="1" dirty="0">
                <a:latin typeface="Comic Sans MS" pitchFamily="66" charset="0"/>
              </a:rPr>
              <a:t>m </a:t>
            </a:r>
            <a:r>
              <a:rPr lang="en-US" sz="2600" b="1" dirty="0">
                <a:latin typeface="Comic Sans MS" pitchFamily="66" charset="0"/>
              </a:rPr>
              <a:t>and </a:t>
            </a:r>
            <a:r>
              <a:rPr lang="en-US" sz="2600" b="1" i="1" dirty="0" err="1">
                <a:latin typeface="Comic Sans MS" pitchFamily="66" charset="0"/>
              </a:rPr>
              <a:t>a</a:t>
            </a:r>
            <a:r>
              <a:rPr lang="en-US" sz="2600" b="1" i="1" baseline="-25000" dirty="0" err="1">
                <a:latin typeface="Comic Sans MS" pitchFamily="66" charset="0"/>
              </a:rPr>
              <a:t>i</a:t>
            </a:r>
            <a:r>
              <a:rPr lang="en-US" sz="2600" b="1" baseline="-25000" dirty="0">
                <a:latin typeface="Comic Sans MS" pitchFamily="66" charset="0"/>
              </a:rPr>
              <a:t> </a:t>
            </a:r>
            <a:r>
              <a:rPr lang="en-US" sz="2600" b="1" dirty="0">
                <a:latin typeface="Comic Sans MS" pitchFamily="66" charset="0"/>
              </a:rPr>
              <a:t>frames are allocated to </a:t>
            </a:r>
            <a:r>
              <a:rPr lang="en-US" sz="2600" b="1" i="1" dirty="0">
                <a:latin typeface="Comic Sans MS" pitchFamily="66" charset="0"/>
              </a:rPr>
              <a:t>p</a:t>
            </a:r>
            <a:r>
              <a:rPr lang="en-US" sz="2600" b="1" i="1" baseline="-25000" dirty="0">
                <a:latin typeface="Comic Sans MS" pitchFamily="66" charset="0"/>
              </a:rPr>
              <a:t>i</a:t>
            </a:r>
            <a:r>
              <a:rPr lang="en-US" sz="2600" b="1" dirty="0">
                <a:latin typeface="Comic Sans MS" pitchFamily="66" charset="0"/>
              </a:rPr>
              <a:t> where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/S x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m,	E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ach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sz="2600" b="1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600" b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adjusted to be an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		integer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both equal and proportional allocations, allocated frames vary according to the level of multiprogramming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High priority processes are treated equally 	with low-priority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solution can be that a process is allocated frames as a combination of its size and priority</a:t>
            </a:r>
          </a:p>
        </p:txBody>
      </p:sp>
      <p:sp>
        <p:nvSpPr>
          <p:cNvPr id="553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2E5E1D-E11C-47B8-98EA-470BA4B2AC49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Frame Allocation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Categories of page replacement algorithms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Global replacement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Allows</a:t>
            </a:r>
            <a:r>
              <a:rPr lang="en-US" sz="2600" b="1" dirty="0">
                <a:latin typeface="Comic Sans MS" pitchFamily="66" charset="0"/>
              </a:rPr>
              <a:t> a process to select a replacement 	frame from a set of all frames even if the 	frame is allocated to another process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Frames allocated to a process may increase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 	A</a:t>
            </a:r>
            <a:r>
              <a:rPr lang="en-US" sz="2600" b="1" dirty="0">
                <a:latin typeface="Comic Sans MS" pitchFamily="66" charset="0"/>
              </a:rPr>
              <a:t> process cannot control its own page-fault 	rate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Local replacement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Each process selects from its own allocated 	set of frames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Frames allocated to a process does not change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Global replacement generally results in greater system throughput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More commonly used method</a:t>
            </a:r>
          </a:p>
        </p:txBody>
      </p:sp>
      <p:sp>
        <p:nvSpPr>
          <p:cNvPr id="563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33E6A-68BE-4375-9A9D-8BD117C2661F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Global versus Local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Implementation of global-replacement  policy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Trigger page replacement when the free list  	of frames falls below a certain threshold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kernel routine is triggered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Begins reclaiming pages from all processes 	in the system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Reapers use any replacement policy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When the amount of free memory reaches a maximum threshold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	Reaper routine is suspended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Values of minimum and maximum threshold can be defined in implementations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be a default value or set by the 	administrator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33E6A-68BE-4375-9A9D-8BD117C2661F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Global versus Local Allocation</a:t>
            </a:r>
          </a:p>
        </p:txBody>
      </p:sp>
    </p:spTree>
    <p:extLst>
      <p:ext uri="{BB962C8B-B14F-4D97-AF65-F5344CB8AC3E}">
        <p14:creationId xmlns:p14="http://schemas.microsoft.com/office/powerpoint/2010/main" val="26954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33E6A-68BE-4375-9A9D-8BD117C2661F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Reclaiming Pages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2" descr="B:\os-book\os10-dir\Slides-WORK-area\Figures-dir\ch10\JPG-dir\10_18.jpg">
            <a:extLst>
              <a:ext uri="{FF2B5EF4-FFF2-40B4-BE49-F238E27FC236}">
                <a16:creationId xmlns="" xmlns:a16="http://schemas.microsoft.com/office/drawing/2014/main" id="{1CBDD818-7B1C-4DDD-AAB3-4D84028F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848600" cy="586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8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305800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itchFamily="66" charset="0"/>
              </a:rPr>
              <a:t>Two types of page faults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Major and minor page faults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Referred to hard and soft faults in 	Windows</a:t>
            </a:r>
            <a:endParaRPr lang="en-US" sz="26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Major page faults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Occurs when a page is referred and is not 	in memory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Same steps are taken as in a page fault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Minor page fault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Occurs when a process does not have a 	logical mapping to a page that is present in 	memory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two reasons of minor page faults</a:t>
            </a:r>
          </a:p>
        </p:txBody>
      </p:sp>
      <p:sp>
        <p:nvSpPr>
          <p:cNvPr id="563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33E6A-68BE-4375-9A9D-8BD117C2661F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Major and Minor page faults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5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8305800" cy="41910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Process </a:t>
            </a: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refers to a shared library that is in memory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Process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does not have a mapping to it in its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page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Page is reclaimed from a process and the page is placed in the free frame list </a:t>
            </a:r>
            <a:r>
              <a:rPr lang="en-US" sz="2600" b="1" dirty="0">
                <a:latin typeface="Comic Sans MS" pitchFamily="66" charset="0"/>
              </a:rPr>
              <a:t>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Page is not yet allocated to another process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Minor page faults consume much less time than major page faults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Number of minor page faults are larger than 	major page faults</a:t>
            </a:r>
          </a:p>
        </p:txBody>
      </p:sp>
      <p:sp>
        <p:nvSpPr>
          <p:cNvPr id="563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33E6A-68BE-4375-9A9D-8BD117C2661F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Major and Minor page faults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18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9463</TotalTime>
  <Words>722</Words>
  <Application>Microsoft Office PowerPoint</Application>
  <PresentationFormat>On-screen Show (4:3)</PresentationFormat>
  <Paragraphs>369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ＭＳ Ｐゴシック</vt:lpstr>
      <vt:lpstr>Arial</vt:lpstr>
      <vt:lpstr>Arial Black</vt:lpstr>
      <vt:lpstr>Comic Sans MS</vt:lpstr>
      <vt:lpstr>Corbel</vt:lpstr>
      <vt:lpstr>Courier New</vt:lpstr>
      <vt:lpstr>Gill Sans MT</vt:lpstr>
      <vt:lpstr>Times</vt:lpstr>
      <vt:lpstr>Times New Roman</vt:lpstr>
      <vt:lpstr>Verdana</vt:lpstr>
      <vt:lpstr>Wingdings</vt:lpstr>
      <vt:lpstr>Wingdings 2</vt:lpstr>
      <vt:lpstr>Theme1</vt:lpstr>
      <vt:lpstr>Virtual-Memory Management </vt:lpstr>
      <vt:lpstr>Allocation of Frames</vt:lpstr>
      <vt:lpstr>Allocation of Frames</vt:lpstr>
      <vt:lpstr>Frame Allocation Algorithms</vt:lpstr>
      <vt:lpstr>Global versus Local Allocation</vt:lpstr>
      <vt:lpstr>Global versus Local Allocation</vt:lpstr>
      <vt:lpstr>Reclaiming Pages </vt:lpstr>
      <vt:lpstr>Major and Minor page faults</vt:lpstr>
      <vt:lpstr>Major and Minor page faults</vt:lpstr>
      <vt:lpstr>Thrashing </vt:lpstr>
      <vt:lpstr>Thrashing </vt:lpstr>
      <vt:lpstr>Thrashing</vt:lpstr>
      <vt:lpstr>Locality In A Memoryreferen-ce Pattern</vt:lpstr>
      <vt:lpstr>Locality In A Memoryreferen-ce Pattern</vt:lpstr>
      <vt:lpstr>Locality In A Memoryreferen-ce Pattern</vt:lpstr>
      <vt:lpstr>Working-Set Model</vt:lpstr>
      <vt:lpstr>Working-set Model</vt:lpstr>
      <vt:lpstr>Working-Set Model</vt:lpstr>
      <vt:lpstr>Page-Fault Frequency</vt:lpstr>
      <vt:lpstr>Page-Fault Frequency Scheme</vt:lpstr>
      <vt:lpstr>Memory Compression</vt:lpstr>
      <vt:lpstr>Memory Compression</vt:lpstr>
      <vt:lpstr>Allocating Kernel Memory</vt:lpstr>
      <vt:lpstr>Allocating Kernel Memory</vt:lpstr>
      <vt:lpstr>Buddy System Allocation</vt:lpstr>
      <vt:lpstr>Allocating Kernel Memory</vt:lpstr>
      <vt:lpstr>Slab Allocation</vt:lpstr>
      <vt:lpstr>Allocating Kernel Memory</vt:lpstr>
      <vt:lpstr>Allocating Kernel Memory</vt:lpstr>
      <vt:lpstr>Other Considerations for Paging</vt:lpstr>
      <vt:lpstr>Other Considerations</vt:lpstr>
      <vt:lpstr>Other Considerations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348</cp:revision>
  <dcterms:created xsi:type="dcterms:W3CDTF">2008-12-31T02:25:45Z</dcterms:created>
  <dcterms:modified xsi:type="dcterms:W3CDTF">2020-04-23T17:28:50Z</dcterms:modified>
</cp:coreProperties>
</file>