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9" r:id="rId1"/>
    <p:sldMasterId id="2147483791" r:id="rId2"/>
  </p:sldMasterIdLst>
  <p:notesMasterIdLst>
    <p:notesMasterId r:id="rId28"/>
  </p:notesMasterIdLst>
  <p:sldIdLst>
    <p:sldId id="419" r:id="rId3"/>
    <p:sldId id="503" r:id="rId4"/>
    <p:sldId id="504" r:id="rId5"/>
    <p:sldId id="505" r:id="rId6"/>
    <p:sldId id="506" r:id="rId7"/>
    <p:sldId id="548" r:id="rId8"/>
    <p:sldId id="507" r:id="rId9"/>
    <p:sldId id="508" r:id="rId10"/>
    <p:sldId id="509" r:id="rId11"/>
    <p:sldId id="510" r:id="rId12"/>
    <p:sldId id="511" r:id="rId13"/>
    <p:sldId id="512" r:id="rId14"/>
    <p:sldId id="513" r:id="rId15"/>
    <p:sldId id="514" r:id="rId16"/>
    <p:sldId id="515" r:id="rId17"/>
    <p:sldId id="516" r:id="rId18"/>
    <p:sldId id="518" r:id="rId19"/>
    <p:sldId id="519" r:id="rId20"/>
    <p:sldId id="520" r:id="rId21"/>
    <p:sldId id="521" r:id="rId22"/>
    <p:sldId id="558" r:id="rId23"/>
    <p:sldId id="522" r:id="rId24"/>
    <p:sldId id="523" r:id="rId25"/>
    <p:sldId id="524" r:id="rId26"/>
    <p:sldId id="549" r:id="rId2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imes" pitchFamily="18" charset="0"/>
        <a:ea typeface="+mn-ea"/>
        <a:cs typeface="Arial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imes" pitchFamily="18" charset="0"/>
        <a:ea typeface="+mn-ea"/>
        <a:cs typeface="Arial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imes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imes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imes" pitchFamily="18" charset="0"/>
        <a:ea typeface="+mn-ea"/>
        <a:cs typeface="Arial" charset="0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Times" pitchFamily="18" charset="0"/>
        <a:ea typeface="+mn-ea"/>
        <a:cs typeface="Arial" charset="0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Times" pitchFamily="18" charset="0"/>
        <a:ea typeface="+mn-ea"/>
        <a:cs typeface="Arial" charset="0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Times" pitchFamily="18" charset="0"/>
        <a:ea typeface="+mn-ea"/>
        <a:cs typeface="Arial" charset="0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Times" pitchFamily="18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0000CC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23" autoAdjust="0"/>
    <p:restoredTop sz="94434" autoAdjust="0"/>
  </p:normalViewPr>
  <p:slideViewPr>
    <p:cSldViewPr>
      <p:cViewPr varScale="1">
        <p:scale>
          <a:sx n="67" d="100"/>
          <a:sy n="67" d="100"/>
        </p:scale>
        <p:origin x="130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>
        <p:scale>
          <a:sx n="90" d="100"/>
          <a:sy n="90" d="100"/>
        </p:scale>
        <p:origin x="2539" y="-73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16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16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16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D5533FC7-468A-4A4F-863D-034BB769DA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56424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2F4CE5-ABF4-4A6D-9808-3B4FC56DCBE6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638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8EDD9A-D640-45B2-9891-B9CFBD6A8331}" type="slidenum">
              <a:rPr lang="en-US">
                <a:solidFill>
                  <a:srgbClr val="000000"/>
                </a:solidFill>
              </a:rPr>
              <a:pPr>
                <a:defRPr/>
              </a:pPr>
              <a:t>14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010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5533FC7-468A-4A4F-863D-034BB769DAAD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5378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8EDD9A-D640-45B2-9891-B9CFBD6A8331}" type="slidenum">
              <a:rPr lang="en-US">
                <a:solidFill>
                  <a:srgbClr val="000000"/>
                </a:solidFill>
              </a:rPr>
              <a:pPr>
                <a:defRPr/>
              </a:pPr>
              <a:t>16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17740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5533FC7-468A-4A4F-863D-034BB769DAAD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1672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8EDD9A-D640-45B2-9891-B9CFBD6A8331}" type="slidenum">
              <a:rPr lang="en-US">
                <a:solidFill>
                  <a:srgbClr val="000000"/>
                </a:solidFill>
              </a:rPr>
              <a:pPr>
                <a:defRPr/>
              </a:pPr>
              <a:t>19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59078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5533FC7-468A-4A4F-863D-034BB769DAAD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7919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5533FC7-468A-4A4F-863D-034BB769DAAD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9811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33E5205-6A4A-46EA-833F-9D2F16692A41}" type="slidenum">
              <a:rPr lang="en-US">
                <a:solidFill>
                  <a:srgbClr val="000000"/>
                </a:solidFill>
              </a:rPr>
              <a:pPr/>
              <a:t>23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0419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22" tIns="45712" rIns="91422" bIns="45712" anchor="b"/>
          <a:lstStyle/>
          <a:p>
            <a:pPr algn="r"/>
            <a:fld id="{2BF59488-8DC2-420F-A32D-DC29C74DF6E3}" type="slidenum">
              <a:rPr lang="en-US" sz="1300" b="0">
                <a:solidFill>
                  <a:srgbClr val="000000"/>
                </a:solidFill>
                <a:latin typeface="Times New Roman" pitchFamily="18" charset="0"/>
                <a:ea typeface="ＭＳ Ｐゴシック" charset="-128"/>
              </a:rPr>
              <a:pPr algn="r"/>
              <a:t>23</a:t>
            </a:fld>
            <a:endParaRPr lang="en-US" sz="1300" b="0">
              <a:solidFill>
                <a:srgbClr val="000000"/>
              </a:solidFill>
              <a:latin typeface="Times New Roman" pitchFamily="18" charset="0"/>
              <a:ea typeface="ＭＳ Ｐゴシック" charset="-128"/>
            </a:endParaRPr>
          </a:p>
        </p:txBody>
      </p:sp>
      <p:sp>
        <p:nvSpPr>
          <p:cNvPr id="6042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6042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988" y="4343400"/>
            <a:ext cx="5026025" cy="4114800"/>
          </a:xfrm>
          <a:noFill/>
          <a:ln/>
        </p:spPr>
        <p:txBody>
          <a:bodyPr wrap="none" lIns="91422" tIns="45712" rIns="91422" bIns="45712" anchor="ctr"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8193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8EDD9A-D640-45B2-9891-B9CFBD6A8331}" type="slidenum">
              <a:rPr lang="en-US">
                <a:solidFill>
                  <a:srgbClr val="000000"/>
                </a:solidFill>
              </a:rPr>
              <a:pPr>
                <a:defRPr/>
              </a:pPr>
              <a:t>5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36759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8EDD9A-D640-45B2-9891-B9CFBD6A8331}" type="slidenum">
              <a:rPr lang="en-US">
                <a:solidFill>
                  <a:srgbClr val="000000"/>
                </a:solidFill>
              </a:rPr>
              <a:pPr>
                <a:defRPr/>
              </a:pPr>
              <a:t>6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77928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52BBB7D-309B-474C-B4E2-F5528EEB3C6E}" type="slidenum">
              <a:rPr lang="en-US">
                <a:solidFill>
                  <a:srgbClr val="000000"/>
                </a:solidFill>
              </a:rPr>
              <a:pPr>
                <a:defRPr/>
              </a:pPr>
              <a:t>7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49392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5533FC7-468A-4A4F-863D-034BB769DAAD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1292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5533FC7-468A-4A4F-863D-034BB769DAAD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9882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32CC858-FF4A-418A-989F-4FE6F8440786}" type="slidenum">
              <a:rPr lang="en-US">
                <a:solidFill>
                  <a:srgbClr val="000000"/>
                </a:solidFill>
              </a:rPr>
              <a:pPr/>
              <a:t>11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7347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22" tIns="45712" rIns="91422" bIns="45712" anchor="b"/>
          <a:lstStyle/>
          <a:p>
            <a:pPr algn="r"/>
            <a:fld id="{DF07E334-7E12-4C83-9646-24898FF962D0}" type="slidenum">
              <a:rPr lang="en-US" sz="1300" b="0">
                <a:solidFill>
                  <a:srgbClr val="000000"/>
                </a:solidFill>
                <a:latin typeface="Times New Roman" pitchFamily="18" charset="0"/>
                <a:ea typeface="ＭＳ Ｐゴシック" charset="-128"/>
              </a:rPr>
              <a:pPr algn="r"/>
              <a:t>11</a:t>
            </a:fld>
            <a:endParaRPr lang="en-US" sz="1300" b="0">
              <a:solidFill>
                <a:srgbClr val="000000"/>
              </a:solidFill>
              <a:latin typeface="Times New Roman" pitchFamily="18" charset="0"/>
              <a:ea typeface="ＭＳ Ｐゴシック" charset="-128"/>
            </a:endParaRPr>
          </a:p>
        </p:txBody>
      </p:sp>
      <p:sp>
        <p:nvSpPr>
          <p:cNvPr id="5734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573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988" y="4343400"/>
            <a:ext cx="5026025" cy="4114800"/>
          </a:xfrm>
          <a:noFill/>
          <a:ln/>
        </p:spPr>
        <p:txBody>
          <a:bodyPr wrap="none" lIns="91422" tIns="45712" rIns="91422" bIns="45712" anchor="ctr"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1056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8001AC2-0EF0-4327-86E5-B7DA18B7F0D4}" type="slidenum">
              <a:rPr lang="en-US">
                <a:solidFill>
                  <a:srgbClr val="000000"/>
                </a:solidFill>
              </a:rPr>
              <a:pPr/>
              <a:t>12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8371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22" tIns="45712" rIns="91422" bIns="45712" anchor="b"/>
          <a:lstStyle/>
          <a:p>
            <a:pPr algn="r"/>
            <a:fld id="{C0A70C5B-D6FB-4ACE-BA20-E8D6A53B120C}" type="slidenum">
              <a:rPr lang="en-US" sz="1300" b="0">
                <a:solidFill>
                  <a:srgbClr val="000000"/>
                </a:solidFill>
                <a:latin typeface="Times New Roman" pitchFamily="18" charset="0"/>
                <a:ea typeface="ＭＳ Ｐゴシック" charset="-128"/>
              </a:rPr>
              <a:pPr algn="r"/>
              <a:t>12</a:t>
            </a:fld>
            <a:endParaRPr lang="en-US" sz="1300" b="0">
              <a:solidFill>
                <a:srgbClr val="000000"/>
              </a:solidFill>
              <a:latin typeface="Times New Roman" pitchFamily="18" charset="0"/>
              <a:ea typeface="ＭＳ Ｐゴシック" charset="-128"/>
            </a:endParaRPr>
          </a:p>
        </p:txBody>
      </p:sp>
      <p:sp>
        <p:nvSpPr>
          <p:cNvPr id="583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988" y="4343400"/>
            <a:ext cx="5026025" cy="4114800"/>
          </a:xfrm>
          <a:noFill/>
          <a:ln/>
        </p:spPr>
        <p:txBody>
          <a:bodyPr wrap="none" lIns="91422" tIns="45712" rIns="91422" bIns="45712" anchor="ctr"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0478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7F386DE-449F-46A3-97BC-C152C6298B74}" type="slidenum">
              <a:rPr lang="en-US">
                <a:solidFill>
                  <a:srgbClr val="000000"/>
                </a:solidFill>
              </a:rPr>
              <a:pPr/>
              <a:t>13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9395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22" tIns="45712" rIns="91422" bIns="45712" anchor="b"/>
          <a:lstStyle/>
          <a:p>
            <a:pPr algn="r"/>
            <a:fld id="{B7040C6B-64F7-45BA-9960-7ED2A7560880}" type="slidenum">
              <a:rPr lang="en-US" sz="1300" b="0">
                <a:solidFill>
                  <a:srgbClr val="000000"/>
                </a:solidFill>
                <a:latin typeface="Times New Roman" pitchFamily="18" charset="0"/>
                <a:ea typeface="ＭＳ Ｐゴシック" charset="-128"/>
              </a:rPr>
              <a:pPr algn="r"/>
              <a:t>13</a:t>
            </a:fld>
            <a:endParaRPr lang="en-US" sz="1300" b="0">
              <a:solidFill>
                <a:srgbClr val="000000"/>
              </a:solidFill>
              <a:latin typeface="Times New Roman" pitchFamily="18" charset="0"/>
              <a:ea typeface="ＭＳ Ｐゴシック" charset="-128"/>
            </a:endParaRPr>
          </a:p>
        </p:txBody>
      </p:sp>
      <p:sp>
        <p:nvSpPr>
          <p:cNvPr id="5939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593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988" y="4343400"/>
            <a:ext cx="5026025" cy="4114800"/>
          </a:xfrm>
          <a:noFill/>
          <a:ln/>
        </p:spPr>
        <p:txBody>
          <a:bodyPr wrap="none" lIns="91422" tIns="45712" rIns="91422" bIns="45712" anchor="ctr"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482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157288" y="1344613"/>
            <a:ext cx="63500" cy="65087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/>
              <a:t>OS Spring 2020</a:t>
            </a:r>
            <a:endParaRPr lang="en-US"/>
          </a:p>
        </p:txBody>
      </p:sp>
      <p:sp>
        <p:nvSpPr>
          <p:cNvPr id="7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352F1699-9777-4AB3-A09E-9AD8B8DA369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411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OS Spring 2020</a:t>
            </a:r>
            <a:endParaRPr 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734B51-1AE5-4D28-ACD9-8FF4493C301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476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OS Spring 2020</a:t>
            </a:r>
            <a:endParaRPr 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0FE429-2288-4C06-B2F2-780C39387D2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5055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1157288" y="1344613"/>
            <a:ext cx="63500" cy="65087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OS Spring 2020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7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352F1699-9777-4AB3-A09E-9AD8B8DA3694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76788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OS Spring 2020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C094E9-D2DD-494C-A96A-E8132F117CBF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73545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14413" y="0"/>
            <a:ext cx="8129587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Rectangle 2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OS Spring 2020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C3F23066-1972-44E2-8A10-090E1F646081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3024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OS Spring 2020</a:t>
            </a:r>
            <a:endParaRPr 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C094E9-D2DD-494C-A96A-E8132F117CB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285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2825" y="0"/>
            <a:ext cx="68580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 bwMode="invGray">
          <a:xfrm>
            <a:off x="2286000" y="0"/>
            <a:ext cx="762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408238" y="2746375"/>
            <a:ext cx="63500" cy="63500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/>
              <a:t>OS Spring 2020</a:t>
            </a:r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3F4F990D-8985-404B-8D0C-FFEF03E1D90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274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OS Spring 2020</a:t>
            </a:r>
            <a:endParaRPr lang="en-US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7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DCDDE5-E53D-4C4A-97FD-07BAA388020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286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/>
          <a:lstStyle>
            <a:lvl1pPr algn="ctr">
              <a:defRPr sz="4500" b="1" cap="none" baseline="0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OS Spring 2020</a:t>
            </a:r>
            <a:endParaRPr lang="en-US"/>
          </a:p>
        </p:txBody>
      </p:sp>
      <p:sp>
        <p:nvSpPr>
          <p:cNvPr id="8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9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E0D7D0-DCCE-4584-A430-75FF2F23F63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403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OS Spring 2020</a:t>
            </a:r>
            <a:endParaRPr lang="en-US"/>
          </a:p>
        </p:txBody>
      </p:sp>
      <p:sp>
        <p:nvSpPr>
          <p:cNvPr id="4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5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10A248-445B-4AD7-991E-2118B6FEF98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460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14413" y="0"/>
            <a:ext cx="8129587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3" name="Rectangle 2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/>
              <a:t>OS Spring 2020</a:t>
            </a:r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C3F23066-1972-44E2-8A10-090E1F64608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822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OS Spring 2020</a:t>
            </a:r>
            <a:endParaRPr lang="en-US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7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560614-A84F-4EC4-893E-014333F5F43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017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tIns="274320">
            <a:normAutofit/>
          </a:bodyPr>
          <a:lstStyle/>
          <a:p>
            <a:pPr indent="-283464" eaLnBrk="1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  <a:defRPr/>
            </a:pPr>
            <a:endParaRPr lang="en-US" sz="3200">
              <a:latin typeface="+mn-lt"/>
              <a:cs typeface="+mn-cs"/>
            </a:endParaRPr>
          </a:p>
        </p:txBody>
      </p:sp>
      <p:sp>
        <p:nvSpPr>
          <p:cNvPr id="6" name="Flowchart: Process 5"/>
          <p:cNvSpPr/>
          <p:nvPr/>
        </p:nvSpPr>
        <p:spPr>
          <a:xfrm rot="19468671">
            <a:off x="396875" y="954088"/>
            <a:ext cx="685800" cy="204787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Flowchart: Process 6"/>
          <p:cNvSpPr/>
          <p:nvPr/>
        </p:nvSpPr>
        <p:spPr>
          <a:xfrm rot="2103354" flipH="1">
            <a:off x="5003800" y="936625"/>
            <a:ext cx="649288" cy="204788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tIns="274320">
            <a:normAutofit/>
          </a:bodyPr>
          <a:lstStyle>
            <a:lvl1pPr indent="0">
              <a:buNone/>
              <a:defRPr sz="3200"/>
            </a:lvl1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/>
              <a:t>OS Spring 2020</a:t>
            </a:r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E1859D14-0BFA-43CA-9EAC-86FCA38B9E5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28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jp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15000" r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smtClean="0"/>
              <a:t>OS Spring 2020</a:t>
            </a: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E9CA9363-80D6-427F-A032-6678865A9D5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807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300" kern="1200">
          <a:solidFill>
            <a:srgbClr val="183846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9pPr>
      <a:extLst/>
    </p:titleStyle>
    <p:bodyStyle>
      <a:lvl1pPr marL="365125" indent="-282575" algn="l" rtl="0" eaLnBrk="1" fontAlgn="base" hangingPunct="1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1" fontAlgn="base" hangingPunct="1">
        <a:spcBef>
          <a:spcPct val="20000"/>
        </a:spcBef>
        <a:spcAft>
          <a:spcPct val="0"/>
        </a:spcAft>
        <a:buClr>
          <a:srgbClr val="99987F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1" fontAlgn="base" hangingPunct="1">
        <a:spcBef>
          <a:spcPct val="20000"/>
        </a:spcBef>
        <a:spcAft>
          <a:spcPct val="0"/>
        </a:spcAft>
        <a:buClr>
          <a:srgbClr val="90AC97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OS Spring 2020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E9CA9363-80D6-427F-A032-6678865A9D54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1341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300" kern="1200">
          <a:solidFill>
            <a:srgbClr val="183846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9pPr>
      <a:extLst/>
    </p:titleStyle>
    <p:bodyStyle>
      <a:lvl1pPr marL="365125" indent="-282575" algn="l" rtl="0" eaLnBrk="1" fontAlgn="base" hangingPunct="1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1" fontAlgn="base" hangingPunct="1">
        <a:spcBef>
          <a:spcPct val="20000"/>
        </a:spcBef>
        <a:spcAft>
          <a:spcPct val="0"/>
        </a:spcAft>
        <a:buClr>
          <a:srgbClr val="99987F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1" fontAlgn="base" hangingPunct="1">
        <a:spcBef>
          <a:spcPct val="20000"/>
        </a:spcBef>
        <a:spcAft>
          <a:spcPct val="0"/>
        </a:spcAft>
        <a:buClr>
          <a:srgbClr val="90AC97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43000" y="0"/>
            <a:ext cx="7772400" cy="1829761"/>
          </a:xfrm>
        </p:spPr>
        <p:txBody>
          <a:bodyPr/>
          <a:lstStyle/>
          <a:p>
            <a:pPr algn="l" eaLnBrk="1" hangingPunct="1"/>
            <a:r>
              <a:rPr lang="en-US" sz="4000" b="1" dirty="0">
                <a:solidFill>
                  <a:schemeClr val="tx1"/>
                </a:solidFill>
                <a:effectLst/>
              </a:rPr>
              <a:t>Virtual-Memory Management</a:t>
            </a:r>
            <a:r>
              <a:rPr lang="en-US" dirty="0"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307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276600"/>
            <a:ext cx="7696200" cy="2590800"/>
          </a:xfrm>
        </p:spPr>
        <p:txBody>
          <a:bodyPr>
            <a:normAutofit fontScale="92500"/>
          </a:bodyPr>
          <a:lstStyle/>
          <a:p>
            <a:pPr algn="l" eaLnBrk="1" hangingPunct="1">
              <a:buFont typeface="Wingdings" pitchFamily="2" charset="2"/>
              <a:buChar char="n"/>
            </a:pPr>
            <a:r>
              <a:rPr lang="en-US" sz="2800" b="1" dirty="0"/>
              <a:t> </a:t>
            </a:r>
            <a:r>
              <a:rPr lang="en-US" sz="28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Benefits of Virtual Memory</a:t>
            </a:r>
          </a:p>
          <a:p>
            <a:pPr algn="l" eaLnBrk="1" hangingPunct="1">
              <a:buFont typeface="Wingdings" pitchFamily="2" charset="2"/>
              <a:buChar char="n"/>
            </a:pPr>
            <a:r>
              <a:rPr lang="en-US" sz="28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Demand Paging </a:t>
            </a:r>
          </a:p>
          <a:p>
            <a:pPr algn="l" eaLnBrk="1" hangingPunct="1">
              <a:buFont typeface="Wingdings" pitchFamily="2" charset="2"/>
              <a:buChar char="n"/>
            </a:pPr>
            <a:r>
              <a:rPr lang="en-US" sz="28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Principle of Working-set Model</a:t>
            </a:r>
          </a:p>
          <a:p>
            <a:pPr algn="l" eaLnBrk="1" hangingPunct="1">
              <a:buFont typeface="Wingdings" pitchFamily="2" charset="2"/>
              <a:buChar char="n"/>
            </a:pPr>
            <a:r>
              <a:rPr lang="en-US" sz="28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Shared memory and Memory-mapped files</a:t>
            </a:r>
          </a:p>
          <a:p>
            <a:pPr algn="l" eaLnBrk="1" hangingPunct="1">
              <a:buFont typeface="Wingdings" pitchFamily="2" charset="2"/>
              <a:buChar char="n"/>
            </a:pPr>
            <a:r>
              <a:rPr lang="en-US" sz="28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How to manage Kernel memory</a:t>
            </a:r>
          </a:p>
        </p:txBody>
      </p:sp>
      <p:sp>
        <p:nvSpPr>
          <p:cNvPr id="3074" name="Rectangle 16"/>
          <p:cNvSpPr>
            <a:spLocks noGrp="1" noChangeArrowheads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b="1" smtClean="0">
                <a:solidFill>
                  <a:schemeClr val="tx1"/>
                </a:solidFill>
                <a:latin typeface="Arial Black" pitchFamily="34" charset="0"/>
              </a:rPr>
              <a:t>OS Spring 2020</a:t>
            </a:r>
            <a:endParaRPr lang="en-US" b="1">
              <a:solidFill>
                <a:schemeClr val="tx1"/>
              </a:solidFill>
              <a:latin typeface="Arial Black" pitchFamily="34" charset="0"/>
            </a:endParaRPr>
          </a:p>
        </p:txBody>
      </p:sp>
      <p:sp>
        <p:nvSpPr>
          <p:cNvPr id="3075" name="Rectangle 17"/>
          <p:cNvSpPr>
            <a:spLocks noGrp="1" noChangeArrowheads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b="1">
                <a:solidFill>
                  <a:schemeClr val="tx1"/>
                </a:solidFill>
                <a:latin typeface="Arial Black" pitchFamily="34" charset="0"/>
              </a:rPr>
              <a:t>FAST-NU Karachi Campus</a:t>
            </a:r>
          </a:p>
        </p:txBody>
      </p:sp>
      <p:sp>
        <p:nvSpPr>
          <p:cNvPr id="3076" name="Rectangle 18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F4238A8-E864-4ED7-B32E-50E819751951}" type="slidenum">
              <a:rPr lang="en-US" b="1">
                <a:solidFill>
                  <a:schemeClr val="tx1"/>
                </a:solidFill>
                <a:latin typeface="Arial Black" pitchFamily="34" charset="0"/>
              </a:rPr>
              <a:pPr/>
              <a:t>1</a:t>
            </a:fld>
            <a:endParaRPr lang="en-US" b="1">
              <a:solidFill>
                <a:schemeClr val="tx1"/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0597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2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76200"/>
            <a:ext cx="8229600" cy="762000"/>
          </a:xfrm>
          <a:noFill/>
        </p:spPr>
        <p:txBody>
          <a:bodyPr/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Background </a:t>
            </a:r>
          </a:p>
        </p:txBody>
      </p:sp>
      <p:sp>
        <p:nvSpPr>
          <p:cNvPr id="7174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838200"/>
            <a:ext cx="8305800" cy="5486400"/>
          </a:xfrm>
          <a:noFill/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Provide mechanisms to maintain </a:t>
            </a: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shared data consistency between 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cooperating </a:t>
            </a: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processes</a:t>
            </a:r>
            <a:endParaRPr lang="en-US" sz="2600" b="1" dirty="0"/>
          </a:p>
          <a:p>
            <a:pPr eaLnBrk="1" hangingPunct="1">
              <a:lnSpc>
                <a:spcPct val="90000"/>
              </a:lnSpc>
              <a:buFont typeface="Wingdings" pitchFamily="2" charset="2"/>
              <a:buChar char="Ø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Problem</a:t>
            </a:r>
          </a:p>
          <a:p>
            <a:pPr eaLnBrk="1" hangingPunct="1">
              <a:lnSpc>
                <a:spcPct val="90000"/>
              </a:lnSpc>
              <a:buFontTx/>
              <a:buChar char="o"/>
            </a:pPr>
            <a:r>
              <a:rPr lang="en-US" sz="2600" b="1" dirty="0">
                <a:latin typeface="Comic Sans MS" pitchFamily="66" charset="0"/>
              </a:rPr>
              <a:t>Bounded buffer producer-consumer problem with a modification of adding a variable </a:t>
            </a:r>
            <a:r>
              <a:rPr lang="en-US" sz="2600" b="1" dirty="0" smtClean="0">
                <a:latin typeface="Comic Sans MS" pitchFamily="66" charset="0"/>
              </a:rPr>
              <a:t>count</a:t>
            </a:r>
            <a:r>
              <a:rPr lang="en-US" sz="2600" b="1" dirty="0" smtClean="0"/>
              <a:t> </a:t>
            </a:r>
            <a:endParaRPr lang="en-US" sz="2600" b="1" dirty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600" b="1" dirty="0"/>
              <a:t>			</a:t>
            </a: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Count 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is initialized to zero</a:t>
            </a:r>
          </a:p>
          <a:p>
            <a:pPr eaLnBrk="1" hangingPunct="1">
              <a:lnSpc>
                <a:spcPct val="90000"/>
              </a:lnSpc>
              <a:buFontTx/>
              <a:buChar char="o"/>
            </a:pPr>
            <a:r>
              <a:rPr lang="en-US" sz="2600" b="1" dirty="0" smtClean="0">
                <a:latin typeface="Comic Sans MS" pitchFamily="66" charset="0"/>
              </a:rPr>
              <a:t>Count </a:t>
            </a:r>
            <a:r>
              <a:rPr lang="en-US" sz="2600" b="1" dirty="0">
                <a:latin typeface="Comic Sans MS" pitchFamily="66" charset="0"/>
              </a:rPr>
              <a:t>is incremented with the addition of a new item in the buffer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It is decremented every time we remove an 	item from the buffer</a:t>
            </a:r>
          </a:p>
          <a:p>
            <a:pPr eaLnBrk="1" hangingPunct="1">
              <a:lnSpc>
                <a:spcPct val="90000"/>
              </a:lnSpc>
              <a:buFontTx/>
              <a:buChar char="o"/>
            </a:pPr>
            <a:r>
              <a:rPr lang="en-US" sz="2600" b="1" dirty="0">
                <a:latin typeface="Comic Sans MS" pitchFamily="66" charset="0"/>
              </a:rPr>
              <a:t>Both routines are correct separately but may not give correct result if they execute concurrently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600" b="1" dirty="0"/>
              <a:t>			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Value of </a:t>
            </a: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count 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may be incorrect</a:t>
            </a:r>
          </a:p>
        </p:txBody>
      </p:sp>
      <p:sp>
        <p:nvSpPr>
          <p:cNvPr id="7172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b="1" smtClean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OS Spring 2020</a:t>
            </a:r>
            <a:endParaRPr lang="en-US" b="1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7170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b="1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FAST-NU Karachi Campus</a:t>
            </a:r>
          </a:p>
        </p:txBody>
      </p:sp>
      <p:sp>
        <p:nvSpPr>
          <p:cNvPr id="717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24A0281-BBBB-4495-B9E3-DF8E6DBC5C24}" type="slidenum">
              <a:rPr lang="en-US" b="1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pPr/>
              <a:t>10</a:t>
            </a:fld>
            <a:endParaRPr lang="en-US" b="1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blipFill dpi="0" rotWithShape="1">
          <a:blip r:embed="rId3">
            <a:lum/>
          </a:blip>
          <a:srcRect/>
          <a:stretch>
            <a:fillRect l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b="1" smtClean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OS Spring 2020</a:t>
            </a:r>
            <a:endParaRPr lang="en-US" b="1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8194" name="Footer Placeholder 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b="1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FAST-NU Karachi Campus</a:t>
            </a:r>
          </a:p>
        </p:txBody>
      </p:sp>
      <p:sp>
        <p:nvSpPr>
          <p:cNvPr id="8195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7F81654-9B2E-4B2C-A22A-F51DC686A07D}" type="slidenum">
              <a:rPr lang="en-US" b="1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pPr/>
              <a:t>11</a:t>
            </a:fld>
            <a:endParaRPr lang="en-US" b="1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819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90600" y="0"/>
            <a:ext cx="8229600" cy="914400"/>
          </a:xfrm>
        </p:spPr>
        <p:txBody>
          <a:bodyPr anchor="b">
            <a:normAutofit/>
          </a:bodyPr>
          <a:lstStyle/>
          <a:p>
            <a:pPr eaLnBrk="1" hangingPunct="1"/>
            <a:r>
              <a:rPr lang="en-US" sz="3200" b="1" dirty="0" smtClean="0">
                <a:solidFill>
                  <a:schemeClr val="tx1"/>
                </a:solidFill>
                <a:effectLst/>
              </a:rPr>
              <a:t>Modified Code </a:t>
            </a:r>
            <a:r>
              <a:rPr lang="en-US" sz="3200" b="1" dirty="0">
                <a:solidFill>
                  <a:schemeClr val="tx1"/>
                </a:solidFill>
                <a:effectLst/>
              </a:rPr>
              <a:t>for the </a:t>
            </a:r>
            <a:r>
              <a:rPr lang="en-US" sz="3200" b="1" dirty="0" smtClean="0">
                <a:solidFill>
                  <a:schemeClr val="tx1"/>
                </a:solidFill>
                <a:effectLst/>
              </a:rPr>
              <a:t>Producer </a:t>
            </a:r>
            <a:r>
              <a:rPr lang="en-US" sz="3200" b="1" dirty="0">
                <a:solidFill>
                  <a:schemeClr val="tx1"/>
                </a:solidFill>
                <a:effectLst/>
              </a:rPr>
              <a:t>Process </a:t>
            </a:r>
          </a:p>
        </p:txBody>
      </p:sp>
      <p:sp>
        <p:nvSpPr>
          <p:cNvPr id="819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90600" y="1538288"/>
            <a:ext cx="8153400" cy="4786312"/>
          </a:xfrm>
        </p:spPr>
        <p:txBody>
          <a:bodyPr>
            <a:norm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en-US" sz="2600" b="1" dirty="0">
                <a:solidFill>
                  <a:srgbClr val="0000FF"/>
                </a:solidFill>
              </a:rPr>
              <a:t>while (true)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600" b="1" dirty="0">
                <a:solidFill>
                  <a:srgbClr val="0000FF"/>
                </a:solidFill>
              </a:rPr>
              <a:t>{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600" b="1" dirty="0">
                <a:solidFill>
                  <a:srgbClr val="0000FF"/>
                </a:solidFill>
              </a:rPr>
              <a:t>   /*  produce an item and put in </a:t>
            </a:r>
            <a:r>
              <a:rPr lang="en-US" sz="2600" b="1" dirty="0" err="1" smtClean="0">
                <a:solidFill>
                  <a:srgbClr val="0000FF"/>
                </a:solidFill>
              </a:rPr>
              <a:t>next_produced</a:t>
            </a:r>
            <a:r>
              <a:rPr lang="en-US" sz="2600" b="1" dirty="0" smtClean="0">
                <a:solidFill>
                  <a:srgbClr val="0000FF"/>
                </a:solidFill>
              </a:rPr>
              <a:t>  </a:t>
            </a:r>
            <a:r>
              <a:rPr lang="en-US" sz="2600" b="1" dirty="0">
                <a:solidFill>
                  <a:srgbClr val="0000FF"/>
                </a:solidFill>
              </a:rPr>
              <a:t>*/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600" b="1" dirty="0">
                <a:solidFill>
                  <a:srgbClr val="0000FF"/>
                </a:solidFill>
              </a:rPr>
              <a:t>	      while (</a:t>
            </a:r>
            <a:r>
              <a:rPr lang="en-US" sz="2600" b="1" dirty="0" smtClean="0">
                <a:solidFill>
                  <a:srgbClr val="0000FF"/>
                </a:solidFill>
              </a:rPr>
              <a:t>count </a:t>
            </a:r>
            <a:r>
              <a:rPr lang="en-US" sz="2600" b="1" dirty="0">
                <a:solidFill>
                  <a:srgbClr val="0000FF"/>
                </a:solidFill>
              </a:rPr>
              <a:t>== BUFFER_SIZE)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600" b="1" dirty="0">
                <a:solidFill>
                  <a:srgbClr val="0000FF"/>
                </a:solidFill>
              </a:rPr>
              <a:t>			; </a:t>
            </a:r>
            <a:r>
              <a:rPr lang="en-US" sz="2600" b="1" dirty="0" smtClean="0">
                <a:solidFill>
                  <a:srgbClr val="0000FF"/>
                </a:solidFill>
              </a:rPr>
              <a:t>/* </a:t>
            </a:r>
            <a:r>
              <a:rPr lang="en-US" sz="2600" b="1" dirty="0">
                <a:solidFill>
                  <a:srgbClr val="0000FF"/>
                </a:solidFill>
              </a:rPr>
              <a:t>do </a:t>
            </a:r>
            <a:r>
              <a:rPr lang="en-US" sz="2600" b="1" dirty="0" smtClean="0">
                <a:solidFill>
                  <a:srgbClr val="0000FF"/>
                </a:solidFill>
              </a:rPr>
              <a:t>nothing */</a:t>
            </a:r>
            <a:endParaRPr lang="en-US" sz="2600" b="1" dirty="0">
              <a:solidFill>
                <a:srgbClr val="0000FF"/>
              </a:solidFill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sz="2600" b="1" dirty="0">
                <a:solidFill>
                  <a:srgbClr val="0000FF"/>
                </a:solidFill>
              </a:rPr>
              <a:t>		       buffer [in] = </a:t>
            </a:r>
            <a:r>
              <a:rPr lang="en-US" sz="2600" b="1" dirty="0" err="1" smtClean="0">
                <a:solidFill>
                  <a:srgbClr val="0000FF"/>
                </a:solidFill>
              </a:rPr>
              <a:t>next_produced</a:t>
            </a:r>
            <a:r>
              <a:rPr lang="en-US" sz="2600" b="1" dirty="0">
                <a:solidFill>
                  <a:srgbClr val="0000FF"/>
                </a:solidFill>
              </a:rPr>
              <a:t>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600" b="1" dirty="0">
                <a:solidFill>
                  <a:srgbClr val="0000FF"/>
                </a:solidFill>
              </a:rPr>
              <a:t>		       in = (in + 1) % BUFFER_SIZE;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600" dirty="0">
                <a:solidFill>
                  <a:srgbClr val="0000FF"/>
                </a:solidFill>
              </a:rPr>
              <a:t>		       </a:t>
            </a:r>
            <a:r>
              <a:rPr lang="en-US" sz="2600" b="1" dirty="0" smtClean="0">
                <a:solidFill>
                  <a:srgbClr val="0000FF"/>
                </a:solidFill>
              </a:rPr>
              <a:t>count++;</a:t>
            </a:r>
            <a:endParaRPr lang="en-US" sz="2600" b="1" dirty="0">
              <a:solidFill>
                <a:srgbClr val="0000FF"/>
              </a:solidFill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sz="2600" b="1" dirty="0">
                <a:solidFill>
                  <a:srgbClr val="0000FF"/>
                </a:solidFill>
              </a:rPr>
              <a:t>	}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8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81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81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81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81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81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81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81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81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7" grpId="0"/>
      <p:bldP spid="8198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blipFill dpi="0" rotWithShape="1">
          <a:blip r:embed="rId3">
            <a:lum/>
          </a:blip>
          <a:srcRect/>
          <a:stretch>
            <a:fillRect l="-3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b="1" smtClean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OS Spring 2020</a:t>
            </a:r>
            <a:endParaRPr lang="en-US" b="1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9218" name="Footer Placeholder 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b="1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FAST-NU Karachi Campus</a:t>
            </a:r>
          </a:p>
        </p:txBody>
      </p:sp>
      <p:sp>
        <p:nvSpPr>
          <p:cNvPr id="9219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B712062-52BC-4E08-8678-195D1B48BCB4}" type="slidenum">
              <a:rPr lang="en-US" b="1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pPr/>
              <a:t>12</a:t>
            </a:fld>
            <a:endParaRPr lang="en-US" b="1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922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90600" y="0"/>
            <a:ext cx="8229600" cy="914400"/>
          </a:xfrm>
        </p:spPr>
        <p:txBody>
          <a:bodyPr anchor="b">
            <a:normAutofit/>
          </a:bodyPr>
          <a:lstStyle/>
          <a:p>
            <a:pPr eaLnBrk="1" hangingPunct="1"/>
            <a:r>
              <a:rPr lang="en-US" sz="3200" b="1" dirty="0" smtClean="0">
                <a:solidFill>
                  <a:schemeClr val="tx1"/>
                </a:solidFill>
                <a:effectLst/>
              </a:rPr>
              <a:t> Modified Code </a:t>
            </a:r>
            <a:r>
              <a:rPr lang="en-US" sz="3200" b="1" dirty="0">
                <a:solidFill>
                  <a:schemeClr val="tx1"/>
                </a:solidFill>
                <a:effectLst/>
              </a:rPr>
              <a:t>for the Consumer Process</a:t>
            </a:r>
          </a:p>
        </p:txBody>
      </p:sp>
      <p:sp>
        <p:nvSpPr>
          <p:cNvPr id="922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143000" y="993198"/>
            <a:ext cx="7391400" cy="51816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endParaRPr lang="en-US" sz="3600" dirty="0"/>
          </a:p>
          <a:p>
            <a:pPr eaLnBrk="1" hangingPunct="1">
              <a:buFont typeface="Wingdings" pitchFamily="2" charset="2"/>
              <a:buNone/>
            </a:pPr>
            <a:r>
              <a:rPr lang="en-US" sz="3600" dirty="0">
                <a:solidFill>
                  <a:srgbClr val="0000FF"/>
                </a:solidFill>
              </a:rPr>
              <a:t>    </a:t>
            </a:r>
            <a:r>
              <a:rPr lang="en-US" sz="2600" b="1" dirty="0">
                <a:solidFill>
                  <a:srgbClr val="0000FF"/>
                </a:solidFill>
              </a:rPr>
              <a:t>while (true)  {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600" b="1" dirty="0">
                <a:solidFill>
                  <a:srgbClr val="0000FF"/>
                </a:solidFill>
              </a:rPr>
              <a:t>	        while (</a:t>
            </a:r>
            <a:r>
              <a:rPr lang="en-US" sz="2600" b="1" dirty="0" smtClean="0">
                <a:solidFill>
                  <a:srgbClr val="0000FF"/>
                </a:solidFill>
              </a:rPr>
              <a:t>count== </a:t>
            </a:r>
            <a:r>
              <a:rPr lang="en-US" sz="2600" b="1" dirty="0">
                <a:solidFill>
                  <a:srgbClr val="0000FF"/>
                </a:solidFill>
              </a:rPr>
              <a:t>0)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600" b="1" dirty="0">
                <a:solidFill>
                  <a:srgbClr val="0000FF"/>
                </a:solidFill>
              </a:rPr>
              <a:t>		        ; </a:t>
            </a:r>
            <a:r>
              <a:rPr lang="en-US" sz="2600" b="1" dirty="0" smtClean="0">
                <a:solidFill>
                  <a:srgbClr val="0000FF"/>
                </a:solidFill>
              </a:rPr>
              <a:t>/* </a:t>
            </a:r>
            <a:r>
              <a:rPr lang="en-US" sz="2600" b="1" dirty="0">
                <a:solidFill>
                  <a:srgbClr val="0000FF"/>
                </a:solidFill>
              </a:rPr>
              <a:t>do </a:t>
            </a:r>
            <a:r>
              <a:rPr lang="en-US" sz="2600" b="1" dirty="0" smtClean="0">
                <a:solidFill>
                  <a:srgbClr val="0000FF"/>
                </a:solidFill>
              </a:rPr>
              <a:t>nothing */</a:t>
            </a:r>
            <a:endParaRPr lang="en-US" sz="2600" b="1" dirty="0">
              <a:solidFill>
                <a:srgbClr val="0000FF"/>
              </a:solidFill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sz="2600" b="1" dirty="0">
                <a:solidFill>
                  <a:srgbClr val="0000FF"/>
                </a:solidFill>
              </a:rPr>
              <a:t>		        </a:t>
            </a:r>
            <a:r>
              <a:rPr lang="en-US" sz="2600" b="1" dirty="0" err="1" smtClean="0">
                <a:solidFill>
                  <a:srgbClr val="0000FF"/>
                </a:solidFill>
              </a:rPr>
              <a:t>next_consumed</a:t>
            </a:r>
            <a:r>
              <a:rPr lang="en-US" sz="2600" b="1" dirty="0" smtClean="0">
                <a:solidFill>
                  <a:srgbClr val="0000FF"/>
                </a:solidFill>
              </a:rPr>
              <a:t> </a:t>
            </a:r>
            <a:r>
              <a:rPr lang="en-US" sz="2600" b="1" dirty="0">
                <a:solidFill>
                  <a:srgbClr val="0000FF"/>
                </a:solidFill>
              </a:rPr>
              <a:t>=  buffer[out];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600" b="1" dirty="0">
                <a:solidFill>
                  <a:srgbClr val="0000FF"/>
                </a:solidFill>
              </a:rPr>
              <a:t>		         out = (out + 1) % BUFFER_SIZE;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600" b="1" dirty="0">
                <a:solidFill>
                  <a:srgbClr val="0000FF"/>
                </a:solidFill>
              </a:rPr>
              <a:t>	                  </a:t>
            </a:r>
            <a:r>
              <a:rPr lang="en-US" sz="2600" b="1" dirty="0" smtClean="0">
                <a:solidFill>
                  <a:srgbClr val="0000FF"/>
                </a:solidFill>
              </a:rPr>
              <a:t>count-</a:t>
            </a:r>
            <a:r>
              <a:rPr lang="en-US" sz="2600" b="1" dirty="0">
                <a:solidFill>
                  <a:srgbClr val="0000FF"/>
                </a:solidFill>
              </a:rPr>
              <a:t>-;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600" b="1" dirty="0">
                <a:solidFill>
                  <a:srgbClr val="0000FF"/>
                </a:solidFill>
              </a:rPr>
              <a:t>	/*  consume the item in </a:t>
            </a:r>
            <a:r>
              <a:rPr lang="en-US" sz="2600" b="1" dirty="0" err="1" smtClean="0">
                <a:solidFill>
                  <a:srgbClr val="0000FF"/>
                </a:solidFill>
              </a:rPr>
              <a:t>next_consumed</a:t>
            </a:r>
            <a:r>
              <a:rPr lang="en-US" sz="2600" b="1" dirty="0" smtClean="0">
                <a:solidFill>
                  <a:srgbClr val="0000FF"/>
                </a:solidFill>
              </a:rPr>
              <a:t> </a:t>
            </a:r>
            <a:r>
              <a:rPr lang="en-US" sz="2600" b="1" dirty="0">
                <a:solidFill>
                  <a:srgbClr val="0000FF"/>
                </a:solidFill>
              </a:rPr>
              <a:t>*/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600" b="1" dirty="0">
                <a:solidFill>
                  <a:srgbClr val="0000FF"/>
                </a:solidFill>
              </a:rPr>
              <a:t>	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2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92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92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92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92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92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92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92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1" grpId="0"/>
      <p:bldP spid="9222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blipFill dpi="0" rotWithShape="1">
          <a:blip r:embed="rId3">
            <a:lum/>
          </a:blip>
          <a:srcRect/>
          <a:stretch>
            <a:fillRect l="-3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b="1" smtClean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OS Spring 2020</a:t>
            </a:r>
            <a:endParaRPr lang="en-US" b="1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10242" name="Footer Placeholder 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b="1" dirty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FAST-NU Karachi Campus</a:t>
            </a:r>
          </a:p>
        </p:txBody>
      </p:sp>
      <p:sp>
        <p:nvSpPr>
          <p:cNvPr id="10243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39E9690-0135-4E87-A5FC-5B92D622B49F}" type="slidenum">
              <a:rPr lang="en-US" b="1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pPr/>
              <a:t>13</a:t>
            </a:fld>
            <a:endParaRPr lang="en-US" b="1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10245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1066800" y="0"/>
            <a:ext cx="8229600" cy="914400"/>
          </a:xfrm>
        </p:spPr>
        <p:txBody>
          <a:bodyPr anchor="b"/>
          <a:lstStyle/>
          <a:p>
            <a:pPr eaLnBrk="1" hangingPunct="1"/>
            <a:r>
              <a:rPr lang="en-US" sz="3200" b="1" dirty="0">
                <a:effectLst/>
              </a:rPr>
              <a:t>Race Condition</a:t>
            </a:r>
          </a:p>
        </p:txBody>
      </p:sp>
      <p:sp>
        <p:nvSpPr>
          <p:cNvPr id="10246" name="Rectangle 1027"/>
          <p:cNvSpPr>
            <a:spLocks noGrp="1" noChangeArrowheads="1"/>
          </p:cNvSpPr>
          <p:nvPr>
            <p:ph type="body" idx="4294967295"/>
          </p:nvPr>
        </p:nvSpPr>
        <p:spPr>
          <a:xfrm>
            <a:off x="1066800" y="1371600"/>
            <a:ext cx="8077200" cy="4648200"/>
          </a:xfrm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600" b="1" dirty="0" smtClean="0">
                <a:solidFill>
                  <a:srgbClr val="0000FF"/>
                </a:solidFill>
              </a:rPr>
              <a:t>count++</a:t>
            </a:r>
            <a:r>
              <a:rPr lang="en-US" sz="2600" b="1" dirty="0" smtClean="0"/>
              <a:t> </a:t>
            </a:r>
            <a:r>
              <a:rPr lang="en-US" sz="2600" b="1" dirty="0"/>
              <a:t>can be implemented as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600" b="1" dirty="0"/>
              <a:t/>
            </a:r>
            <a:br>
              <a:rPr lang="en-US" sz="2600" b="1" dirty="0"/>
            </a:br>
            <a:r>
              <a:rPr lang="en-US" sz="2600" b="1" dirty="0"/>
              <a:t>     </a:t>
            </a:r>
            <a:r>
              <a:rPr lang="en-US" sz="2600" b="1" i="1" dirty="0">
                <a:solidFill>
                  <a:srgbClr val="0000FF"/>
                </a:solidFill>
              </a:rPr>
              <a:t>register</a:t>
            </a:r>
            <a:r>
              <a:rPr lang="en-US" sz="2600" b="1" i="1" baseline="-25000" dirty="0">
                <a:solidFill>
                  <a:srgbClr val="0000FF"/>
                </a:solidFill>
              </a:rPr>
              <a:t>1</a:t>
            </a:r>
            <a:r>
              <a:rPr lang="en-US" sz="2600" b="1" i="1" dirty="0">
                <a:solidFill>
                  <a:srgbClr val="0000FF"/>
                </a:solidFill>
              </a:rPr>
              <a:t> = </a:t>
            </a:r>
            <a:r>
              <a:rPr lang="en-US" sz="2600" b="1" i="1" dirty="0" smtClean="0">
                <a:solidFill>
                  <a:srgbClr val="0000FF"/>
                </a:solidFill>
              </a:rPr>
              <a:t>count</a:t>
            </a:r>
            <a:endParaRPr lang="en-US" sz="2600" b="1" i="1" dirty="0">
              <a:solidFill>
                <a:srgbClr val="0000FF"/>
              </a:solidFill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600" b="1" i="1" dirty="0">
                <a:solidFill>
                  <a:srgbClr val="0000FF"/>
                </a:solidFill>
              </a:rPr>
              <a:t>	     register</a:t>
            </a:r>
            <a:r>
              <a:rPr lang="en-US" sz="2600" b="1" i="1" baseline="-25000" dirty="0">
                <a:solidFill>
                  <a:srgbClr val="0000FF"/>
                </a:solidFill>
              </a:rPr>
              <a:t>1</a:t>
            </a:r>
            <a:r>
              <a:rPr lang="en-US" sz="2600" b="1" i="1" dirty="0">
                <a:solidFill>
                  <a:srgbClr val="0000FF"/>
                </a:solidFill>
              </a:rPr>
              <a:t> = register</a:t>
            </a:r>
            <a:r>
              <a:rPr lang="en-US" sz="2600" b="1" i="1" baseline="-25000" dirty="0">
                <a:solidFill>
                  <a:srgbClr val="0000FF"/>
                </a:solidFill>
              </a:rPr>
              <a:t>1</a:t>
            </a:r>
            <a:r>
              <a:rPr lang="en-US" sz="2600" b="1" i="1" dirty="0">
                <a:solidFill>
                  <a:srgbClr val="0000FF"/>
                </a:solidFill>
              </a:rPr>
              <a:t> + 1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600" b="1" i="1" dirty="0">
                <a:solidFill>
                  <a:srgbClr val="0000FF"/>
                </a:solidFill>
              </a:rPr>
              <a:t>	     </a:t>
            </a:r>
            <a:r>
              <a:rPr lang="en-US" sz="2600" b="1" i="1" dirty="0" smtClean="0">
                <a:solidFill>
                  <a:srgbClr val="0000FF"/>
                </a:solidFill>
              </a:rPr>
              <a:t>count </a:t>
            </a:r>
            <a:r>
              <a:rPr lang="en-US" sz="2600" b="1" i="1" dirty="0">
                <a:solidFill>
                  <a:srgbClr val="0000FF"/>
                </a:solidFill>
              </a:rPr>
              <a:t>= register</a:t>
            </a:r>
            <a:r>
              <a:rPr lang="en-US" sz="2600" b="1" i="1" baseline="-25000" dirty="0">
                <a:solidFill>
                  <a:srgbClr val="0000FF"/>
                </a:solidFill>
              </a:rPr>
              <a:t>1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2600" b="1" i="1" dirty="0">
              <a:solidFill>
                <a:srgbClr val="0000FF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sz="2600" b="1" dirty="0" smtClean="0">
                <a:solidFill>
                  <a:schemeClr val="tx2"/>
                </a:solidFill>
              </a:rPr>
              <a:t>count-</a:t>
            </a:r>
            <a:r>
              <a:rPr lang="en-US" sz="2600" b="1" dirty="0">
                <a:solidFill>
                  <a:schemeClr val="tx2"/>
                </a:solidFill>
              </a:rPr>
              <a:t>-</a:t>
            </a:r>
            <a:r>
              <a:rPr lang="en-US" sz="2600" b="1" dirty="0"/>
              <a:t> can be implemented as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600" b="1" dirty="0"/>
              <a:t/>
            </a:r>
            <a:br>
              <a:rPr lang="en-US" sz="2600" b="1" dirty="0"/>
            </a:br>
            <a:r>
              <a:rPr lang="en-US" sz="2600" b="1" dirty="0"/>
              <a:t>     </a:t>
            </a:r>
            <a:r>
              <a:rPr lang="en-US" sz="2600" b="1" i="1" dirty="0">
                <a:solidFill>
                  <a:schemeClr val="tx2"/>
                </a:solidFill>
              </a:rPr>
              <a:t>register</a:t>
            </a:r>
            <a:r>
              <a:rPr lang="en-US" sz="2600" b="1" i="1" baseline="-25000" dirty="0">
                <a:solidFill>
                  <a:schemeClr val="tx2"/>
                </a:solidFill>
              </a:rPr>
              <a:t>2 </a:t>
            </a:r>
            <a:r>
              <a:rPr lang="en-US" sz="2600" b="1" i="1" dirty="0">
                <a:solidFill>
                  <a:schemeClr val="tx2"/>
                </a:solidFill>
              </a:rPr>
              <a:t>= </a:t>
            </a:r>
            <a:r>
              <a:rPr lang="en-US" sz="2600" b="1" i="1" dirty="0" smtClean="0">
                <a:solidFill>
                  <a:schemeClr val="tx2"/>
                </a:solidFill>
              </a:rPr>
              <a:t>count</a:t>
            </a:r>
            <a:r>
              <a:rPr lang="en-US" sz="2600" b="1" i="1" dirty="0">
                <a:solidFill>
                  <a:schemeClr val="tx2"/>
                </a:solidFill>
              </a:rPr>
              <a:t/>
            </a:r>
            <a:br>
              <a:rPr lang="en-US" sz="2600" b="1" i="1" dirty="0">
                <a:solidFill>
                  <a:schemeClr val="tx2"/>
                </a:solidFill>
              </a:rPr>
            </a:br>
            <a:r>
              <a:rPr lang="en-US" sz="2600" b="1" i="1" dirty="0">
                <a:solidFill>
                  <a:schemeClr val="tx2"/>
                </a:solidFill>
              </a:rPr>
              <a:t>     register</a:t>
            </a:r>
            <a:r>
              <a:rPr lang="en-US" sz="2600" b="1" i="1" baseline="-25000" dirty="0">
                <a:solidFill>
                  <a:schemeClr val="tx2"/>
                </a:solidFill>
              </a:rPr>
              <a:t>2</a:t>
            </a:r>
            <a:r>
              <a:rPr lang="en-US" sz="2600" b="1" i="1" dirty="0">
                <a:solidFill>
                  <a:schemeClr val="tx2"/>
                </a:solidFill>
              </a:rPr>
              <a:t> = register</a:t>
            </a:r>
            <a:r>
              <a:rPr lang="en-US" sz="2600" b="1" i="1" baseline="-25000" dirty="0">
                <a:solidFill>
                  <a:schemeClr val="tx2"/>
                </a:solidFill>
              </a:rPr>
              <a:t>2 </a:t>
            </a:r>
            <a:r>
              <a:rPr lang="en-US" sz="2600" b="1" i="1" dirty="0">
                <a:solidFill>
                  <a:schemeClr val="tx2"/>
                </a:solidFill>
              </a:rPr>
              <a:t>- 1</a:t>
            </a:r>
            <a:br>
              <a:rPr lang="en-US" sz="2600" b="1" i="1" dirty="0">
                <a:solidFill>
                  <a:schemeClr val="tx2"/>
                </a:solidFill>
              </a:rPr>
            </a:br>
            <a:r>
              <a:rPr lang="en-US" sz="2600" b="1" i="1" dirty="0">
                <a:solidFill>
                  <a:schemeClr val="tx2"/>
                </a:solidFill>
              </a:rPr>
              <a:t>     </a:t>
            </a:r>
            <a:r>
              <a:rPr lang="en-US" sz="2600" b="1" i="1" dirty="0" smtClean="0">
                <a:solidFill>
                  <a:schemeClr val="tx2"/>
                </a:solidFill>
              </a:rPr>
              <a:t>count </a:t>
            </a:r>
            <a:r>
              <a:rPr lang="en-US" sz="2600" b="1" i="1" dirty="0">
                <a:solidFill>
                  <a:schemeClr val="tx2"/>
                </a:solidFill>
              </a:rPr>
              <a:t>= register</a:t>
            </a:r>
            <a:r>
              <a:rPr lang="en-US" sz="2600" b="1" i="1" baseline="-25000" dirty="0">
                <a:solidFill>
                  <a:schemeClr val="tx2"/>
                </a:solidFill>
              </a:rPr>
              <a:t>2</a:t>
            </a:r>
            <a:endParaRPr lang="en-US" sz="2600" b="1" baseline="-25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02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02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02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02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102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102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5" grpId="0"/>
      <p:bldP spid="10246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4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152400"/>
            <a:ext cx="8229600" cy="762000"/>
          </a:xfrm>
          <a:noFill/>
        </p:spPr>
        <p:txBody>
          <a:bodyPr/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Race Condition</a:t>
            </a:r>
          </a:p>
        </p:txBody>
      </p:sp>
      <p:sp>
        <p:nvSpPr>
          <p:cNvPr id="11270" name="Rectangle 3"/>
          <p:cNvSpPr>
            <a:spLocks noGrp="1" noChangeArrowheads="1"/>
          </p:cNvSpPr>
          <p:nvPr>
            <p:ph idx="1"/>
          </p:nvPr>
        </p:nvSpPr>
        <p:spPr>
          <a:xfrm>
            <a:off x="1023938" y="914400"/>
            <a:ext cx="8120062" cy="5410200"/>
          </a:xfrm>
          <a:noFill/>
        </p:spPr>
        <p:txBody>
          <a:bodyPr>
            <a:normAutofit lnSpcReduction="10000"/>
          </a:bodyPr>
          <a:lstStyle/>
          <a:p>
            <a:pPr marL="0" indent="0">
              <a:lnSpc>
                <a:spcPct val="80000"/>
              </a:lnSpc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   	One of the interleaving of the </a:t>
            </a: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count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	manipulation functions</a:t>
            </a:r>
          </a:p>
          <a:p>
            <a:pPr marL="0" indent="0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1000" b="1" dirty="0">
              <a:latin typeface="Arial" pitchFamily="34" charset="0"/>
              <a:cs typeface="Arial" pitchFamily="34" charset="0"/>
            </a:endParaRPr>
          </a:p>
          <a:p>
            <a:pPr marL="0" indent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T0:    </a:t>
            </a:r>
            <a:r>
              <a:rPr lang="en-US" sz="2600" b="1" i="1" dirty="0">
                <a:latin typeface="Arial" pitchFamily="34" charset="0"/>
                <a:cs typeface="Arial" pitchFamily="34" charset="0"/>
              </a:rPr>
              <a:t>producer 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  execute </a:t>
            </a:r>
          </a:p>
          <a:p>
            <a:pPr marL="0" indent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	</a:t>
            </a: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   </a:t>
            </a:r>
            <a:r>
              <a:rPr lang="en-US" sz="26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register1 </a:t>
            </a:r>
            <a:r>
              <a:rPr lang="en-US" sz="2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= </a:t>
            </a:r>
            <a:r>
              <a:rPr lang="en-US" sz="26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count</a:t>
            </a: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                   {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register1 = 5}</a:t>
            </a:r>
          </a:p>
          <a:p>
            <a:pPr marL="0" indent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T1:    </a:t>
            </a:r>
            <a:r>
              <a:rPr lang="en-US" sz="2600" b="1" i="1" dirty="0">
                <a:latin typeface="Arial" pitchFamily="34" charset="0"/>
                <a:cs typeface="Arial" pitchFamily="34" charset="0"/>
              </a:rPr>
              <a:t>producer 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  execute </a:t>
            </a:r>
          </a:p>
          <a:p>
            <a:pPr marL="0" indent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	</a:t>
            </a: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   </a:t>
            </a:r>
            <a:r>
              <a:rPr lang="en-US" sz="26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register1 </a:t>
            </a:r>
            <a:r>
              <a:rPr lang="en-US" sz="2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= register1 + 1        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{register1 = 6} </a:t>
            </a:r>
          </a:p>
          <a:p>
            <a:pPr marL="0" indent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T2:    </a:t>
            </a:r>
            <a:r>
              <a:rPr lang="en-US" sz="2600" b="1" i="1" dirty="0">
                <a:latin typeface="Arial" pitchFamily="34" charset="0"/>
                <a:cs typeface="Arial" pitchFamily="34" charset="0"/>
              </a:rPr>
              <a:t>consumer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 execute </a:t>
            </a:r>
          </a:p>
          <a:p>
            <a:pPr marL="0" indent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	</a:t>
            </a: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   register2 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= </a:t>
            </a: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count  </a:t>
            </a:r>
            <a:r>
              <a:rPr lang="en-US" sz="2600" b="1" dirty="0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              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{register2 = 5} </a:t>
            </a:r>
          </a:p>
          <a:p>
            <a:pPr marL="0" indent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T3:    </a:t>
            </a:r>
            <a:r>
              <a:rPr lang="en-US" sz="2600" b="1" i="1" dirty="0">
                <a:latin typeface="Arial" pitchFamily="34" charset="0"/>
                <a:cs typeface="Arial" pitchFamily="34" charset="0"/>
              </a:rPr>
              <a:t>consumer 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execute </a:t>
            </a:r>
          </a:p>
          <a:p>
            <a:pPr marL="0" indent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	</a:t>
            </a: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   </a:t>
            </a:r>
            <a:r>
              <a:rPr lang="en-US" sz="26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register2 </a:t>
            </a:r>
            <a:r>
              <a:rPr lang="en-US" sz="2600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= register2 - 1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  	{register2 = 4}</a:t>
            </a:r>
          </a:p>
          <a:p>
            <a:pPr marL="0" indent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T4:    </a:t>
            </a:r>
            <a:r>
              <a:rPr lang="en-US" sz="2600" b="1" i="1" dirty="0">
                <a:latin typeface="Arial" pitchFamily="34" charset="0"/>
                <a:cs typeface="Arial" pitchFamily="34" charset="0"/>
              </a:rPr>
              <a:t>producer 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execute </a:t>
            </a:r>
          </a:p>
          <a:p>
            <a:pPr marL="0" indent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sz="26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  count </a:t>
            </a:r>
            <a:r>
              <a:rPr lang="en-US" sz="2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= register1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             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	{counter = 6} </a:t>
            </a:r>
          </a:p>
          <a:p>
            <a:pPr marL="0" indent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T5:    </a:t>
            </a:r>
            <a:r>
              <a:rPr lang="en-US" sz="2600" b="1" i="1" dirty="0">
                <a:latin typeface="Arial" pitchFamily="34" charset="0"/>
                <a:cs typeface="Arial" pitchFamily="34" charset="0"/>
              </a:rPr>
              <a:t>consumer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 execute </a:t>
            </a:r>
          </a:p>
          <a:p>
            <a:pPr marL="0" indent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sz="26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  count </a:t>
            </a:r>
            <a:r>
              <a:rPr lang="en-US" sz="2600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= register2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   	 	{counter = 4}</a:t>
            </a:r>
          </a:p>
          <a:p>
            <a:pPr marL="0" indent="0" eaLnBrk="1" hangingPunct="1">
              <a:lnSpc>
                <a:spcPct val="80000"/>
              </a:lnSpc>
            </a:pPr>
            <a:endParaRPr lang="en-US" sz="2200" b="1" dirty="0"/>
          </a:p>
        </p:txBody>
      </p:sp>
      <p:sp>
        <p:nvSpPr>
          <p:cNvPr id="11268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b="1" smtClean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OS Spring 2020</a:t>
            </a:r>
            <a:endParaRPr lang="en-US" b="1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11266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b="1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FAST-NU Karachi Campus</a:t>
            </a:r>
          </a:p>
        </p:txBody>
      </p:sp>
      <p:sp>
        <p:nvSpPr>
          <p:cNvPr id="1126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ADF5DA7-6301-4590-9B35-39BEABC4FAF4}" type="slidenum">
              <a:rPr lang="en-US" b="1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pPr/>
              <a:t>14</a:t>
            </a:fld>
            <a:endParaRPr lang="en-US" b="1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4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3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76200"/>
            <a:ext cx="8229600" cy="914400"/>
          </a:xfrm>
          <a:noFill/>
        </p:spPr>
        <p:txBody>
          <a:bodyPr/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Synchronization of Processes</a:t>
            </a:r>
          </a:p>
        </p:txBody>
      </p:sp>
      <p:sp>
        <p:nvSpPr>
          <p:cNvPr id="12294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143000"/>
            <a:ext cx="8229600" cy="5257800"/>
          </a:xfrm>
          <a:noFill/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  <a:buFontTx/>
              <a:buChar char="o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When both processes are allowed to manipulate the shared variable concurrently, incorrect values may result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600" b="1" dirty="0"/>
              <a:t>			</a:t>
            </a:r>
            <a:r>
              <a:rPr lang="en-US" sz="2600" b="1" dirty="0">
                <a:latin typeface="Berlin Sans FB" pitchFamily="34" charset="0"/>
              </a:rPr>
              <a:t>Race condition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800" b="1" dirty="0">
              <a:latin typeface="Berlin Sans FB" pitchFamily="34" charset="0"/>
            </a:endParaRPr>
          </a:p>
          <a:p>
            <a:pPr eaLnBrk="1" hangingPunct="1">
              <a:lnSpc>
                <a:spcPct val="90000"/>
              </a:lnSpc>
              <a:buFontTx/>
              <a:buChar char="o"/>
            </a:pPr>
            <a:r>
              <a:rPr lang="en-US" sz="2600" b="1" dirty="0">
                <a:latin typeface="Comic Sans MS" pitchFamily="66" charset="0"/>
              </a:rPr>
              <a:t>Ensure that only one process is allowed to manipulate a shared variable at any time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Processes need to synchronize in some 	manner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800" b="1" dirty="0"/>
          </a:p>
          <a:p>
            <a:pPr eaLnBrk="1" hangingPunct="1">
              <a:lnSpc>
                <a:spcPct val="90000"/>
              </a:lnSpc>
              <a:buFontTx/>
              <a:buChar char="o"/>
            </a:pPr>
            <a:r>
              <a:rPr lang="en-US" sz="2600" b="1" dirty="0">
                <a:latin typeface="Comic Sans MS" pitchFamily="66" charset="0"/>
              </a:rPr>
              <a:t>Such situations occur very frequently in operating systems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600" b="1" dirty="0"/>
              <a:t>			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Process synchronization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			Process coordination</a:t>
            </a:r>
          </a:p>
        </p:txBody>
      </p:sp>
      <p:sp>
        <p:nvSpPr>
          <p:cNvPr id="12292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b="1" smtClean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OS Spring 2020</a:t>
            </a:r>
            <a:endParaRPr lang="en-US" b="1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12290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b="1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FAST-NU Karachi Campus</a:t>
            </a:r>
          </a:p>
        </p:txBody>
      </p:sp>
      <p:sp>
        <p:nvSpPr>
          <p:cNvPr id="1229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7748E82-207F-45AE-A15A-8AA04599F8ED}" type="slidenum">
              <a:rPr lang="en-US" b="1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pPr/>
              <a:t>15</a:t>
            </a:fld>
            <a:endParaRPr lang="en-US" b="1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5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7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76200"/>
            <a:ext cx="8229600" cy="762000"/>
          </a:xfrm>
          <a:noFill/>
        </p:spPr>
        <p:txBody>
          <a:bodyPr/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The Critical-Section Problem</a:t>
            </a:r>
          </a:p>
        </p:txBody>
      </p:sp>
      <p:sp>
        <p:nvSpPr>
          <p:cNvPr id="13318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990600"/>
            <a:ext cx="8229600" cy="5410200"/>
          </a:xfrm>
          <a:noFill/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Consider a set of processes {P</a:t>
            </a:r>
            <a:r>
              <a:rPr lang="en-US" sz="2600" b="1" baseline="-25000" dirty="0">
                <a:latin typeface="Arial" pitchFamily="34" charset="0"/>
                <a:cs typeface="Arial" pitchFamily="34" charset="0"/>
              </a:rPr>
              <a:t>0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, P</a:t>
            </a:r>
            <a:r>
              <a:rPr lang="en-US" sz="2600" b="1" baseline="-25000" dirty="0">
                <a:latin typeface="Arial" pitchFamily="34" charset="0"/>
                <a:cs typeface="Arial" pitchFamily="34" charset="0"/>
              </a:rPr>
              <a:t>1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,…., P</a:t>
            </a:r>
            <a:r>
              <a:rPr lang="en-US" sz="2600" b="1" baseline="-25000" dirty="0">
                <a:latin typeface="Arial" pitchFamily="34" charset="0"/>
                <a:cs typeface="Arial" pitchFamily="34" charset="0"/>
              </a:rPr>
              <a:t>n-1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}</a:t>
            </a:r>
          </a:p>
          <a:p>
            <a:pPr eaLnBrk="1" hangingPunct="1"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en-US" sz="2600" b="1" dirty="0" smtClean="0">
                <a:latin typeface="Comic Sans MS" pitchFamily="66" charset="0"/>
              </a:rPr>
              <a:t>Each </a:t>
            </a:r>
            <a:r>
              <a:rPr lang="en-US" sz="2600" b="1" dirty="0">
                <a:latin typeface="Comic Sans MS" pitchFamily="66" charset="0"/>
              </a:rPr>
              <a:t>process consists of a segment of code </a:t>
            </a:r>
            <a:r>
              <a:rPr lang="en-US" sz="2600" b="1" dirty="0" smtClean="0">
                <a:latin typeface="Comic Sans MS" pitchFamily="66" charset="0"/>
              </a:rPr>
              <a:t>called </a:t>
            </a:r>
            <a:r>
              <a:rPr lang="en-US" sz="2600" b="1" dirty="0">
                <a:latin typeface="Comic Sans MS" pitchFamily="66" charset="0"/>
              </a:rPr>
              <a:t>a </a:t>
            </a:r>
            <a:r>
              <a:rPr lang="en-US" sz="2600" b="1" dirty="0">
                <a:latin typeface="Berlin Sans FB" pitchFamily="34" charset="0"/>
              </a:rPr>
              <a:t>critical </a:t>
            </a:r>
            <a:r>
              <a:rPr lang="en-US" sz="2600" b="1" dirty="0" smtClean="0">
                <a:latin typeface="Berlin Sans FB" pitchFamily="34" charset="0"/>
              </a:rPr>
              <a:t>section, </a:t>
            </a:r>
            <a:r>
              <a:rPr lang="en-US" sz="2600" b="1" dirty="0" smtClean="0">
                <a:latin typeface="Comic Sans MS" panose="030F0702030302020204" pitchFamily="66" charset="0"/>
                <a:cs typeface="Arial" panose="020B0604020202020204" pitchFamily="34" charset="0"/>
              </a:rPr>
              <a:t>where the process may be accessing data which it is sharing with at least one other process and is either </a:t>
            </a:r>
            <a:endParaRPr lang="en-US" sz="2600" b="1" dirty="0">
              <a:latin typeface="Comic Sans MS" panose="030F0702030302020204" pitchFamily="66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	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Changing common variables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			Updating a common table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			Writing to a shared file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Requirement </a:t>
            </a:r>
          </a:p>
          <a:p>
            <a:pPr eaLnBrk="1" hangingPunct="1">
              <a:lnSpc>
                <a:spcPct val="8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		</a:t>
            </a:r>
            <a:r>
              <a:rPr lang="en-US" sz="2600" b="1" dirty="0">
                <a:latin typeface="Comic Sans MS" pitchFamily="66" charset="0"/>
                <a:cs typeface="Arial" pitchFamily="34" charset="0"/>
              </a:rPr>
              <a:t>No two pr</a:t>
            </a:r>
            <a:r>
              <a:rPr lang="en-US" sz="2600" b="1" dirty="0">
                <a:latin typeface="Comic Sans MS" pitchFamily="66" charset="0"/>
              </a:rPr>
              <a:t>ocesses should be executing their 	critical section at the same time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Critical section problem</a:t>
            </a:r>
          </a:p>
          <a:p>
            <a:pPr eaLnBrk="1" hangingPunct="1">
              <a:lnSpc>
                <a:spcPct val="8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Comic Sans MS" pitchFamily="66" charset="0"/>
              </a:rPr>
              <a:t>Design a protocol that the processes can </a:t>
            </a:r>
            <a:r>
              <a:rPr lang="en-US" sz="2600" b="1" dirty="0" smtClean="0">
                <a:latin typeface="Comic Sans MS" pitchFamily="66" charset="0"/>
              </a:rPr>
              <a:t>	use to </a:t>
            </a:r>
            <a:r>
              <a:rPr lang="en-US" sz="2600" b="1" dirty="0">
                <a:latin typeface="Comic Sans MS" pitchFamily="66" charset="0"/>
              </a:rPr>
              <a:t>cooperate by requesting permission </a:t>
            </a:r>
            <a:r>
              <a:rPr lang="en-US" sz="2600" b="1" dirty="0" smtClean="0">
                <a:latin typeface="Comic Sans MS" pitchFamily="66" charset="0"/>
              </a:rPr>
              <a:t>	to </a:t>
            </a:r>
            <a:r>
              <a:rPr lang="en-US" sz="2600" b="1" dirty="0">
                <a:latin typeface="Comic Sans MS" pitchFamily="66" charset="0"/>
              </a:rPr>
              <a:t>enter </a:t>
            </a:r>
            <a:r>
              <a:rPr lang="en-US" sz="2600" b="1" dirty="0" smtClean="0">
                <a:latin typeface="Comic Sans MS" pitchFamily="66" charset="0"/>
              </a:rPr>
              <a:t>the CS</a:t>
            </a:r>
            <a:endParaRPr lang="en-US" sz="2600" b="1" dirty="0">
              <a:latin typeface="Comic Sans MS" pitchFamily="66" charset="0"/>
            </a:endParaRPr>
          </a:p>
        </p:txBody>
      </p:sp>
      <p:sp>
        <p:nvSpPr>
          <p:cNvPr id="13316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b="1" smtClean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OS Spring 2020</a:t>
            </a:r>
            <a:endParaRPr lang="en-US" b="1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13314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b="1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FAST-NU Karachi Campus</a:t>
            </a:r>
          </a:p>
        </p:txBody>
      </p:sp>
      <p:sp>
        <p:nvSpPr>
          <p:cNvPr id="1331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C050FAE-129C-4F73-A6F6-9DF4832B3165}" type="slidenum">
              <a:rPr lang="en-US" b="1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pPr/>
              <a:t>16</a:t>
            </a:fld>
            <a:endParaRPr lang="en-US" b="1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5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1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76200"/>
            <a:ext cx="8229600" cy="762000"/>
          </a:xfrm>
          <a:noFill/>
        </p:spPr>
        <p:txBody>
          <a:bodyPr/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The Critical-Section Problem</a:t>
            </a:r>
          </a:p>
        </p:txBody>
      </p:sp>
      <p:sp>
        <p:nvSpPr>
          <p:cNvPr id="14342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838200"/>
            <a:ext cx="8153400" cy="5638800"/>
          </a:xfrm>
          <a:noFill/>
        </p:spPr>
        <p:txBody>
          <a:bodyPr>
            <a:noAutofit/>
          </a:bodyPr>
          <a:lstStyle/>
          <a:p>
            <a:pPr marL="531813" indent="-531813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Entry section</a:t>
            </a:r>
          </a:p>
          <a:p>
            <a:pPr>
              <a:lnSpc>
                <a:spcPct val="80000"/>
              </a:lnSpc>
              <a:buNone/>
            </a:pPr>
            <a:r>
              <a:rPr lang="en-US" sz="2600" b="1" dirty="0"/>
              <a:t>	</a:t>
            </a:r>
            <a:r>
              <a:rPr lang="en-US" sz="2600" b="1" dirty="0" smtClean="0">
                <a:latin typeface="Comic Sans MS" pitchFamily="66" charset="0"/>
              </a:rPr>
              <a:t> 	Section </a:t>
            </a:r>
            <a:r>
              <a:rPr lang="en-US" sz="2600" b="1" dirty="0">
                <a:latin typeface="Comic Sans MS" pitchFamily="66" charset="0"/>
              </a:rPr>
              <a:t>of code implementing </a:t>
            </a:r>
            <a:r>
              <a:rPr lang="en-US" sz="2600" b="1" dirty="0" smtClean="0">
                <a:latin typeface="Comic Sans MS" pitchFamily="66" charset="0"/>
              </a:rPr>
              <a:t>the request</a:t>
            </a:r>
            <a:endParaRPr lang="en-US" sz="2600" b="1" dirty="0">
              <a:latin typeface="Comic Sans MS" pitchFamily="66" charset="0"/>
            </a:endParaRPr>
          </a:p>
          <a:p>
            <a:pPr marL="609600" indent="-609600"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Exit 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sectio</a:t>
            </a:r>
            <a:r>
              <a:rPr lang="en-US" sz="2600" b="1" dirty="0"/>
              <a:t>n</a:t>
            </a:r>
          </a:p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>
                <a:latin typeface="Comic Sans MS" pitchFamily="66" charset="0"/>
              </a:rPr>
              <a:t>		 </a:t>
            </a:r>
            <a:r>
              <a:rPr lang="en-US" sz="2600" b="1" dirty="0" smtClean="0">
                <a:latin typeface="Comic Sans MS" pitchFamily="66" charset="0"/>
              </a:rPr>
              <a:t>Code </a:t>
            </a:r>
            <a:r>
              <a:rPr lang="en-US" sz="2600" b="1" dirty="0">
                <a:latin typeface="Comic Sans MS" pitchFamily="66" charset="0"/>
              </a:rPr>
              <a:t>that follows the critical section code</a:t>
            </a:r>
          </a:p>
          <a:p>
            <a:pPr marL="609600" indent="-609600"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Remainder section</a:t>
            </a:r>
          </a:p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  </a:t>
            </a:r>
            <a:r>
              <a:rPr lang="en-US" sz="2600" b="1" dirty="0" smtClean="0"/>
              <a:t> </a:t>
            </a:r>
            <a:r>
              <a:rPr lang="en-US" sz="2600" b="1" dirty="0">
                <a:latin typeface="Comic Sans MS" pitchFamily="66" charset="0"/>
              </a:rPr>
              <a:t>The remaining code</a:t>
            </a:r>
          </a:p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General structure of a typical process P</a:t>
            </a:r>
            <a:r>
              <a:rPr lang="en-US" sz="2600" b="1" baseline="-25000" dirty="0">
                <a:latin typeface="Arial" pitchFamily="34" charset="0"/>
                <a:cs typeface="Arial" pitchFamily="34" charset="0"/>
              </a:rPr>
              <a:t>i</a:t>
            </a:r>
          </a:p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600" b="1" dirty="0" smtClean="0">
                <a:latin typeface="Comic Sans MS" pitchFamily="66" charset="0"/>
              </a:rPr>
              <a:t>Solution </a:t>
            </a:r>
            <a:r>
              <a:rPr lang="en-US" sz="2600" b="1" dirty="0">
                <a:latin typeface="Comic Sans MS" pitchFamily="66" charset="0"/>
              </a:rPr>
              <a:t>to the critical section problem must fulfill the following requirements</a:t>
            </a:r>
          </a:p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1.	</a:t>
            </a:r>
            <a:r>
              <a:rPr lang="en-US" sz="2600" b="1" dirty="0">
                <a:latin typeface="Berlin Sans FB" pitchFamily="34" charset="0"/>
              </a:rPr>
              <a:t>Mutual exclusion</a:t>
            </a:r>
          </a:p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If process P</a:t>
            </a:r>
            <a:r>
              <a:rPr lang="en-US" sz="2600" b="1" baseline="-25000" dirty="0">
                <a:latin typeface="Arial" pitchFamily="34" charset="0"/>
                <a:cs typeface="Arial" pitchFamily="34" charset="0"/>
              </a:rPr>
              <a:t>i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 is executing in its CS</a:t>
            </a:r>
          </a:p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  </a:t>
            </a:r>
            <a:r>
              <a:rPr lang="en-US" sz="2600" b="1" dirty="0" smtClean="0"/>
              <a:t> </a:t>
            </a:r>
            <a:r>
              <a:rPr lang="en-US" sz="2600" b="1" dirty="0">
                <a:latin typeface="Comic Sans MS" pitchFamily="66" charset="0"/>
              </a:rPr>
              <a:t>No other process can execute in their CS</a:t>
            </a:r>
          </a:p>
          <a:p>
            <a:pPr marL="609600" indent="-609600" eaLnBrk="1" hangingPunct="1">
              <a:lnSpc>
                <a:spcPct val="8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2600" b="1" dirty="0"/>
              <a:t>2. 	</a:t>
            </a:r>
            <a:r>
              <a:rPr lang="en-US" sz="2600" b="1" dirty="0">
                <a:latin typeface="Berlin Sans FB" pitchFamily="34" charset="0"/>
              </a:rPr>
              <a:t>Progress </a:t>
            </a:r>
          </a:p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If no process is executing in the CS, and some processes wish to enter </a:t>
            </a: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CS, then</a:t>
            </a:r>
            <a:endParaRPr lang="en-US" sz="2600" b="1" dirty="0">
              <a:latin typeface="Arial" pitchFamily="34" charset="0"/>
              <a:cs typeface="Arial" pitchFamily="34" charset="0"/>
            </a:endParaRPr>
          </a:p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endParaRPr lang="en-US" sz="2600" b="1" dirty="0">
              <a:latin typeface="Comic Sans MS" pitchFamily="66" charset="0"/>
            </a:endParaRPr>
          </a:p>
        </p:txBody>
      </p:sp>
      <p:sp>
        <p:nvSpPr>
          <p:cNvPr id="14340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b="1" smtClean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OS Spring 2020</a:t>
            </a:r>
            <a:endParaRPr lang="en-US" b="1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14338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b="1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FAST-NU Karachi Campus</a:t>
            </a:r>
          </a:p>
        </p:txBody>
      </p:sp>
      <p:sp>
        <p:nvSpPr>
          <p:cNvPr id="1433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A16E09A-43F8-4E01-AD0F-BFC8F2399BAE}" type="slidenum">
              <a:rPr lang="en-US" b="1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pPr/>
              <a:t>17</a:t>
            </a:fld>
            <a:endParaRPr lang="en-US" b="1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1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76200"/>
            <a:ext cx="8229600" cy="762000"/>
          </a:xfrm>
          <a:noFill/>
        </p:spPr>
        <p:txBody>
          <a:bodyPr>
            <a:normAutofit/>
          </a:bodyPr>
          <a:lstStyle/>
          <a:p>
            <a:pPr eaLnBrk="1" hangingPunct="1"/>
            <a:r>
              <a:rPr lang="en-US" sz="3200" b="1" dirty="0" smtClean="0">
                <a:solidFill>
                  <a:schemeClr val="tx1"/>
                </a:solidFill>
                <a:effectLst/>
              </a:rPr>
              <a:t>General Structure of a Typical Process</a:t>
            </a:r>
            <a:endParaRPr lang="en-US" sz="3200" b="1" dirty="0">
              <a:solidFill>
                <a:schemeClr val="tx1"/>
              </a:solidFill>
              <a:effectLst/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 bwMode="auto">
          <a:xfrm>
            <a:off x="2209800" y="1219200"/>
            <a:ext cx="5256092" cy="507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340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b="1" smtClean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OS Spring 2020</a:t>
            </a:r>
            <a:endParaRPr lang="en-US" b="1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14338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b="1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FAST-NU Karachi Campus</a:t>
            </a:r>
          </a:p>
        </p:txBody>
      </p:sp>
      <p:sp>
        <p:nvSpPr>
          <p:cNvPr id="1433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A16E09A-43F8-4E01-AD0F-BFC8F2399BAE}" type="slidenum">
              <a:rPr lang="en-US" b="1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pPr/>
              <a:t>18</a:t>
            </a:fld>
            <a:endParaRPr lang="en-US" b="1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6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5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0"/>
            <a:ext cx="8229600" cy="762000"/>
          </a:xfrm>
          <a:noFill/>
        </p:spPr>
        <p:txBody>
          <a:bodyPr/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The Critical-Section Problem</a:t>
            </a:r>
          </a:p>
        </p:txBody>
      </p:sp>
      <p:sp>
        <p:nvSpPr>
          <p:cNvPr id="15366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914400"/>
            <a:ext cx="8153400" cy="5562600"/>
          </a:xfrm>
          <a:noFill/>
        </p:spPr>
        <p:txBody>
          <a:bodyPr>
            <a:no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sz="2600" b="1" dirty="0" smtClean="0">
                <a:latin typeface="Comic Sans MS" pitchFamily="66" charset="0"/>
              </a:rPr>
              <a:t>	Select </a:t>
            </a:r>
            <a:r>
              <a:rPr lang="en-US" sz="2600" b="1" dirty="0">
                <a:latin typeface="Comic Sans MS" pitchFamily="66" charset="0"/>
              </a:rPr>
              <a:t>one of the waiting processes</a:t>
            </a:r>
          </a:p>
          <a:p>
            <a:pPr marL="533400" indent="-533400"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Selection 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is made from among the processes that are not in their remainder section</a:t>
            </a:r>
          </a:p>
          <a:p>
            <a:pPr marL="533400" indent="-5334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Comic Sans MS" pitchFamily="66" charset="0"/>
              </a:rPr>
              <a:t>This selection is not postponed indefinitely</a:t>
            </a:r>
          </a:p>
          <a:p>
            <a:pPr marL="533400" indent="-5334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3. 	</a:t>
            </a:r>
            <a:r>
              <a:rPr lang="en-US" sz="2600" b="1" dirty="0">
                <a:latin typeface="Berlin Sans FB" pitchFamily="34" charset="0"/>
              </a:rPr>
              <a:t>Bounded waiting</a:t>
            </a:r>
          </a:p>
          <a:p>
            <a:pPr marL="533400" indent="-533400" eaLnBrk="1" hangingPunct="1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sz="2600" b="1" dirty="0" smtClean="0">
                <a:latin typeface="Comic Sans MS" pitchFamily="66" charset="0"/>
              </a:rPr>
              <a:t>There </a:t>
            </a:r>
            <a:r>
              <a:rPr lang="en-US" sz="2600" b="1" dirty="0">
                <a:latin typeface="Comic Sans MS" pitchFamily="66" charset="0"/>
              </a:rPr>
              <a:t>exists a bound on the number of times that other processes are allowed to enter their CSs after a process has made a request to enter its CS and before that request is granted</a:t>
            </a:r>
          </a:p>
          <a:p>
            <a:pPr marL="533400" indent="-533400" eaLnBrk="1" hangingPunct="1"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Each 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process is executing at a non-zero speed</a:t>
            </a:r>
          </a:p>
          <a:p>
            <a:pPr marL="533400" indent="-533400" eaLnBrk="1" hangingPunct="1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sz="2600" b="1" dirty="0" smtClean="0">
                <a:latin typeface="Comic Sans MS" pitchFamily="66" charset="0"/>
              </a:rPr>
              <a:t>Many instances </a:t>
            </a:r>
            <a:r>
              <a:rPr lang="en-US" sz="2600" b="1" dirty="0">
                <a:latin typeface="Comic Sans MS" pitchFamily="66" charset="0"/>
              </a:rPr>
              <a:t>of kernel code </a:t>
            </a:r>
            <a:r>
              <a:rPr lang="en-US" sz="2600" b="1" dirty="0" smtClean="0">
                <a:latin typeface="Comic Sans MS" pitchFamily="66" charset="0"/>
              </a:rPr>
              <a:t>manipulating </a:t>
            </a:r>
            <a:r>
              <a:rPr lang="en-US" sz="2600" b="1" dirty="0">
                <a:latin typeface="Comic Sans MS" pitchFamily="66" charset="0"/>
              </a:rPr>
              <a:t>data structures may also suffer from race conditions</a:t>
            </a:r>
          </a:p>
          <a:p>
            <a:pPr marL="533400" indent="-533400"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Two approaches are used to handle CS in </a:t>
            </a: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OS</a:t>
            </a:r>
            <a:endParaRPr lang="en-US" sz="2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5364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b="1" smtClean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OS Spring 2020</a:t>
            </a:r>
            <a:endParaRPr lang="en-US" b="1" dirty="0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15362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b="1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FAST-NU Karachi Campus</a:t>
            </a:r>
          </a:p>
        </p:txBody>
      </p:sp>
      <p:sp>
        <p:nvSpPr>
          <p:cNvPr id="1536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4E7D344-1FC1-48FA-991E-1DEB24515FB4}" type="slidenum">
              <a:rPr lang="en-US" b="1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pPr/>
              <a:t>19</a:t>
            </a:fld>
            <a:endParaRPr lang="en-US" b="1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45000" r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8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838200"/>
            <a:ext cx="8229600" cy="5562600"/>
          </a:xfrm>
          <a:noFill/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Advantages of larger page size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Comic Sans MS" pitchFamily="66" charset="0"/>
              </a:rPr>
              <a:t>Results in smaller page table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I/O time is minimized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Comic Sans MS" pitchFamily="66" charset="0"/>
              </a:rPr>
              <a:t>Larger page size minimizes page faults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Relationship between page size and sector size on the paging device is also important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600" b="1" dirty="0">
                <a:latin typeface="Comic Sans MS" pitchFamily="66" charset="0"/>
              </a:rPr>
              <a:t>Current trend in architecture is to have a relatively larger page size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900" b="1" dirty="0"/>
          </a:p>
          <a:p>
            <a:pPr eaLnBrk="1" hangingPunct="1">
              <a:lnSpc>
                <a:spcPct val="80000"/>
              </a:lnSpc>
              <a:buFont typeface="Wingdings" pitchFamily="2" charset="2"/>
              <a:buChar char="q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TLB Reach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Comic Sans MS" pitchFamily="66" charset="0"/>
              </a:rPr>
              <a:t>Hit ratio of a TLB increases with the increase in the number of entries in the TLB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TLB reach refers to the amount of memory accessible by the TLB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Comic Sans MS" pitchFamily="66" charset="0"/>
              </a:rPr>
              <a:t>Number of entries multiplied by the page 	size</a:t>
            </a:r>
            <a:endParaRPr lang="en-US" sz="2600" dirty="0">
              <a:latin typeface="Comic Sans MS" pitchFamily="66" charset="0"/>
            </a:endParaRPr>
          </a:p>
        </p:txBody>
      </p:sp>
      <p:sp>
        <p:nvSpPr>
          <p:cNvPr id="79876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b="1" smtClean="0">
                <a:latin typeface="Arial Black" pitchFamily="34" charset="0"/>
              </a:rPr>
              <a:t>OS Spring 2020</a:t>
            </a:r>
            <a:endParaRPr lang="en-US" b="1">
              <a:latin typeface="Arial Black" pitchFamily="34" charset="0"/>
            </a:endParaRPr>
          </a:p>
        </p:txBody>
      </p:sp>
      <p:sp>
        <p:nvSpPr>
          <p:cNvPr id="79874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b="1">
                <a:latin typeface="Arial Black" pitchFamily="34" charset="0"/>
              </a:rPr>
              <a:t>FAST-NU Karachi Campus</a:t>
            </a:r>
          </a:p>
        </p:txBody>
      </p:sp>
      <p:sp>
        <p:nvSpPr>
          <p:cNvPr id="7987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DDFE6E6-F77F-4F43-8C3C-697C89507B59}" type="slidenum">
              <a:rPr lang="en-US" b="1">
                <a:latin typeface="Arial Black" pitchFamily="34" charset="0"/>
              </a:rPr>
              <a:pPr/>
              <a:t>2</a:t>
            </a:fld>
            <a:endParaRPr lang="en-US" b="1">
              <a:latin typeface="Arial Black" pitchFamily="34" charset="0"/>
            </a:endParaRPr>
          </a:p>
        </p:txBody>
      </p:sp>
      <p:sp>
        <p:nvSpPr>
          <p:cNvPr id="79877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76200"/>
            <a:ext cx="8229600" cy="762000"/>
          </a:xfrm>
          <a:noFill/>
        </p:spPr>
        <p:txBody>
          <a:bodyPr/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Other C</a:t>
            </a:r>
            <a:r>
              <a:rPr lang="en-US" sz="3200" b="1" dirty="0" smtClean="0">
                <a:solidFill>
                  <a:schemeClr val="tx1"/>
                </a:solidFill>
                <a:effectLst/>
              </a:rPr>
              <a:t>onsiderations</a:t>
            </a:r>
            <a:endParaRPr lang="en-US" sz="3200" b="1" dirty="0"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7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9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0"/>
            <a:ext cx="8229600" cy="762000"/>
          </a:xfrm>
          <a:noFill/>
        </p:spPr>
        <p:txBody>
          <a:bodyPr>
            <a:normAutofit/>
          </a:bodyPr>
          <a:lstStyle/>
          <a:p>
            <a:pPr eaLnBrk="1" hangingPunct="1"/>
            <a:r>
              <a:rPr lang="en-US" sz="3200" b="1" dirty="0" smtClean="0">
                <a:solidFill>
                  <a:schemeClr val="tx1"/>
                </a:solidFill>
                <a:effectLst/>
              </a:rPr>
              <a:t>Race Condition when Assigning a PID</a:t>
            </a:r>
            <a:endParaRPr lang="en-US" sz="3200" b="1" dirty="0">
              <a:solidFill>
                <a:schemeClr val="tx1"/>
              </a:solidFill>
              <a:effectLst/>
            </a:endParaRPr>
          </a:p>
        </p:txBody>
      </p:sp>
      <p:sp>
        <p:nvSpPr>
          <p:cNvPr id="16388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b="1" smtClean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OS Spring 2020</a:t>
            </a:r>
            <a:endParaRPr lang="en-US" b="1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16386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b="1" dirty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FAST-NU Karachi Campus</a:t>
            </a:r>
          </a:p>
        </p:txBody>
      </p:sp>
      <p:sp>
        <p:nvSpPr>
          <p:cNvPr id="1638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F318A5C-3987-473A-8759-F19F89AE88F6}" type="slidenum">
              <a:rPr lang="en-US" b="1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pPr/>
              <a:t>20</a:t>
            </a:fld>
            <a:endParaRPr lang="en-US" b="1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pic>
        <p:nvPicPr>
          <p:cNvPr id="7" name="Picture 3"/>
          <p:cNvPicPr>
            <a:picLocks noGrp="1" noChangeAspect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117854"/>
            <a:ext cx="8978265" cy="56639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9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0"/>
            <a:ext cx="8229600" cy="762000"/>
          </a:xfrm>
          <a:noFill/>
        </p:spPr>
        <p:txBody>
          <a:bodyPr/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The Critical-Section Problem</a:t>
            </a:r>
          </a:p>
        </p:txBody>
      </p:sp>
      <p:sp>
        <p:nvSpPr>
          <p:cNvPr id="16390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990600"/>
            <a:ext cx="8153400" cy="5334000"/>
          </a:xfrm>
          <a:noFill/>
        </p:spPr>
        <p:txBody>
          <a:bodyPr>
            <a:noAutofit/>
          </a:bodyPr>
          <a:lstStyle/>
          <a:p>
            <a:pPr marL="533400" indent="-533400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sz="2600" b="1" dirty="0">
                <a:latin typeface="Berlin Sans FB" pitchFamily="34" charset="0"/>
              </a:rPr>
              <a:t>Preemptive Kernels</a:t>
            </a:r>
          </a:p>
          <a:p>
            <a:pPr marL="533400" indent="-533400">
              <a:lnSpc>
                <a:spcPct val="80000"/>
              </a:lnSpc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Comic Sans MS" pitchFamily="66" charset="0"/>
              </a:rPr>
              <a:t>Allows a process to be preempted while it </a:t>
            </a:r>
            <a:r>
              <a:rPr lang="en-US" sz="2600" b="1" dirty="0" smtClean="0">
                <a:latin typeface="Comic Sans MS" pitchFamily="66" charset="0"/>
              </a:rPr>
              <a:t>	is running </a:t>
            </a:r>
            <a:r>
              <a:rPr lang="en-US" sz="2600" b="1" dirty="0">
                <a:latin typeface="Comic Sans MS" pitchFamily="66" charset="0"/>
              </a:rPr>
              <a:t>in kernel mode</a:t>
            </a:r>
          </a:p>
          <a:p>
            <a:pPr marL="609600" indent="-609600"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 smtClean="0">
                <a:latin typeface="Comic Sans MS" pitchFamily="66" charset="0"/>
              </a:rPr>
              <a:t>May </a:t>
            </a:r>
            <a:r>
              <a:rPr lang="en-US" sz="2600" b="1" dirty="0">
                <a:latin typeface="Comic Sans MS" pitchFamily="66" charset="0"/>
              </a:rPr>
              <a:t>be more responsive</a:t>
            </a:r>
          </a:p>
          <a:p>
            <a:pPr marL="609600" indent="-609600"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Comic Sans MS" pitchFamily="66" charset="0"/>
              </a:rPr>
              <a:t>May suffer from race conditions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sz="2600" b="1" dirty="0">
                <a:latin typeface="Comic Sans MS" pitchFamily="66" charset="0"/>
              </a:rPr>
              <a:t>	</a:t>
            </a:r>
            <a:r>
              <a:rPr lang="en-US" sz="2600" b="1" dirty="0" smtClean="0">
                <a:latin typeface="Comic Sans MS" pitchFamily="66" charset="0"/>
              </a:rPr>
              <a:t>  </a:t>
            </a:r>
            <a:r>
              <a:rPr lang="en-US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Needs </a:t>
            </a: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to be designed carefully (SMPs)</a:t>
            </a:r>
          </a:p>
          <a:p>
            <a:pPr marL="609600" indent="-609600"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Comic Sans MS" pitchFamily="66" charset="0"/>
              </a:rPr>
              <a:t>More suitable for real-time programming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sz="2600" b="1" dirty="0" smtClean="0">
                <a:latin typeface="Berlin Sans FB" pitchFamily="34" charset="0"/>
              </a:rPr>
              <a:t>2</a:t>
            </a:r>
            <a:r>
              <a:rPr lang="en-US" sz="2600" b="1" dirty="0">
                <a:latin typeface="Berlin Sans FB" pitchFamily="34" charset="0"/>
              </a:rPr>
              <a:t>.	</a:t>
            </a:r>
            <a:r>
              <a:rPr lang="en-US" sz="2600" b="1" dirty="0" err="1">
                <a:latin typeface="Berlin Sans FB" pitchFamily="34" charset="0"/>
              </a:rPr>
              <a:t>Nonpreemptive</a:t>
            </a:r>
            <a:r>
              <a:rPr lang="en-US" sz="2600" b="1" dirty="0">
                <a:latin typeface="Berlin Sans FB" pitchFamily="34" charset="0"/>
              </a:rPr>
              <a:t> kernels</a:t>
            </a:r>
          </a:p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Comic Sans MS" pitchFamily="66" charset="0"/>
              </a:rPr>
              <a:t>Does not allow a process to be preempted 	while it is running in kernel mode</a:t>
            </a:r>
          </a:p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	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Free from race conditions</a:t>
            </a:r>
          </a:p>
          <a:p>
            <a:pPr marL="609600" indent="-609600"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 smtClean="0">
                <a:latin typeface="Comic Sans MS" pitchFamily="66" charset="0"/>
              </a:rPr>
              <a:t>Preemptive </a:t>
            </a:r>
            <a:r>
              <a:rPr lang="en-US" sz="2600" b="1" dirty="0">
                <a:latin typeface="Comic Sans MS" pitchFamily="66" charset="0"/>
              </a:rPr>
              <a:t>kernel are more difficult to design and implement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How </a:t>
            </a: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to manage preemption in kernel?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endParaRPr lang="en-US" sz="800" b="1" dirty="0">
              <a:latin typeface="Comic Sans MS" pitchFamily="66" charset="0"/>
            </a:endParaRPr>
          </a:p>
        </p:txBody>
      </p:sp>
      <p:sp>
        <p:nvSpPr>
          <p:cNvPr id="16388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b="1" smtClean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OS Spring 2020</a:t>
            </a:r>
            <a:endParaRPr lang="en-US" b="1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16386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b="1" dirty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FAST-NU Karachi Campus</a:t>
            </a:r>
          </a:p>
        </p:txBody>
      </p:sp>
      <p:sp>
        <p:nvSpPr>
          <p:cNvPr id="1638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F318A5C-3987-473A-8759-F19F89AE88F6}" type="slidenum">
              <a:rPr lang="en-US" b="1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pPr/>
              <a:t>21</a:t>
            </a:fld>
            <a:endParaRPr lang="en-US" b="1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5934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7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76200"/>
            <a:ext cx="8229600" cy="762000"/>
          </a:xfrm>
          <a:noFill/>
        </p:spPr>
        <p:txBody>
          <a:bodyPr/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Peterson’s Solution</a:t>
            </a:r>
          </a:p>
        </p:txBody>
      </p:sp>
      <p:sp>
        <p:nvSpPr>
          <p:cNvPr id="17414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914400"/>
            <a:ext cx="8229600" cy="5867400"/>
          </a:xfrm>
          <a:noFill/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800" b="1" dirty="0">
                <a:latin typeface="Comic Sans MS" pitchFamily="66" charset="0"/>
              </a:rPr>
              <a:t>A software-based solution to critical section problem</a:t>
            </a:r>
          </a:p>
          <a:p>
            <a:pPr eaLnBrk="1" hangingPunct="1">
              <a:lnSpc>
                <a:spcPct val="90000"/>
              </a:lnSpc>
              <a:buFontTx/>
              <a:buChar char="o"/>
            </a:pPr>
            <a:r>
              <a:rPr lang="en-US" sz="2800" b="1" dirty="0">
                <a:latin typeface="Arial" pitchFamily="34" charset="0"/>
                <a:cs typeface="Arial" pitchFamily="34" charset="0"/>
              </a:rPr>
              <a:t>Algorithm is restricted to two processes that alternate to enter and use the 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CS</a:t>
            </a:r>
          </a:p>
          <a:p>
            <a:pPr eaLnBrk="1" hangingPunct="1">
              <a:lnSpc>
                <a:spcPct val="90000"/>
              </a:lnSpc>
              <a:buFontTx/>
              <a:buChar char="o"/>
            </a:pPr>
            <a:r>
              <a:rPr lang="en-US" sz="2800" b="1" dirty="0" smtClean="0">
                <a:latin typeface="Comic Sans MS" panose="030F0702030302020204" pitchFamily="66" charset="0"/>
                <a:cs typeface="Arial" pitchFamily="34" charset="0"/>
              </a:rPr>
              <a:t>Algorithm may not work for current systems</a:t>
            </a:r>
          </a:p>
          <a:p>
            <a:pPr marL="82550" indent="0" eaLnBrk="1" hangingPunct="1">
              <a:lnSpc>
                <a:spcPct val="90000"/>
              </a:lnSpc>
              <a:buNone/>
            </a:pPr>
            <a:r>
              <a:rPr lang="en-US" sz="2800" b="1" dirty="0">
                <a:latin typeface="Arial" pitchFamily="34" charset="0"/>
                <a:cs typeface="Arial" pitchFamily="34" charset="0"/>
              </a:rPr>
              <a:t>	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Instructions may be reordered to improve 	performance by either the compiler 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a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nd/or 	the processor</a:t>
            </a:r>
            <a:endParaRPr lang="en-US" sz="2800" b="1" dirty="0"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Char char="Ø"/>
            </a:pPr>
            <a:r>
              <a:rPr lang="en-US" sz="2800" b="1" dirty="0">
                <a:latin typeface="Comic Sans MS" panose="030F0702030302020204" pitchFamily="66" charset="0"/>
                <a:cs typeface="Arial" pitchFamily="34" charset="0"/>
              </a:rPr>
              <a:t>Two data items are shared between the two processes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800" b="1" dirty="0"/>
              <a:t>		</a:t>
            </a:r>
            <a:r>
              <a:rPr lang="en-US" sz="2800" b="1" dirty="0" err="1">
                <a:latin typeface="Comic Sans MS" pitchFamily="66" charset="0"/>
              </a:rPr>
              <a:t>int</a:t>
            </a:r>
            <a:r>
              <a:rPr lang="en-US" sz="2800" b="1" dirty="0">
                <a:latin typeface="Comic Sans MS" pitchFamily="66" charset="0"/>
              </a:rPr>
              <a:t> turn;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800" b="1" dirty="0"/>
              <a:t>			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Variable to indicate whose turn it is 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to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		enter the CS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800" b="1" dirty="0" err="1">
                <a:latin typeface="Comic Sans MS" pitchFamily="66" charset="0"/>
              </a:rPr>
              <a:t>boolean</a:t>
            </a:r>
            <a:r>
              <a:rPr lang="en-US" sz="2800" b="1" dirty="0">
                <a:latin typeface="Comic Sans MS" pitchFamily="66" charset="0"/>
              </a:rPr>
              <a:t> flag[2];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800" b="1" dirty="0"/>
              <a:t>			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An array to indicate whether a process 		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is 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ready to enter the 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CS</a:t>
            </a:r>
          </a:p>
          <a:p>
            <a:pPr eaLnBrk="1" hangingPunct="1">
              <a:lnSpc>
                <a:spcPct val="90000"/>
              </a:lnSpc>
              <a:buFontTx/>
              <a:buChar char="o"/>
            </a:pPr>
            <a:r>
              <a:rPr lang="en-US" sz="2800" b="1" dirty="0" smtClean="0">
                <a:latin typeface="Comic Sans MS" pitchFamily="66" charset="0"/>
              </a:rPr>
              <a:t>Working </a:t>
            </a:r>
            <a:r>
              <a:rPr lang="en-US" sz="2800" b="1" dirty="0">
                <a:latin typeface="Comic Sans MS" pitchFamily="66" charset="0"/>
              </a:rPr>
              <a:t>of the algorithm</a:t>
            </a:r>
          </a:p>
        </p:txBody>
      </p:sp>
      <p:sp>
        <p:nvSpPr>
          <p:cNvPr id="17412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b="1" smtClean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OS Spring 2020</a:t>
            </a:r>
            <a:endParaRPr lang="en-US" b="1" dirty="0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17410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b="1" dirty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FAST-NU Karachi Campus</a:t>
            </a:r>
          </a:p>
        </p:txBody>
      </p:sp>
      <p:sp>
        <p:nvSpPr>
          <p:cNvPr id="1741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B243DCA-CF7F-4302-BA11-46F1606C5C69}" type="slidenum">
              <a:rPr lang="en-US" b="1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pPr/>
              <a:t>22</a:t>
            </a:fld>
            <a:endParaRPr lang="en-US" b="1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blipFill dpi="0" rotWithShape="1">
          <a:blip r:embed="rId3">
            <a:lum/>
          </a:blip>
          <a:srcRect/>
          <a:stretch>
            <a:fillRect l="-8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b="1" smtClean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OS Spring 2020</a:t>
            </a:r>
            <a:endParaRPr lang="en-US" b="1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18434" name="Footer Placeholder 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b="1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FAST-NU Karachi Campus</a:t>
            </a:r>
          </a:p>
        </p:txBody>
      </p:sp>
      <p:sp>
        <p:nvSpPr>
          <p:cNvPr id="18435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5E11185-56CC-4666-8404-CADC437D8C64}" type="slidenum">
              <a:rPr lang="en-US" b="1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pPr/>
              <a:t>23</a:t>
            </a:fld>
            <a:endParaRPr lang="en-US" b="1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1844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43000" y="-76200"/>
            <a:ext cx="8229600" cy="990600"/>
          </a:xfrm>
        </p:spPr>
        <p:txBody>
          <a:bodyPr anchor="b"/>
          <a:lstStyle/>
          <a:p>
            <a:pPr eaLnBrk="1" hangingPunct="1"/>
            <a:r>
              <a:rPr lang="en-US" sz="3200" b="1" dirty="0"/>
              <a:t>Algorithm for Process </a:t>
            </a:r>
            <a:r>
              <a:rPr lang="en-US" sz="3200" b="1" dirty="0">
                <a:solidFill>
                  <a:srgbClr val="0000FF"/>
                </a:solidFill>
              </a:rPr>
              <a:t>P</a:t>
            </a:r>
            <a:r>
              <a:rPr lang="en-US" sz="3200" b="1" baseline="-25000" dirty="0">
                <a:solidFill>
                  <a:srgbClr val="0000FF"/>
                </a:solidFill>
              </a:rPr>
              <a:t>i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001" y="1143000"/>
            <a:ext cx="7467600" cy="5638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8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4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8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0"/>
            <a:ext cx="8229600" cy="914400"/>
          </a:xfrm>
          <a:noFill/>
        </p:spPr>
        <p:txBody>
          <a:bodyPr/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Peterson’s Solution</a:t>
            </a:r>
          </a:p>
        </p:txBody>
      </p:sp>
      <p:sp>
        <p:nvSpPr>
          <p:cNvPr id="19462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914400"/>
            <a:ext cx="8229600" cy="5302250"/>
          </a:xfrm>
          <a:noFill/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  <a:buFont typeface="Wingdings" pitchFamily="2" charset="2"/>
              <a:buChar char="§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Prove that the solution meets all three requirements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Char char="Ø"/>
            </a:pPr>
            <a:r>
              <a:rPr lang="en-US" sz="2600" b="1" dirty="0" smtClean="0">
                <a:latin typeface="Comic Sans MS" pitchFamily="66" charset="0"/>
              </a:rPr>
              <a:t>Mutual </a:t>
            </a:r>
            <a:r>
              <a:rPr lang="en-US" sz="2600" b="1" dirty="0">
                <a:latin typeface="Comic Sans MS" pitchFamily="66" charset="0"/>
              </a:rPr>
              <a:t>exclusion is preserved</a:t>
            </a:r>
            <a:r>
              <a:rPr lang="en-US" sz="2600" b="1" dirty="0"/>
              <a:t>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P</a:t>
            </a:r>
            <a:r>
              <a:rPr lang="en-US" sz="2600" b="1" baseline="-25000" dirty="0">
                <a:latin typeface="Arial" pitchFamily="34" charset="0"/>
                <a:cs typeface="Arial" pitchFamily="34" charset="0"/>
              </a:rPr>
              <a:t>i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 enters the critical section only if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600" b="1" dirty="0">
                <a:latin typeface="Comic Sans MS" pitchFamily="66" charset="0"/>
              </a:rPr>
              <a:t>			Flag[j] == false </a:t>
            </a:r>
            <a:r>
              <a:rPr lang="en-US" sz="2600" b="1" dirty="0"/>
              <a:t>or</a:t>
            </a:r>
            <a:r>
              <a:rPr lang="en-US" sz="2600" b="1" dirty="0">
                <a:latin typeface="Comic Sans MS" pitchFamily="66" charset="0"/>
              </a:rPr>
              <a:t> turn == </a:t>
            </a:r>
            <a:r>
              <a:rPr lang="en-US" sz="2600" b="1" dirty="0" err="1">
                <a:latin typeface="Comic Sans MS" pitchFamily="66" charset="0"/>
              </a:rPr>
              <a:t>i</a:t>
            </a:r>
            <a:endParaRPr lang="en-US" sz="2600" b="1" dirty="0">
              <a:latin typeface="Comic Sans MS" pitchFamily="66" charset="0"/>
            </a:endParaRPr>
          </a:p>
          <a:p>
            <a:pPr eaLnBrk="1" hangingPunct="1">
              <a:lnSpc>
                <a:spcPct val="90000"/>
              </a:lnSpc>
              <a:buFontTx/>
              <a:buChar char="o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Both processes execute in the CS only if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600" b="1" dirty="0"/>
              <a:t>		 </a:t>
            </a:r>
            <a:r>
              <a:rPr lang="en-US" sz="2600" b="1" dirty="0">
                <a:latin typeface="Comic Sans MS" pitchFamily="66" charset="0"/>
              </a:rPr>
              <a:t>flag[</a:t>
            </a:r>
            <a:r>
              <a:rPr lang="en-US" sz="2600" b="1" dirty="0" err="1">
                <a:latin typeface="Comic Sans MS" pitchFamily="66" charset="0"/>
              </a:rPr>
              <a:t>i</a:t>
            </a:r>
            <a:r>
              <a:rPr lang="en-US" sz="2600" b="1" dirty="0">
                <a:latin typeface="Comic Sans MS" pitchFamily="66" charset="0"/>
              </a:rPr>
              <a:t>] == flag[j] == true</a:t>
            </a:r>
          </a:p>
          <a:p>
            <a:pPr eaLnBrk="1" hangingPunct="1">
              <a:lnSpc>
                <a:spcPct val="90000"/>
              </a:lnSpc>
              <a:buFontTx/>
              <a:buChar char="o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Value of turn would allow only one process to enter CS</a:t>
            </a:r>
            <a:endParaRPr lang="en-US" sz="800" b="1" dirty="0"/>
          </a:p>
          <a:p>
            <a:pPr eaLnBrk="1" hangingPunct="1">
              <a:lnSpc>
                <a:spcPct val="90000"/>
              </a:lnSpc>
              <a:buFont typeface="Wingdings" pitchFamily="2" charset="2"/>
              <a:buChar char="Ø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The progress requirement is satisfied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Char char="Ø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The bounded-waiting requirement is met</a:t>
            </a:r>
          </a:p>
          <a:p>
            <a:pPr eaLnBrk="1" hangingPunct="1">
              <a:lnSpc>
                <a:spcPct val="90000"/>
              </a:lnSpc>
              <a:buFontTx/>
              <a:buChar char="o"/>
            </a:pPr>
            <a:r>
              <a:rPr lang="en-US" sz="2600" b="1" dirty="0">
                <a:latin typeface="Comic Sans MS" pitchFamily="66" charset="0"/>
              </a:rPr>
              <a:t>P</a:t>
            </a:r>
            <a:r>
              <a:rPr lang="en-US" sz="2600" b="1" baseline="-25000" dirty="0">
                <a:latin typeface="Comic Sans MS" pitchFamily="66" charset="0"/>
              </a:rPr>
              <a:t>i</a:t>
            </a:r>
            <a:r>
              <a:rPr lang="en-US" sz="2600" b="1" dirty="0">
                <a:latin typeface="Comic Sans MS" pitchFamily="66" charset="0"/>
              </a:rPr>
              <a:t> will enter the CS (progress) after at most one entry by </a:t>
            </a:r>
            <a:r>
              <a:rPr lang="en-US" sz="2600" b="1" dirty="0" err="1">
                <a:latin typeface="Comic Sans MS" pitchFamily="66" charset="0"/>
              </a:rPr>
              <a:t>P</a:t>
            </a:r>
            <a:r>
              <a:rPr lang="en-US" sz="2600" b="1" baseline="-25000" dirty="0" err="1">
                <a:latin typeface="Comic Sans MS" pitchFamily="66" charset="0"/>
              </a:rPr>
              <a:t>j</a:t>
            </a:r>
            <a:r>
              <a:rPr lang="en-US" sz="2600" b="1" dirty="0">
                <a:latin typeface="Comic Sans MS" pitchFamily="66" charset="0"/>
              </a:rPr>
              <a:t> (bounded waiting)</a:t>
            </a:r>
          </a:p>
        </p:txBody>
      </p:sp>
      <p:sp>
        <p:nvSpPr>
          <p:cNvPr id="19460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b="1" smtClean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OS Spring 2020</a:t>
            </a:r>
            <a:endParaRPr lang="en-US" b="1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19458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b="1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FAST-NU Karachi Campus</a:t>
            </a:r>
          </a:p>
        </p:txBody>
      </p:sp>
      <p:sp>
        <p:nvSpPr>
          <p:cNvPr id="1945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A32FB73-421F-43EB-8D88-BB082E91AB7A}" type="slidenum">
              <a:rPr lang="en-US" b="1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pPr/>
              <a:t>24</a:t>
            </a:fld>
            <a:endParaRPr lang="en-US" b="1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0"/>
            <a:ext cx="8153400" cy="914400"/>
          </a:xfrm>
          <a:noFill/>
        </p:spPr>
        <p:txBody>
          <a:bodyPr>
            <a:normAutofit fontScale="90000"/>
          </a:bodyPr>
          <a:lstStyle/>
          <a:p>
            <a:pPr algn="ctr" eaLnBrk="1" hangingPunct="1"/>
            <a:r>
              <a:rPr lang="en-US" sz="3200" b="1" dirty="0" smtClean="0">
                <a:solidFill>
                  <a:schemeClr val="tx1"/>
                </a:solidFill>
                <a:effectLst/>
              </a:rPr>
              <a:t>The Effect of Instruction Reordering in Peterson’s </a:t>
            </a:r>
            <a:r>
              <a:rPr lang="en-US" sz="3200" b="1" dirty="0">
                <a:solidFill>
                  <a:schemeClr val="tx1"/>
                </a:solidFill>
                <a:effectLst/>
              </a:rPr>
              <a:t>Solution</a:t>
            </a:r>
          </a:p>
        </p:txBody>
      </p:sp>
      <p:sp>
        <p:nvSpPr>
          <p:cNvPr id="19460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b="1" smtClean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OS Spring 2020</a:t>
            </a:r>
            <a:endParaRPr lang="en-US" b="1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19458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b="1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FAST-NU Karachi Campus</a:t>
            </a:r>
          </a:p>
        </p:txBody>
      </p:sp>
      <p:sp>
        <p:nvSpPr>
          <p:cNvPr id="1945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A32FB73-421F-43EB-8D88-BB082E91AB7A}" type="slidenum">
              <a:rPr lang="en-US" b="1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pPr/>
              <a:t>25</a:t>
            </a:fld>
            <a:endParaRPr lang="en-US" b="1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pic>
        <p:nvPicPr>
          <p:cNvPr id="7" name="Picture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239647"/>
            <a:ext cx="8153399" cy="25703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53659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50000" r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02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990600"/>
            <a:ext cx="8229600" cy="5410200"/>
          </a:xfrm>
          <a:noFill/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  <a:buFont typeface="Wingdings" pitchFamily="2" charset="2"/>
              <a:buChar char="§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TLB reach can be doubled by doubling the entries in the TLB</a:t>
            </a:r>
          </a:p>
          <a:p>
            <a:pPr eaLnBrk="1" hangingPunct="1">
              <a:lnSpc>
                <a:spcPct val="90000"/>
              </a:lnSpc>
              <a:buFontTx/>
              <a:buChar char="o"/>
            </a:pPr>
            <a:r>
              <a:rPr lang="en-US" sz="2600" b="1" dirty="0">
                <a:latin typeface="Comic Sans MS" pitchFamily="66" charset="0"/>
              </a:rPr>
              <a:t>Page size increase also increases the TLB reach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Results in greater internal fragmentation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Tx/>
              <a:buChar char="o"/>
            </a:pPr>
            <a:r>
              <a:rPr lang="en-US" sz="2600" b="1" dirty="0">
                <a:latin typeface="Comic Sans MS" pitchFamily="66" charset="0"/>
              </a:rPr>
              <a:t>An operating system may provide several different page sizes to suit the varying requirements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2600" b="1" dirty="0"/>
              <a:t>			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Requires the OS to manage the TLB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 typeface="Wingdings" pitchFamily="2" charset="2"/>
              <a:buChar char="§"/>
            </a:pPr>
            <a:r>
              <a:rPr lang="en-US" sz="2600" b="1" dirty="0" smtClean="0">
                <a:latin typeface="Comic Sans MS" pitchFamily="66" charset="0"/>
              </a:rPr>
              <a:t>A </a:t>
            </a:r>
            <a:r>
              <a:rPr lang="en-US" sz="2600" b="1" dirty="0">
                <a:latin typeface="Comic Sans MS" pitchFamily="66" charset="0"/>
              </a:rPr>
              <a:t>bit in the TLB entry indicates the page size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Char char="§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Software managed </a:t>
            </a: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TLB - Performance 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loss</a:t>
            </a:r>
          </a:p>
          <a:p>
            <a:pPr eaLnBrk="1" hangingPunct="1">
              <a:lnSpc>
                <a:spcPct val="90000"/>
              </a:lnSpc>
              <a:buFontTx/>
              <a:buChar char="o"/>
            </a:pPr>
            <a:r>
              <a:rPr lang="en-US" sz="2600" b="1" dirty="0" smtClean="0">
                <a:latin typeface="Comic Sans MS" pitchFamily="66" charset="0"/>
              </a:rPr>
              <a:t>Recent </a:t>
            </a:r>
            <a:r>
              <a:rPr lang="en-US" sz="2600" b="1" dirty="0">
                <a:latin typeface="Comic Sans MS" pitchFamily="66" charset="0"/>
              </a:rPr>
              <a:t>trends indicate a move towards software managed TLBs with multiple page sizes</a:t>
            </a:r>
          </a:p>
        </p:txBody>
      </p:sp>
      <p:sp>
        <p:nvSpPr>
          <p:cNvPr id="80900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b="1" smtClean="0">
                <a:latin typeface="Arial Black" pitchFamily="34" charset="0"/>
              </a:rPr>
              <a:t>OS Spring 2020</a:t>
            </a:r>
            <a:endParaRPr lang="en-US" b="1">
              <a:latin typeface="Arial Black" pitchFamily="34" charset="0"/>
            </a:endParaRPr>
          </a:p>
        </p:txBody>
      </p:sp>
      <p:sp>
        <p:nvSpPr>
          <p:cNvPr id="80898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b="1">
                <a:latin typeface="Arial Black" pitchFamily="34" charset="0"/>
              </a:rPr>
              <a:t>FAST-NU Karachi Campus</a:t>
            </a:r>
          </a:p>
        </p:txBody>
      </p:sp>
      <p:sp>
        <p:nvSpPr>
          <p:cNvPr id="8089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7073590-74DA-426C-9F8B-1E6807564790}" type="slidenum">
              <a:rPr lang="en-US" b="1">
                <a:latin typeface="Arial Black" pitchFamily="34" charset="0"/>
              </a:rPr>
              <a:pPr/>
              <a:t>3</a:t>
            </a:fld>
            <a:endParaRPr lang="en-US" b="1">
              <a:latin typeface="Arial Black" pitchFamily="34" charset="0"/>
            </a:endParaRPr>
          </a:p>
        </p:txBody>
      </p:sp>
      <p:sp>
        <p:nvSpPr>
          <p:cNvPr id="80901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152400"/>
            <a:ext cx="8229600" cy="762000"/>
          </a:xfrm>
          <a:noFill/>
        </p:spPr>
        <p:txBody>
          <a:bodyPr/>
          <a:lstStyle/>
          <a:p>
            <a:pPr eaLnBrk="1" hangingPunct="1"/>
            <a:r>
              <a:rPr lang="en-US" sz="3200" b="1" dirty="0" smtClean="0">
                <a:solidFill>
                  <a:schemeClr val="tx1"/>
                </a:solidFill>
                <a:effectLst/>
              </a:rPr>
              <a:t>Other Considerations</a:t>
            </a:r>
            <a:endParaRPr lang="en-US" sz="3200" b="1" dirty="0"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55000" r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6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990600"/>
            <a:ext cx="8229600" cy="5302250"/>
          </a:xfrm>
          <a:noFill/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  <a:buFont typeface="Wingdings" pitchFamily="2" charset="2"/>
              <a:buChar char="q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Inverted Page Tables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Comic Sans MS" pitchFamily="66" charset="0"/>
              </a:rPr>
              <a:t>Use of inverted page table reduces the 	amount of memory required for per-process 	page tables</a:t>
            </a:r>
          </a:p>
          <a:p>
            <a:pPr eaLnBrk="1" hangingPunct="1">
              <a:lnSpc>
                <a:spcPct val="90000"/>
              </a:lnSpc>
              <a:buFontTx/>
              <a:buChar char="o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Complete information about the logical address space of a process is not present in the inverted page table</a:t>
            </a:r>
          </a:p>
          <a:p>
            <a:pPr eaLnBrk="1" hangingPunct="1">
              <a:lnSpc>
                <a:spcPct val="90000"/>
              </a:lnSpc>
              <a:buFontTx/>
              <a:buChar char="o"/>
            </a:pPr>
            <a:r>
              <a:rPr lang="en-US" sz="2600" b="1" dirty="0">
                <a:latin typeface="Comic Sans MS" pitchFamily="66" charset="0"/>
              </a:rPr>
              <a:t>External page tables, one per process, must be kept for the required additional information</a:t>
            </a:r>
          </a:p>
          <a:p>
            <a:pPr eaLnBrk="1" hangingPunct="1">
              <a:lnSpc>
                <a:spcPct val="90000"/>
              </a:lnSpc>
              <a:buFontTx/>
              <a:buChar char="o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External page tables are required only when a page fault occurs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Comic Sans MS" pitchFamily="66" charset="0"/>
              </a:rPr>
              <a:t>They do not need to be available quickly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Tx/>
              <a:buChar char="o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A page fault may now cause another page fault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Comic Sans MS" pitchFamily="66" charset="0"/>
              </a:rPr>
              <a:t>Needs to be handled carefully</a:t>
            </a:r>
          </a:p>
        </p:txBody>
      </p:sp>
      <p:sp>
        <p:nvSpPr>
          <p:cNvPr id="81924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b="1" smtClean="0">
                <a:latin typeface="Arial Black" pitchFamily="34" charset="0"/>
              </a:rPr>
              <a:t>OS Spring 2020</a:t>
            </a:r>
            <a:endParaRPr lang="en-US" b="1">
              <a:latin typeface="Arial Black" pitchFamily="34" charset="0"/>
            </a:endParaRPr>
          </a:p>
        </p:txBody>
      </p:sp>
      <p:sp>
        <p:nvSpPr>
          <p:cNvPr id="81922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b="1">
                <a:latin typeface="Arial Black" pitchFamily="34" charset="0"/>
              </a:rPr>
              <a:t>FAST-NU Karachi Campus</a:t>
            </a:r>
          </a:p>
        </p:txBody>
      </p:sp>
      <p:sp>
        <p:nvSpPr>
          <p:cNvPr id="8192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0916729-4766-4E5D-B839-4D4DB88F8939}" type="slidenum">
              <a:rPr lang="en-US" b="1">
                <a:latin typeface="Arial Black" pitchFamily="34" charset="0"/>
              </a:rPr>
              <a:pPr/>
              <a:t>4</a:t>
            </a:fld>
            <a:endParaRPr lang="en-US" b="1">
              <a:latin typeface="Arial Black" pitchFamily="34" charset="0"/>
            </a:endParaRPr>
          </a:p>
        </p:txBody>
      </p:sp>
      <p:sp>
        <p:nvSpPr>
          <p:cNvPr id="81925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76200"/>
            <a:ext cx="8229600" cy="685800"/>
          </a:xfrm>
          <a:noFill/>
        </p:spPr>
        <p:txBody>
          <a:bodyPr/>
          <a:lstStyle/>
          <a:p>
            <a:pPr eaLnBrk="1" hangingPunct="1"/>
            <a:r>
              <a:rPr lang="en-US" sz="3200" b="1" dirty="0">
                <a:effectLst/>
              </a:rPr>
              <a:t>Other </a:t>
            </a:r>
            <a:r>
              <a:rPr lang="en-US" sz="3200" b="1" dirty="0" smtClean="0">
                <a:effectLst/>
              </a:rPr>
              <a:t>considerations</a:t>
            </a:r>
            <a:endParaRPr lang="en-US" sz="3200" b="1" dirty="0"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09601"/>
            <a:ext cx="7772400" cy="1066800"/>
          </a:xfrm>
        </p:spPr>
        <p:txBody>
          <a:bodyPr/>
          <a:lstStyle/>
          <a:p>
            <a:pPr algn="ctr" eaLnBrk="1" hangingPunct="1"/>
            <a:r>
              <a:rPr lang="en-US" sz="4000" b="1" dirty="0" smtClean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Process Synchronization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07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211512" y="3505200"/>
            <a:ext cx="5856288" cy="1447800"/>
          </a:xfrm>
          <a:noFill/>
        </p:spPr>
        <p:txBody>
          <a:bodyPr>
            <a:normAutofit/>
          </a:bodyPr>
          <a:lstStyle/>
          <a:p>
            <a:pPr algn="l" eaLnBrk="1" hangingPunct="1">
              <a:lnSpc>
                <a:spcPct val="90000"/>
              </a:lnSpc>
              <a:buFont typeface="Wingdings" pitchFamily="2" charset="2"/>
              <a:buChar char="n"/>
            </a:pPr>
            <a:r>
              <a:rPr lang="en-US" sz="3200" dirty="0"/>
              <a:t> </a:t>
            </a:r>
            <a:r>
              <a:rPr lang="en-US" sz="3200" b="1" dirty="0">
                <a:solidFill>
                  <a:schemeClr val="tx1"/>
                </a:solidFill>
              </a:rPr>
              <a:t>S</a:t>
            </a:r>
            <a:r>
              <a:rPr lang="en-US" sz="3200" b="1" dirty="0" smtClean="0">
                <a:solidFill>
                  <a:schemeClr val="tx1"/>
                </a:solidFill>
              </a:rPr>
              <a:t>ynchronization Tools</a:t>
            </a:r>
          </a:p>
          <a:p>
            <a:pPr algn="l" eaLnBrk="1" hangingPunct="1">
              <a:lnSpc>
                <a:spcPct val="90000"/>
              </a:lnSpc>
              <a:buFont typeface="Wingdings" pitchFamily="2" charset="2"/>
              <a:buChar char="n"/>
            </a:pPr>
            <a:r>
              <a:rPr lang="en-US" sz="3200" b="1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3200" b="1" dirty="0" smtClean="0">
                <a:solidFill>
                  <a:schemeClr val="tx1"/>
                </a:solidFill>
                <a:latin typeface="Comic Sans MS" pitchFamily="66" charset="0"/>
              </a:rPr>
              <a:t>Synchronization Examples</a:t>
            </a:r>
            <a:endParaRPr lang="en-US" sz="2800" b="1" dirty="0">
              <a:solidFill>
                <a:schemeClr val="tx1"/>
              </a:solidFill>
              <a:latin typeface="Comic Sans MS" pitchFamily="66" charset="0"/>
            </a:endParaRPr>
          </a:p>
        </p:txBody>
      </p:sp>
      <p:sp>
        <p:nvSpPr>
          <p:cNvPr id="3074" name="Rectangle 16"/>
          <p:cNvSpPr>
            <a:spLocks noGrp="1" noChangeArrowheads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b="1" smtClean="0">
                <a:solidFill>
                  <a:prstClr val="black"/>
                </a:solidFill>
                <a:latin typeface="Arial Black" pitchFamily="34" charset="0"/>
              </a:rPr>
              <a:t>OS Spring 2020</a:t>
            </a:r>
            <a:endParaRPr lang="en-US" b="1">
              <a:solidFill>
                <a:prstClr val="black"/>
              </a:solidFill>
              <a:latin typeface="Arial Black" pitchFamily="34" charset="0"/>
            </a:endParaRPr>
          </a:p>
        </p:txBody>
      </p:sp>
      <p:sp>
        <p:nvSpPr>
          <p:cNvPr id="3075" name="Rectangle 17"/>
          <p:cNvSpPr>
            <a:spLocks noGrp="1" noChangeArrowheads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b="1">
                <a:solidFill>
                  <a:prstClr val="black"/>
                </a:solidFill>
                <a:latin typeface="Arial Black" pitchFamily="34" charset="0"/>
              </a:rPr>
              <a:t>FAST-NU Karachi Campus</a:t>
            </a:r>
          </a:p>
        </p:txBody>
      </p:sp>
      <p:sp>
        <p:nvSpPr>
          <p:cNvPr id="3076" name="Rectangle 18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E0BF868-CA54-4946-B7DA-C2F46E3B54DF}" type="slidenum">
              <a:rPr lang="en-US" b="1">
                <a:solidFill>
                  <a:prstClr val="black"/>
                </a:solidFill>
                <a:latin typeface="Arial Black" pitchFamily="34" charset="0"/>
              </a:rPr>
              <a:pPr/>
              <a:t>5</a:t>
            </a:fld>
            <a:endParaRPr lang="en-US" b="1">
              <a:solidFill>
                <a:prstClr val="black"/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09600"/>
            <a:ext cx="7772400" cy="1447799"/>
          </a:xfrm>
        </p:spPr>
        <p:txBody>
          <a:bodyPr/>
          <a:lstStyle/>
          <a:p>
            <a:pPr algn="r" eaLnBrk="1" hangingPunct="1"/>
            <a:r>
              <a:rPr lang="en-US" sz="4000" b="1" dirty="0" smtClean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Synchronization Tools</a:t>
            </a:r>
            <a:br>
              <a:rPr lang="en-US" sz="4000" b="1" dirty="0" smtClean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lang="en-US" sz="3200" b="1" dirty="0" smtClean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Chapter 6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07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819400" y="3048000"/>
            <a:ext cx="6172200" cy="2362200"/>
          </a:xfrm>
          <a:noFill/>
        </p:spPr>
        <p:txBody>
          <a:bodyPr>
            <a:normAutofit/>
          </a:bodyPr>
          <a:lstStyle/>
          <a:p>
            <a:pPr algn="l" eaLnBrk="1" hangingPunct="1">
              <a:lnSpc>
                <a:spcPct val="90000"/>
              </a:lnSpc>
              <a:buFont typeface="Wingdings" pitchFamily="2" charset="2"/>
              <a:buChar char="n"/>
            </a:pPr>
            <a:r>
              <a:rPr lang="en-US" sz="3200" dirty="0"/>
              <a:t> </a:t>
            </a:r>
            <a:r>
              <a:rPr lang="en-US" sz="2800" b="1" dirty="0">
                <a:solidFill>
                  <a:schemeClr val="tx1"/>
                </a:solidFill>
                <a:latin typeface="Comic Sans MS" pitchFamily="66" charset="0"/>
                <a:cs typeface="Arial" pitchFamily="34" charset="0"/>
              </a:rPr>
              <a:t>The Critical Section </a:t>
            </a:r>
            <a:r>
              <a:rPr lang="en-US" sz="2800" b="1" dirty="0" smtClean="0">
                <a:solidFill>
                  <a:schemeClr val="tx1"/>
                </a:solidFill>
                <a:latin typeface="Comic Sans MS" pitchFamily="66" charset="0"/>
                <a:cs typeface="Arial" pitchFamily="34" charset="0"/>
              </a:rPr>
              <a:t>Problem</a:t>
            </a:r>
          </a:p>
          <a:p>
            <a:pPr algn="l" eaLnBrk="1" hangingPunct="1">
              <a:lnSpc>
                <a:spcPct val="90000"/>
              </a:lnSpc>
              <a:buFont typeface="Wingdings" pitchFamily="2" charset="2"/>
              <a:buChar char="n"/>
            </a:pPr>
            <a:r>
              <a:rPr lang="en-US" sz="2800" b="1" dirty="0" smtClean="0">
                <a:solidFill>
                  <a:schemeClr val="tx1"/>
                </a:solidFill>
                <a:latin typeface="Comic Sans MS" pitchFamily="66" charset="0"/>
                <a:cs typeface="Arial" pitchFamily="34" charset="0"/>
              </a:rPr>
              <a:t> Race Conditions</a:t>
            </a:r>
            <a:endParaRPr lang="en-US" sz="2800" b="1" dirty="0">
              <a:solidFill>
                <a:schemeClr val="tx1"/>
              </a:solidFill>
              <a:latin typeface="Comic Sans MS" pitchFamily="66" charset="0"/>
              <a:cs typeface="Arial" pitchFamily="34" charset="0"/>
            </a:endParaRPr>
          </a:p>
          <a:p>
            <a:pPr algn="l" eaLnBrk="1" hangingPunct="1">
              <a:lnSpc>
                <a:spcPct val="90000"/>
              </a:lnSpc>
              <a:buFont typeface="Wingdings" pitchFamily="2" charset="2"/>
              <a:buChar char="n"/>
            </a:pPr>
            <a:r>
              <a:rPr lang="en-US" sz="2800" b="1" dirty="0">
                <a:solidFill>
                  <a:schemeClr val="tx1"/>
                </a:solidFill>
                <a:latin typeface="Comic Sans MS" pitchFamily="66" charset="0"/>
                <a:cs typeface="Arial" pitchFamily="34" charset="0"/>
              </a:rPr>
              <a:t> Synchronization </a:t>
            </a:r>
            <a:r>
              <a:rPr lang="en-US" sz="2800" b="1" dirty="0" smtClean="0">
                <a:solidFill>
                  <a:schemeClr val="tx1"/>
                </a:solidFill>
                <a:latin typeface="Comic Sans MS" pitchFamily="66" charset="0"/>
                <a:cs typeface="Arial" pitchFamily="34" charset="0"/>
              </a:rPr>
              <a:t>Hardware</a:t>
            </a:r>
          </a:p>
          <a:p>
            <a:pPr algn="l" eaLnBrk="1" hangingPunct="1">
              <a:lnSpc>
                <a:spcPct val="90000"/>
              </a:lnSpc>
            </a:pPr>
            <a:r>
              <a:rPr lang="en-US" sz="2800" b="1" dirty="0">
                <a:solidFill>
                  <a:schemeClr val="tx1"/>
                </a:solidFill>
                <a:latin typeface="Comic Sans MS" pitchFamily="66" charset="0"/>
                <a:cs typeface="Arial" pitchFamily="34" charset="0"/>
              </a:rPr>
              <a:t>	</a:t>
            </a:r>
            <a:r>
              <a:rPr lang="en-US" sz="2800" b="1" dirty="0" smtClean="0">
                <a:solidFill>
                  <a:schemeClr val="tx1"/>
                </a:solidFill>
                <a:latin typeface="Comic Sans MS" pitchFamily="66" charset="0"/>
                <a:cs typeface="Arial" pitchFamily="34" charset="0"/>
              </a:rPr>
              <a:t>	ISA Support</a:t>
            </a:r>
            <a:endParaRPr lang="en-US" sz="2800" b="1" dirty="0">
              <a:solidFill>
                <a:schemeClr val="tx1"/>
              </a:solidFill>
              <a:latin typeface="Comic Sans MS" pitchFamily="66" charset="0"/>
              <a:cs typeface="Arial" pitchFamily="34" charset="0"/>
            </a:endParaRPr>
          </a:p>
          <a:p>
            <a:pPr algn="l" eaLnBrk="1" hangingPunct="1">
              <a:lnSpc>
                <a:spcPct val="90000"/>
              </a:lnSpc>
              <a:buFont typeface="Wingdings" pitchFamily="2" charset="2"/>
              <a:buChar char="n"/>
            </a:pPr>
            <a:r>
              <a:rPr lang="en-US" sz="2800" b="1" dirty="0">
                <a:solidFill>
                  <a:schemeClr val="tx1"/>
                </a:solidFill>
                <a:latin typeface="Comic Sans MS" pitchFamily="66" charset="0"/>
                <a:cs typeface="Arial" pitchFamily="34" charset="0"/>
              </a:rPr>
              <a:t> </a:t>
            </a:r>
            <a:r>
              <a:rPr lang="en-US" sz="2800" b="1" dirty="0" smtClean="0">
                <a:solidFill>
                  <a:schemeClr val="tx1"/>
                </a:solidFill>
                <a:latin typeface="Comic Sans MS" pitchFamily="66" charset="0"/>
                <a:cs typeface="Arial" pitchFamily="34" charset="0"/>
              </a:rPr>
              <a:t>Semaphores </a:t>
            </a:r>
            <a:r>
              <a:rPr lang="en-US" sz="2800" b="1" dirty="0" smtClean="0">
                <a:solidFill>
                  <a:schemeClr val="tx1"/>
                </a:solidFill>
                <a:latin typeface="Comic Sans MS" pitchFamily="66" charset="0"/>
              </a:rPr>
              <a:t> </a:t>
            </a:r>
            <a:endParaRPr lang="en-US" sz="2800" b="1" dirty="0">
              <a:solidFill>
                <a:schemeClr val="tx1"/>
              </a:solidFill>
              <a:latin typeface="Comic Sans MS" pitchFamily="66" charset="0"/>
            </a:endParaRPr>
          </a:p>
        </p:txBody>
      </p:sp>
      <p:sp>
        <p:nvSpPr>
          <p:cNvPr id="3074" name="Rectangle 16"/>
          <p:cNvSpPr>
            <a:spLocks noGrp="1" noChangeArrowheads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b="1" smtClean="0">
                <a:solidFill>
                  <a:prstClr val="black"/>
                </a:solidFill>
                <a:latin typeface="Arial Black" pitchFamily="34" charset="0"/>
              </a:rPr>
              <a:t>OS Spring 2020</a:t>
            </a:r>
            <a:endParaRPr lang="en-US" b="1">
              <a:solidFill>
                <a:prstClr val="black"/>
              </a:solidFill>
              <a:latin typeface="Arial Black" pitchFamily="34" charset="0"/>
            </a:endParaRPr>
          </a:p>
        </p:txBody>
      </p:sp>
      <p:sp>
        <p:nvSpPr>
          <p:cNvPr id="3075" name="Rectangle 17"/>
          <p:cNvSpPr>
            <a:spLocks noGrp="1" noChangeArrowheads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b="1">
                <a:solidFill>
                  <a:prstClr val="black"/>
                </a:solidFill>
                <a:latin typeface="Arial Black" pitchFamily="34" charset="0"/>
              </a:rPr>
              <a:t>FAST-NU Karachi Campus</a:t>
            </a:r>
          </a:p>
        </p:txBody>
      </p:sp>
      <p:sp>
        <p:nvSpPr>
          <p:cNvPr id="3076" name="Rectangle 18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E0BF868-CA54-4946-B7DA-C2F46E3B54DF}" type="slidenum">
              <a:rPr lang="en-US" b="1">
                <a:solidFill>
                  <a:prstClr val="black"/>
                </a:solidFill>
                <a:latin typeface="Arial Black" pitchFamily="34" charset="0"/>
              </a:rPr>
              <a:pPr/>
              <a:t>6</a:t>
            </a:fld>
            <a:endParaRPr lang="en-US" b="1">
              <a:solidFill>
                <a:prstClr val="black"/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55581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228600"/>
            <a:ext cx="8229600" cy="914400"/>
          </a:xfrm>
          <a:noFill/>
        </p:spPr>
        <p:txBody>
          <a:bodyPr/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Process Coordination</a:t>
            </a:r>
          </a:p>
        </p:txBody>
      </p:sp>
      <p:sp>
        <p:nvSpPr>
          <p:cNvPr id="4102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143000"/>
            <a:ext cx="8229600" cy="5029200"/>
          </a:xfrm>
          <a:noFill/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600" b="1" dirty="0">
                <a:latin typeface="Comic Sans MS" pitchFamily="66" charset="0"/>
              </a:rPr>
              <a:t>A cooperating process is one that can affect or be affected by other processes executing in the system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2000" b="1" dirty="0">
              <a:latin typeface="Comic Sans MS" pitchFamily="66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Cooperating processes can either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Comic Sans MS" pitchFamily="66" charset="0"/>
              </a:rPr>
              <a:t>Directly share a logical address space</a:t>
            </a:r>
            <a:r>
              <a:rPr lang="en-US" sz="2600" b="1" dirty="0"/>
              <a:t> or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Are allowed to share data only through </a:t>
            </a: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	shared memory or message passing</a:t>
            </a:r>
            <a:endParaRPr lang="en-US" sz="2600" b="1" dirty="0"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2000" b="1" dirty="0"/>
          </a:p>
          <a:p>
            <a:pPr eaLnBrk="1" hangingPunct="1">
              <a:lnSpc>
                <a:spcPct val="90000"/>
              </a:lnSpc>
              <a:buFont typeface="Wingdings" pitchFamily="2" charset="2"/>
              <a:buChar char="Ø"/>
            </a:pPr>
            <a:r>
              <a:rPr lang="en-US" sz="2600" b="1" dirty="0">
                <a:latin typeface="Comic Sans MS" pitchFamily="66" charset="0"/>
              </a:rPr>
              <a:t>Concurrent access to shared data may result in data inconsistency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600" b="1" dirty="0"/>
              <a:t>	     </a:t>
            </a:r>
            <a:r>
              <a:rPr lang="en-US" sz="2600" b="1" dirty="0" smtClean="0"/>
              <a:t>	</a:t>
            </a: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Explore 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various mechanisms to handle </a:t>
            </a: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   	synchronization issues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	</a:t>
            </a: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		</a:t>
            </a:r>
            <a:r>
              <a:rPr lang="en-US" sz="2600" b="1" dirty="0" smtClean="0">
                <a:latin typeface="Comic Sans MS" panose="030F0702030302020204" pitchFamily="66" charset="0"/>
                <a:cs typeface="Arial" pitchFamily="34" charset="0"/>
              </a:rPr>
              <a:t>Maintain data consistency</a:t>
            </a:r>
            <a:endParaRPr lang="en-US" sz="2600" b="1" dirty="0">
              <a:latin typeface="Comic Sans MS" panose="030F0702030302020204" pitchFamily="66" charset="0"/>
              <a:cs typeface="Arial" pitchFamily="34" charset="0"/>
            </a:endParaRPr>
          </a:p>
        </p:txBody>
      </p:sp>
      <p:sp>
        <p:nvSpPr>
          <p:cNvPr id="4100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b="1" smtClean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OS Spring 2020</a:t>
            </a:r>
            <a:endParaRPr lang="en-US" b="1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4098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b="1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FAST-NU Karachi Campus</a:t>
            </a:r>
          </a:p>
        </p:txBody>
      </p:sp>
      <p:sp>
        <p:nvSpPr>
          <p:cNvPr id="409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2EB9B84-7917-4272-8AEF-CC85C96CB897}" type="slidenum">
              <a:rPr lang="en-US" b="1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pPr/>
              <a:t>7</a:t>
            </a:fld>
            <a:endParaRPr lang="en-US" b="1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304800"/>
            <a:ext cx="8229600" cy="838200"/>
          </a:xfrm>
          <a:noFill/>
        </p:spPr>
        <p:txBody>
          <a:bodyPr/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Synchronization - Objectives</a:t>
            </a:r>
            <a:endParaRPr lang="en-US" sz="3200" b="1" dirty="0"/>
          </a:p>
        </p:txBody>
      </p:sp>
      <p:sp>
        <p:nvSpPr>
          <p:cNvPr id="5126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676400"/>
            <a:ext cx="8229600" cy="4419600"/>
          </a:xfrm>
          <a:noFill/>
        </p:spPr>
        <p:txBody>
          <a:bodyPr>
            <a:noAutofit/>
          </a:bodyPr>
          <a:lstStyle/>
          <a:p>
            <a:pPr eaLnBrk="1" hangingPunct="1"/>
            <a:r>
              <a:rPr lang="en-US" sz="2600" b="1" dirty="0">
                <a:latin typeface="Comic Sans MS" pitchFamily="66" charset="0"/>
              </a:rPr>
              <a:t>Present Critical Section problem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600" b="1" dirty="0">
                <a:latin typeface="Comic Sans MS" pitchFamily="66" charset="0"/>
              </a:rPr>
              <a:t>		Solutions are used to preserve data 	consistency</a:t>
            </a:r>
          </a:p>
          <a:p>
            <a:pPr eaLnBrk="1" hangingPunct="1">
              <a:buFont typeface="Wingdings" pitchFamily="2" charset="2"/>
              <a:buNone/>
            </a:pPr>
            <a:endParaRPr lang="en-US" sz="1000" b="1" dirty="0">
              <a:latin typeface="Comic Sans MS" pitchFamily="66" charset="0"/>
            </a:endParaRPr>
          </a:p>
          <a:p>
            <a:pPr eaLnBrk="1" hangingPunct="1"/>
            <a:r>
              <a:rPr lang="en-US" sz="2600" b="1" dirty="0">
                <a:latin typeface="Comic Sans MS" pitchFamily="66" charset="0"/>
              </a:rPr>
              <a:t>Hardware and software solutions of the critical section </a:t>
            </a:r>
            <a:r>
              <a:rPr lang="en-US" sz="2600" b="1" dirty="0" smtClean="0">
                <a:latin typeface="Comic Sans MS" pitchFamily="66" charset="0"/>
              </a:rPr>
              <a:t>problem</a:t>
            </a:r>
          </a:p>
          <a:p>
            <a:pPr marL="82550" indent="0" eaLnBrk="1" hangingPunct="1">
              <a:buNone/>
            </a:pPr>
            <a:r>
              <a:rPr lang="en-US" sz="2600" b="1" dirty="0">
                <a:latin typeface="Comic Sans MS" pitchFamily="66" charset="0"/>
              </a:rPr>
              <a:t>	</a:t>
            </a:r>
            <a:r>
              <a:rPr lang="en-US" sz="2600" b="1" dirty="0" smtClean="0">
                <a:latin typeface="Comic Sans MS" pitchFamily="66" charset="0"/>
              </a:rPr>
              <a:t>Memory barriers, Atomic operations</a:t>
            </a:r>
            <a:endParaRPr lang="en-US" sz="2600" b="1" dirty="0">
              <a:latin typeface="Comic Sans MS" pitchFamily="66" charset="0"/>
            </a:endParaRPr>
          </a:p>
          <a:p>
            <a:pPr eaLnBrk="1" hangingPunct="1">
              <a:buNone/>
            </a:pPr>
            <a:endParaRPr lang="en-US" sz="1000" b="1" dirty="0">
              <a:latin typeface="Comic Sans MS" pitchFamily="66" charset="0"/>
            </a:endParaRPr>
          </a:p>
          <a:p>
            <a:pPr eaLnBrk="1" hangingPunct="1">
              <a:buFont typeface="Wingdings" pitchFamily="2" charset="2"/>
              <a:buNone/>
            </a:pPr>
            <a:endParaRPr lang="en-US" sz="1000" b="1" dirty="0">
              <a:latin typeface="Comic Sans MS" pitchFamily="66" charset="0"/>
            </a:endParaRPr>
          </a:p>
          <a:p>
            <a:pPr eaLnBrk="1" hangingPunct="1"/>
            <a:r>
              <a:rPr lang="en-US" sz="2600" b="1" dirty="0">
                <a:latin typeface="Comic Sans MS" pitchFamily="66" charset="0"/>
              </a:rPr>
              <a:t>Tools to solve process synchronization </a:t>
            </a:r>
            <a:r>
              <a:rPr lang="en-US" sz="2600" b="1" dirty="0" smtClean="0">
                <a:latin typeface="Comic Sans MS" pitchFamily="66" charset="0"/>
              </a:rPr>
              <a:t>problems</a:t>
            </a:r>
          </a:p>
          <a:p>
            <a:pPr marL="82550" indent="0" eaLnBrk="1" hangingPunct="1">
              <a:buNone/>
            </a:pPr>
            <a:r>
              <a:rPr lang="en-US" sz="2600" b="1" dirty="0">
                <a:latin typeface="Comic Sans MS" pitchFamily="66" charset="0"/>
              </a:rPr>
              <a:t>	</a:t>
            </a:r>
            <a:r>
              <a:rPr lang="en-US" sz="2600" b="1" dirty="0" err="1" smtClean="0">
                <a:latin typeface="Comic Sans MS" pitchFamily="66" charset="0"/>
              </a:rPr>
              <a:t>Mutex</a:t>
            </a:r>
            <a:r>
              <a:rPr lang="en-US" sz="2600" b="1" dirty="0" smtClean="0">
                <a:latin typeface="Comic Sans MS" pitchFamily="66" charset="0"/>
              </a:rPr>
              <a:t> locks, Semaphores, Monitors, etc.</a:t>
            </a:r>
            <a:endParaRPr lang="en-US" sz="2600" b="1" dirty="0">
              <a:latin typeface="Comic Sans MS" pitchFamily="66" charset="0"/>
            </a:endParaRPr>
          </a:p>
        </p:txBody>
      </p:sp>
      <p:sp>
        <p:nvSpPr>
          <p:cNvPr id="5124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b="1" smtClean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OS Spring 2020</a:t>
            </a:r>
            <a:endParaRPr lang="en-US" b="1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5122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b="1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FAST-NU Karachi Campus</a:t>
            </a:r>
          </a:p>
        </p:txBody>
      </p:sp>
      <p:sp>
        <p:nvSpPr>
          <p:cNvPr id="512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17A5324-023A-4ADB-8F70-57A3D51C32BB}" type="slidenum">
              <a:rPr lang="en-US" b="1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pPr/>
              <a:t>8</a:t>
            </a:fld>
            <a:endParaRPr lang="en-US" b="1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0"/>
            <a:ext cx="8229600" cy="914400"/>
          </a:xfrm>
          <a:noFill/>
        </p:spPr>
        <p:txBody>
          <a:bodyPr>
            <a:normAutofit/>
          </a:bodyPr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Overview</a:t>
            </a:r>
            <a:r>
              <a:rPr lang="en-US" dirty="0"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6150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600200"/>
            <a:ext cx="8229600" cy="4267200"/>
          </a:xfrm>
          <a:noFill/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600" b="1" dirty="0">
                <a:latin typeface="Comic Sans MS" pitchFamily="66" charset="0"/>
              </a:rPr>
              <a:t>Cooperating processes and shared data</a:t>
            </a:r>
          </a:p>
          <a:p>
            <a:pPr eaLnBrk="1" hangingPunct="1">
              <a:lnSpc>
                <a:spcPct val="80000"/>
              </a:lnSpc>
            </a:pPr>
            <a:r>
              <a:rPr lang="en-US" sz="2600" b="1" dirty="0">
                <a:latin typeface="Comic Sans MS" pitchFamily="66" charset="0"/>
              </a:rPr>
              <a:t>Critical section problem</a:t>
            </a:r>
          </a:p>
          <a:p>
            <a:pPr eaLnBrk="1" hangingPunct="1">
              <a:lnSpc>
                <a:spcPct val="80000"/>
              </a:lnSpc>
            </a:pPr>
            <a:r>
              <a:rPr lang="en-US" sz="2600" b="1" dirty="0">
                <a:latin typeface="Comic Sans MS" pitchFamily="66" charset="0"/>
              </a:rPr>
              <a:t>Semaphores for mutual exclusion</a:t>
            </a:r>
          </a:p>
          <a:p>
            <a:pPr eaLnBrk="1" hangingPunct="1">
              <a:lnSpc>
                <a:spcPct val="80000"/>
              </a:lnSpc>
            </a:pPr>
            <a:r>
              <a:rPr lang="en-US" sz="2600" b="1" dirty="0">
                <a:latin typeface="Comic Sans MS" pitchFamily="66" charset="0"/>
              </a:rPr>
              <a:t>Hardware support </a:t>
            </a:r>
            <a:endParaRPr lang="en-US" sz="2600" b="1" dirty="0" smtClean="0">
              <a:latin typeface="Comic Sans MS" pitchFamily="66" charset="0"/>
            </a:endParaRPr>
          </a:p>
          <a:p>
            <a:pPr marL="82550" indent="0" eaLnBrk="1" hangingPunct="1">
              <a:lnSpc>
                <a:spcPct val="80000"/>
              </a:lnSpc>
              <a:buNone/>
            </a:pPr>
            <a:r>
              <a:rPr lang="en-US" sz="2600" b="1" dirty="0">
                <a:latin typeface="Comic Sans MS" pitchFamily="66" charset="0"/>
              </a:rPr>
              <a:t>	</a:t>
            </a:r>
            <a:r>
              <a:rPr lang="en-US" sz="2600" b="1" dirty="0" smtClean="0">
                <a:latin typeface="Comic Sans MS" pitchFamily="66" charset="0"/>
              </a:rPr>
              <a:t>Barriers</a:t>
            </a:r>
          </a:p>
          <a:p>
            <a:pPr marL="82550" indent="0" eaLnBrk="1" hangingPunct="1">
              <a:lnSpc>
                <a:spcPct val="80000"/>
              </a:lnSpc>
              <a:buNone/>
            </a:pPr>
            <a:r>
              <a:rPr lang="en-US" sz="2600" b="1" dirty="0">
                <a:latin typeface="Comic Sans MS" pitchFamily="66" charset="0"/>
              </a:rPr>
              <a:t>	</a:t>
            </a:r>
            <a:r>
              <a:rPr lang="en-US" sz="2600" b="1" dirty="0" smtClean="0">
                <a:latin typeface="Comic Sans MS" pitchFamily="66" charset="0"/>
              </a:rPr>
              <a:t>Compare-and-swap operation</a:t>
            </a:r>
          </a:p>
          <a:p>
            <a:pPr marL="82550" indent="0" eaLnBrk="1" hangingPunct="1">
              <a:lnSpc>
                <a:spcPct val="80000"/>
              </a:lnSpc>
              <a:buNone/>
            </a:pPr>
            <a:r>
              <a:rPr lang="en-US" sz="2600" b="1" dirty="0">
                <a:latin typeface="Comic Sans MS" pitchFamily="66" charset="0"/>
              </a:rPr>
              <a:t>	</a:t>
            </a:r>
            <a:r>
              <a:rPr lang="en-US" sz="2600" b="1" dirty="0" smtClean="0">
                <a:latin typeface="Comic Sans MS" pitchFamily="66" charset="0"/>
              </a:rPr>
              <a:t>Atomic variables</a:t>
            </a:r>
          </a:p>
          <a:p>
            <a:pPr>
              <a:lnSpc>
                <a:spcPct val="80000"/>
              </a:lnSpc>
            </a:pPr>
            <a:r>
              <a:rPr lang="en-US" sz="2600" b="1" dirty="0" err="1" smtClean="0">
                <a:latin typeface="Comic Sans MS" pitchFamily="66" charset="0"/>
              </a:rPr>
              <a:t>Mutex</a:t>
            </a:r>
            <a:r>
              <a:rPr lang="en-US" sz="2600" b="1" dirty="0" smtClean="0">
                <a:latin typeface="Comic Sans MS" pitchFamily="66" charset="0"/>
              </a:rPr>
              <a:t> locks, semaphores, monitors, etc.</a:t>
            </a:r>
          </a:p>
          <a:p>
            <a:pPr>
              <a:lnSpc>
                <a:spcPct val="80000"/>
              </a:lnSpc>
            </a:pPr>
            <a:r>
              <a:rPr lang="en-US" sz="2600" b="1" dirty="0" smtClean="0">
                <a:latin typeface="Comic Sans MS" pitchFamily="66" charset="0"/>
              </a:rPr>
              <a:t>Evaluate tools that solve critical-section problem</a:t>
            </a:r>
            <a:endParaRPr lang="en-US" sz="2600" b="1" dirty="0">
              <a:latin typeface="Comic Sans MS" pitchFamily="66" charset="0"/>
            </a:endParaRPr>
          </a:p>
        </p:txBody>
      </p:sp>
      <p:sp>
        <p:nvSpPr>
          <p:cNvPr id="6148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b="1" smtClean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OS Spring 2020</a:t>
            </a:r>
            <a:endParaRPr lang="en-US" b="1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6146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b="1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FAST-NU Karachi Campus</a:t>
            </a:r>
          </a:p>
        </p:txBody>
      </p:sp>
      <p:sp>
        <p:nvSpPr>
          <p:cNvPr id="614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69C794B-7E24-4F11-9D10-722049E68E09}" type="slidenum">
              <a:rPr lang="en-US" b="1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pPr/>
              <a:t>9</a:t>
            </a:fld>
            <a:endParaRPr lang="en-US" b="1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eme1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215AF05F-FF2D-4228-9AB3-12C108D39A9A}" vid="{A23686B0-9EDB-4233-A912-BD78F6A79ED4}"/>
    </a:ext>
  </a:extLst>
</a:theme>
</file>

<file path=ppt/theme/theme2.xml><?xml version="1.0" encoding="utf-8"?>
<a:theme xmlns:a="http://schemas.openxmlformats.org/drawingml/2006/main" name="1_Theme1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215AF05F-FF2D-4228-9AB3-12C108D39A9A}" vid="{A23686B0-9EDB-4233-A912-BD78F6A79ED4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13450</TotalTime>
  <Words>613</Words>
  <Application>Microsoft Office PowerPoint</Application>
  <PresentationFormat>On-screen Show (4:3)</PresentationFormat>
  <Paragraphs>305</Paragraphs>
  <Slides>25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39" baseType="lpstr">
      <vt:lpstr>ＭＳ Ｐゴシック</vt:lpstr>
      <vt:lpstr>Arial</vt:lpstr>
      <vt:lpstr>Arial Black</vt:lpstr>
      <vt:lpstr>Berlin Sans FB</vt:lpstr>
      <vt:lpstr>Comic Sans MS</vt:lpstr>
      <vt:lpstr>Courier New</vt:lpstr>
      <vt:lpstr>Gill Sans MT</vt:lpstr>
      <vt:lpstr>Times</vt:lpstr>
      <vt:lpstr>Times New Roman</vt:lpstr>
      <vt:lpstr>Verdana</vt:lpstr>
      <vt:lpstr>Wingdings</vt:lpstr>
      <vt:lpstr>Wingdings 2</vt:lpstr>
      <vt:lpstr>Theme1</vt:lpstr>
      <vt:lpstr>1_Theme1</vt:lpstr>
      <vt:lpstr>Virtual-Memory Management </vt:lpstr>
      <vt:lpstr>Other Considerations</vt:lpstr>
      <vt:lpstr>Other Considerations</vt:lpstr>
      <vt:lpstr>Other considerations</vt:lpstr>
      <vt:lpstr>Process Synchronization </vt:lpstr>
      <vt:lpstr>Synchronization Tools Chapter 6 </vt:lpstr>
      <vt:lpstr>Process Coordination</vt:lpstr>
      <vt:lpstr>Synchronization - Objectives</vt:lpstr>
      <vt:lpstr>Overview </vt:lpstr>
      <vt:lpstr>Background </vt:lpstr>
      <vt:lpstr>Modified Code for the Producer Process </vt:lpstr>
      <vt:lpstr> Modified Code for the Consumer Process</vt:lpstr>
      <vt:lpstr>Race Condition</vt:lpstr>
      <vt:lpstr>Race Condition</vt:lpstr>
      <vt:lpstr>Synchronization of Processes</vt:lpstr>
      <vt:lpstr>The Critical-Section Problem</vt:lpstr>
      <vt:lpstr>The Critical-Section Problem</vt:lpstr>
      <vt:lpstr>General Structure of a Typical Process</vt:lpstr>
      <vt:lpstr>The Critical-Section Problem</vt:lpstr>
      <vt:lpstr>Race Condition when Assigning a PID</vt:lpstr>
      <vt:lpstr>The Critical-Section Problem</vt:lpstr>
      <vt:lpstr>Peterson’s Solution</vt:lpstr>
      <vt:lpstr>Algorithm for Process Pi</vt:lpstr>
      <vt:lpstr>Peterson’s Solution</vt:lpstr>
      <vt:lpstr>The Effect of Instruction Reordering in Peterson’s Solution</vt:lpstr>
    </vt:vector>
  </TitlesOfParts>
  <Company>FAST-NU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hkhatoon</dc:creator>
  <cp:lastModifiedBy>Windows User</cp:lastModifiedBy>
  <cp:revision>367</cp:revision>
  <dcterms:created xsi:type="dcterms:W3CDTF">2008-12-31T02:25:45Z</dcterms:created>
  <dcterms:modified xsi:type="dcterms:W3CDTF">2020-04-30T17:22:38Z</dcterms:modified>
</cp:coreProperties>
</file>