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notesMasterIdLst>
    <p:notesMasterId r:id="rId32"/>
  </p:notesMasterIdLst>
  <p:sldIdLst>
    <p:sldId id="548" r:id="rId2"/>
    <p:sldId id="549" r:id="rId3"/>
    <p:sldId id="525" r:id="rId4"/>
    <p:sldId id="526" r:id="rId5"/>
    <p:sldId id="553" r:id="rId6"/>
    <p:sldId id="555" r:id="rId7"/>
    <p:sldId id="550" r:id="rId8"/>
    <p:sldId id="527" r:id="rId9"/>
    <p:sldId id="528" r:id="rId10"/>
    <p:sldId id="530" r:id="rId11"/>
    <p:sldId id="529" r:id="rId12"/>
    <p:sldId id="531" r:id="rId13"/>
    <p:sldId id="532" r:id="rId14"/>
    <p:sldId id="556" r:id="rId15"/>
    <p:sldId id="534" r:id="rId16"/>
    <p:sldId id="535" r:id="rId17"/>
    <p:sldId id="536" r:id="rId18"/>
    <p:sldId id="537" r:id="rId19"/>
    <p:sldId id="538" r:id="rId20"/>
    <p:sldId id="539" r:id="rId21"/>
    <p:sldId id="540" r:id="rId22"/>
    <p:sldId id="541" r:id="rId23"/>
    <p:sldId id="542" r:id="rId24"/>
    <p:sldId id="543" r:id="rId25"/>
    <p:sldId id="544" r:id="rId26"/>
    <p:sldId id="545" r:id="rId27"/>
    <p:sldId id="557" r:id="rId28"/>
    <p:sldId id="546" r:id="rId29"/>
    <p:sldId id="559" r:id="rId30"/>
    <p:sldId id="560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4" autoAdjust="0"/>
    <p:restoredTop sz="94434" autoAdjust="0"/>
  </p:normalViewPr>
  <p:slideViewPr>
    <p:cSldViewPr>
      <p:cViewPr varScale="1">
        <p:scale>
          <a:sx n="67" d="100"/>
          <a:sy n="67" d="100"/>
        </p:scale>
        <p:origin x="145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90" d="100"/>
          <a:sy n="90" d="100"/>
        </p:scale>
        <p:origin x="2539" y="-73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D5533FC7-468A-4A4F-863D-034BB769DA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642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8EDD9A-D640-45B2-9891-B9CFBD6A8331}" type="slidenum">
              <a:rPr lang="en-US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7928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673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630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237454-0757-4511-B8F8-5C3D23911710}" type="slidenum">
              <a:rPr lang="en-US">
                <a:solidFill>
                  <a:srgbClr val="000000"/>
                </a:solidFill>
              </a:rPr>
              <a:pPr/>
              <a:t>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5539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2" tIns="45712" rIns="91422" bIns="45712" anchor="b"/>
          <a:lstStyle/>
          <a:p>
            <a:pPr algn="r"/>
            <a:fld id="{06E8CAAC-62AE-477F-AC49-A82EC84635AE}" type="slidenum">
              <a:rPr lang="en-US" sz="1300" b="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rPr>
              <a:pPr algn="r"/>
              <a:t>20</a:t>
            </a:fld>
            <a:endParaRPr lang="en-US" sz="1300" b="0">
              <a:solidFill>
                <a:srgbClr val="000000"/>
              </a:solidFill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655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55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noFill/>
          <a:ln/>
        </p:spPr>
        <p:txBody>
          <a:bodyPr wrap="none" lIns="91422" tIns="45712" rIns="91422" bIns="45712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91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848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419D83-7846-4A1C-AB0C-B2E829283770}" type="slidenum">
              <a:rPr lang="en-US">
                <a:solidFill>
                  <a:srgbClr val="000000"/>
                </a:solidFill>
              </a:rPr>
              <a:pPr/>
              <a:t>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6563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2" tIns="45712" rIns="91422" bIns="45712" anchor="b"/>
          <a:lstStyle/>
          <a:p>
            <a:pPr algn="r"/>
            <a:fld id="{4C5E1D56-0054-4F78-811D-19547741026E}" type="slidenum">
              <a:rPr lang="en-US" sz="1300" b="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rPr>
              <a:pPr algn="r"/>
              <a:t>22</a:t>
            </a:fld>
            <a:endParaRPr lang="en-US" sz="1300" b="0">
              <a:solidFill>
                <a:srgbClr val="000000"/>
              </a:solidFill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665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noFill/>
          <a:ln/>
        </p:spPr>
        <p:txBody>
          <a:bodyPr wrap="none" lIns="91422" tIns="45712" rIns="91422" bIns="45712" anchor="ctr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9827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4836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49090F-C8B6-4443-B5AC-11D2F7A2E6BA}" type="slidenum">
              <a:rPr lang="en-US">
                <a:solidFill>
                  <a:srgbClr val="000000"/>
                </a:solidFill>
              </a:rPr>
              <a:pPr/>
              <a:t>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7587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2" tIns="45712" rIns="91422" bIns="45712" anchor="b"/>
          <a:lstStyle/>
          <a:p>
            <a:pPr algn="r"/>
            <a:fld id="{5A9080E7-1A14-4E58-9AC8-6319F3F87035}" type="slidenum">
              <a:rPr lang="en-US" sz="1300" b="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rPr>
              <a:pPr algn="r"/>
              <a:t>24</a:t>
            </a:fld>
            <a:endParaRPr lang="en-US" sz="1300" b="0">
              <a:solidFill>
                <a:srgbClr val="000000"/>
              </a:solidFill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675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75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noFill/>
          <a:ln/>
        </p:spPr>
        <p:txBody>
          <a:bodyPr wrap="none" lIns="91422" tIns="45712" rIns="91422" bIns="45712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049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789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1910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AB1A3F-02CB-42A5-A454-E617B4546020}" type="slidenum">
              <a:rPr lang="en-US">
                <a:solidFill>
                  <a:srgbClr val="000000"/>
                </a:solidFill>
              </a:rPr>
              <a:pPr/>
              <a:t>28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8611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2" tIns="45712" rIns="91422" bIns="45712" anchor="b"/>
          <a:lstStyle/>
          <a:p>
            <a:pPr algn="r"/>
            <a:fld id="{35057E32-AD33-4428-8F8C-18F38EC46535}" type="slidenum">
              <a:rPr lang="en-US" sz="1300" b="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rPr>
              <a:pPr algn="r"/>
              <a:t>28</a:t>
            </a:fld>
            <a:endParaRPr lang="en-US" sz="1300" b="0">
              <a:solidFill>
                <a:srgbClr val="000000"/>
              </a:solidFill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686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86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noFill/>
          <a:ln/>
        </p:spPr>
        <p:txBody>
          <a:bodyPr wrap="none" lIns="91422" tIns="45712" rIns="91422" bIns="45712" anchor="ctr"/>
          <a:lstStyle/>
          <a:p>
            <a:pPr eaLnBrk="1" hangingPunct="1"/>
            <a:r>
              <a:rPr lang="en-US" baseline="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579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2BBB7D-309B-474C-B4E2-F5528EEB3C6E}" type="slidenum">
              <a:rPr lang="en-US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2467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3380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848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2BBB7D-309B-474C-B4E2-F5528EEB3C6E}" type="slidenum">
              <a:rPr lang="en-US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4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2BBB7D-309B-474C-B4E2-F5528EEB3C6E}" type="slidenum">
              <a:rPr lang="en-US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758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B6CC3A-8C6C-45EE-8BDB-90FEE4168291}" type="slidenum">
              <a:rPr lang="en-US">
                <a:solidFill>
                  <a:srgbClr val="000000"/>
                </a:solidFill>
              </a:rPr>
              <a:pPr/>
              <a:t>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1443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2" tIns="45712" rIns="91422" bIns="45712" anchor="b"/>
          <a:lstStyle/>
          <a:p>
            <a:pPr algn="r"/>
            <a:fld id="{3CF93FD4-F7D8-4C85-BCFF-62734C5BA7CB}" type="slidenum">
              <a:rPr lang="en-US" sz="1300" b="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rPr>
              <a:pPr algn="r"/>
              <a:t>8</a:t>
            </a:fld>
            <a:endParaRPr lang="en-US" sz="1300" b="0">
              <a:solidFill>
                <a:srgbClr val="000000"/>
              </a:solidFill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614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noFill/>
          <a:ln/>
        </p:spPr>
        <p:txBody>
          <a:bodyPr wrap="none" lIns="91422" tIns="45712" rIns="91422" bIns="45712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798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E5128A-69D1-465B-9678-F03767B19674}" type="slidenum">
              <a:rPr lang="en-US">
                <a:solidFill>
                  <a:srgbClr val="000000"/>
                </a:solidFill>
              </a:rPr>
              <a:pPr/>
              <a:t>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2467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2" tIns="45712" rIns="91422" bIns="45712" anchor="b"/>
          <a:lstStyle/>
          <a:p>
            <a:pPr algn="r"/>
            <a:fld id="{45F7FC86-1B26-4E4B-8C6E-D64E99ADBD9E}" type="slidenum">
              <a:rPr lang="en-US" sz="1300" b="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rPr>
              <a:pPr algn="r"/>
              <a:t>9</a:t>
            </a:fld>
            <a:endParaRPr lang="en-US" sz="1300" b="0">
              <a:solidFill>
                <a:srgbClr val="000000"/>
              </a:solidFill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624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noFill/>
          <a:ln/>
        </p:spPr>
        <p:txBody>
          <a:bodyPr wrap="none" lIns="91422" tIns="45712" rIns="91422" bIns="45712" anchor="ctr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26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4925F2-FFB0-4EE8-894C-3FA4E1A4250D}" type="slidenum">
              <a:rPr lang="en-US">
                <a:solidFill>
                  <a:srgbClr val="000000"/>
                </a:solidFill>
              </a:rPr>
              <a:pPr/>
              <a:t>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3491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2" tIns="45712" rIns="91422" bIns="45712" anchor="b"/>
          <a:lstStyle/>
          <a:p>
            <a:pPr algn="r"/>
            <a:fld id="{9DFD09A7-B136-46FF-8BCA-CE38E55D6BD6}" type="slidenum">
              <a:rPr lang="en-US" sz="1300" b="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rPr>
              <a:pPr algn="r"/>
              <a:t>11</a:t>
            </a:fld>
            <a:endParaRPr lang="en-US" sz="1300" b="0">
              <a:solidFill>
                <a:srgbClr val="000000"/>
              </a:solidFill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634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noFill/>
          <a:ln/>
        </p:spPr>
        <p:txBody>
          <a:bodyPr wrap="none" lIns="91422" tIns="45712" rIns="91422" bIns="45712" anchor="ctr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193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5F5091-3CCC-43C6-AF86-63C7BA6072B3}" type="slidenum">
              <a:rPr lang="en-US">
                <a:solidFill>
                  <a:srgbClr val="000000"/>
                </a:solidFill>
              </a:rPr>
              <a:pPr/>
              <a:t>12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451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2" tIns="45712" rIns="91422" bIns="45712" anchor="b"/>
          <a:lstStyle/>
          <a:p>
            <a:pPr algn="r"/>
            <a:fld id="{CDCDA416-ECCD-425A-832A-9CFEC99A4869}" type="slidenum">
              <a:rPr lang="en-US" sz="1300" b="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rPr>
              <a:pPr algn="r"/>
              <a:t>12</a:t>
            </a:fld>
            <a:endParaRPr lang="en-US" sz="1300" b="0">
              <a:solidFill>
                <a:srgbClr val="000000"/>
              </a:solidFill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645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noFill/>
          <a:ln/>
        </p:spPr>
        <p:txBody>
          <a:bodyPr wrap="none" lIns="91422" tIns="45712" rIns="91422" bIns="45712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26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71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52F1699-9777-4AB3-A09E-9AD8B8DA369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678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094E9-D2DD-494C-A96A-E8132F117CBF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354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3F23066-1972-44E2-8A10-090E1F646081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02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3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09600"/>
            <a:ext cx="7772400" cy="1447799"/>
          </a:xfrm>
        </p:spPr>
        <p:txBody>
          <a:bodyPr/>
          <a:lstStyle/>
          <a:p>
            <a:pPr algn="r" eaLnBrk="1" hangingPunct="1"/>
            <a:r>
              <a:rPr lang="en-US" sz="4000" b="1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Synchronization Tools</a:t>
            </a:r>
            <a:br>
              <a:rPr lang="en-US" sz="4000" b="1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en-US" sz="3200" b="1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Chapter 6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19400" y="3048000"/>
            <a:ext cx="6172200" cy="2362200"/>
          </a:xfrm>
          <a:noFill/>
        </p:spPr>
        <p:txBody>
          <a:bodyPr>
            <a:normAutofit/>
          </a:bodyPr>
          <a:lstStyle/>
          <a:p>
            <a:pPr algn="l" eaLnBrk="1" hangingPunct="1">
              <a:lnSpc>
                <a:spcPct val="90000"/>
              </a:lnSpc>
              <a:buFont typeface="Wingdings" pitchFamily="2" charset="2"/>
              <a:buChar char="n"/>
            </a:pPr>
            <a:r>
              <a:rPr lang="en-US" sz="3200" dirty="0"/>
              <a:t> </a:t>
            </a:r>
            <a:r>
              <a:rPr lang="en-US" sz="2800" b="1" dirty="0">
                <a:solidFill>
                  <a:schemeClr val="tx1"/>
                </a:solidFill>
                <a:latin typeface="Comic Sans MS" pitchFamily="66" charset="0"/>
                <a:cs typeface="Arial" pitchFamily="34" charset="0"/>
              </a:rPr>
              <a:t>The Critical Section </a:t>
            </a:r>
            <a:r>
              <a:rPr lang="en-US" sz="2800" b="1" dirty="0" smtClean="0">
                <a:solidFill>
                  <a:schemeClr val="tx1"/>
                </a:solidFill>
                <a:latin typeface="Comic Sans MS" pitchFamily="66" charset="0"/>
                <a:cs typeface="Arial" pitchFamily="34" charset="0"/>
              </a:rPr>
              <a:t>Problem</a:t>
            </a:r>
          </a:p>
          <a:p>
            <a:pPr algn="l" eaLnBrk="1" hangingPunct="1">
              <a:lnSpc>
                <a:spcPct val="90000"/>
              </a:lnSpc>
              <a:buFont typeface="Wingdings" pitchFamily="2" charset="2"/>
              <a:buChar char="n"/>
            </a:pPr>
            <a:r>
              <a:rPr lang="en-US" sz="2800" b="1" dirty="0" smtClean="0">
                <a:solidFill>
                  <a:schemeClr val="tx1"/>
                </a:solidFill>
                <a:latin typeface="Comic Sans MS" pitchFamily="66" charset="0"/>
                <a:cs typeface="Arial" pitchFamily="34" charset="0"/>
              </a:rPr>
              <a:t> Race Conditions</a:t>
            </a:r>
            <a:endParaRPr lang="en-US" sz="2800" b="1" dirty="0">
              <a:solidFill>
                <a:schemeClr val="tx1"/>
              </a:solidFill>
              <a:latin typeface="Comic Sans MS" pitchFamily="66" charset="0"/>
              <a:cs typeface="Arial" pitchFamily="34" charset="0"/>
            </a:endParaRPr>
          </a:p>
          <a:p>
            <a:pPr algn="l" eaLnBrk="1" hangingPunct="1">
              <a:lnSpc>
                <a:spcPct val="90000"/>
              </a:lnSpc>
              <a:buFont typeface="Wingdings" pitchFamily="2" charset="2"/>
              <a:buChar char="n"/>
            </a:pPr>
            <a:r>
              <a:rPr lang="en-US" sz="2800" b="1" dirty="0">
                <a:solidFill>
                  <a:schemeClr val="tx1"/>
                </a:solidFill>
                <a:latin typeface="Comic Sans MS" pitchFamily="66" charset="0"/>
                <a:cs typeface="Arial" pitchFamily="34" charset="0"/>
              </a:rPr>
              <a:t> Synchronization </a:t>
            </a:r>
            <a:r>
              <a:rPr lang="en-US" sz="2800" b="1" dirty="0" smtClean="0">
                <a:solidFill>
                  <a:schemeClr val="tx1"/>
                </a:solidFill>
                <a:latin typeface="Comic Sans MS" pitchFamily="66" charset="0"/>
                <a:cs typeface="Arial" pitchFamily="34" charset="0"/>
              </a:rPr>
              <a:t>Hardware</a:t>
            </a:r>
          </a:p>
          <a:p>
            <a:pPr algn="l" eaLnBrk="1" hangingPunct="1">
              <a:lnSpc>
                <a:spcPct val="90000"/>
              </a:lnSpc>
            </a:pPr>
            <a:r>
              <a:rPr lang="en-US" sz="2800" b="1" dirty="0">
                <a:solidFill>
                  <a:schemeClr val="tx1"/>
                </a:solidFill>
                <a:latin typeface="Comic Sans MS" pitchFamily="66" charset="0"/>
                <a:cs typeface="Arial" pitchFamily="34" charset="0"/>
              </a:rPr>
              <a:t>	</a:t>
            </a:r>
            <a:r>
              <a:rPr lang="en-US" sz="2800" b="1" dirty="0" smtClean="0">
                <a:solidFill>
                  <a:schemeClr val="tx1"/>
                </a:solidFill>
                <a:latin typeface="Comic Sans MS" pitchFamily="66" charset="0"/>
                <a:cs typeface="Arial" pitchFamily="34" charset="0"/>
              </a:rPr>
              <a:t>	ISA Support</a:t>
            </a:r>
            <a:endParaRPr lang="en-US" sz="2800" b="1" dirty="0">
              <a:solidFill>
                <a:schemeClr val="tx1"/>
              </a:solidFill>
              <a:latin typeface="Comic Sans MS" pitchFamily="66" charset="0"/>
              <a:cs typeface="Arial" pitchFamily="34" charset="0"/>
            </a:endParaRPr>
          </a:p>
          <a:p>
            <a:pPr algn="l" eaLnBrk="1" hangingPunct="1">
              <a:lnSpc>
                <a:spcPct val="90000"/>
              </a:lnSpc>
              <a:buFont typeface="Wingdings" pitchFamily="2" charset="2"/>
              <a:buChar char="n"/>
            </a:pPr>
            <a:r>
              <a:rPr lang="en-US" sz="2800" b="1" dirty="0">
                <a:solidFill>
                  <a:schemeClr val="tx1"/>
                </a:solidFill>
                <a:latin typeface="Comic Sans MS" pitchFamily="66" charset="0"/>
                <a:cs typeface="Arial" pitchFamily="34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Comic Sans MS" pitchFamily="66" charset="0"/>
                <a:cs typeface="Arial" pitchFamily="34" charset="0"/>
              </a:rPr>
              <a:t>Semaphores </a:t>
            </a:r>
            <a:r>
              <a:rPr lang="en-US" sz="2800" b="1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endParaRPr lang="en-US" sz="2800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3074" name="Rectangle 16"/>
          <p:cNvSpPr>
            <a:spLocks noGrp="1" noChangeArrowheads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prstClr val="black"/>
                </a:solidFill>
                <a:latin typeface="Arial Black" pitchFamily="34" charset="0"/>
              </a:rPr>
              <a:t>OS Spring 2020</a:t>
            </a:r>
            <a:endParaRPr lang="en-US" b="1">
              <a:solidFill>
                <a:prstClr val="black"/>
              </a:solidFill>
              <a:latin typeface="Arial Black" pitchFamily="34" charset="0"/>
            </a:endParaRPr>
          </a:p>
        </p:txBody>
      </p:sp>
      <p:sp>
        <p:nvSpPr>
          <p:cNvPr id="3075" name="Rectangle 1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prstClr val="black"/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3076" name="Rectangle 1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0BF868-CA54-4946-B7DA-C2F46E3B54DF}" type="slidenum">
              <a:rPr lang="en-US" b="1">
                <a:solidFill>
                  <a:prstClr val="black"/>
                </a:solidFill>
                <a:latin typeface="Arial Black" pitchFamily="34" charset="0"/>
              </a:rPr>
              <a:pPr/>
              <a:t>1</a:t>
            </a:fld>
            <a:endParaRPr lang="en-US" b="1">
              <a:solidFill>
                <a:prstClr val="black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5581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Synchronization Hardware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143000"/>
            <a:ext cx="8153400" cy="4648200"/>
          </a:xfrm>
          <a:noFill/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i="1" dirty="0" err="1">
                <a:latin typeface="Arial" pitchFamily="34" charset="0"/>
                <a:cs typeface="Arial" pitchFamily="34" charset="0"/>
              </a:rPr>
              <a:t>compare_and_swap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 ()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instruction operates on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two words atomically</a:t>
            </a:r>
          </a:p>
          <a:p>
            <a:pPr marL="82550" indent="0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dirty="0">
                <a:latin typeface="Comic Sans MS" panose="030F0702030302020204" pitchFamily="66" charset="0"/>
                <a:cs typeface="Arial" pitchFamily="34" charset="0"/>
              </a:rPr>
              <a:t>O</a:t>
            </a:r>
            <a:r>
              <a:rPr lang="en-US" sz="2600" b="1" dirty="0" smtClean="0">
                <a:latin typeface="Comic Sans MS" panose="030F0702030302020204" pitchFamily="66" charset="0"/>
                <a:cs typeface="Arial" pitchFamily="34" charset="0"/>
              </a:rPr>
              <a:t>perates on three operands</a:t>
            </a:r>
            <a:endParaRPr lang="en-US" sz="2600" b="1" dirty="0">
              <a:latin typeface="Comic Sans MS" panose="030F0702030302020204" pitchFamily="66" charset="0"/>
              <a:cs typeface="Arial" pitchFamily="34" charset="0"/>
            </a:endParaRPr>
          </a:p>
          <a:p>
            <a:pPr>
              <a:lnSpc>
                <a:spcPts val="3120"/>
              </a:lnSpc>
              <a:buFont typeface="Wingdings" pitchFamily="2" charset="2"/>
              <a:buChar char="§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Mutual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exclusion through the use of </a:t>
            </a:r>
            <a:r>
              <a:rPr lang="en-US" sz="2600" b="1" dirty="0" err="1">
                <a:latin typeface="Arial" pitchFamily="34" charset="0"/>
                <a:cs typeface="Arial" pitchFamily="34" charset="0"/>
              </a:rPr>
              <a:t>compare_and_swap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() instruction </a:t>
            </a:r>
          </a:p>
          <a:p>
            <a:pPr>
              <a:lnSpc>
                <a:spcPts val="3120"/>
              </a:lnSpc>
              <a:buNone/>
            </a:pPr>
            <a:r>
              <a:rPr lang="en-US" sz="2600" b="1" dirty="0"/>
              <a:t>	</a:t>
            </a:r>
            <a:r>
              <a:rPr lang="en-US" sz="2600" b="1" dirty="0" smtClean="0"/>
              <a:t>	</a:t>
            </a:r>
            <a:r>
              <a:rPr lang="en-US" sz="2600" b="1" dirty="0" smtClean="0">
                <a:latin typeface="Comic Sans MS" pitchFamily="66" charset="0"/>
                <a:cs typeface="Arial" pitchFamily="34" charset="0"/>
              </a:rPr>
              <a:t>A 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global Boolean variable lock is initialized </a:t>
            </a:r>
            <a:r>
              <a:rPr lang="en-US" sz="2600" b="1" dirty="0" smtClean="0">
                <a:latin typeface="Comic Sans MS" pitchFamily="66" charset="0"/>
                <a:cs typeface="Arial" pitchFamily="34" charset="0"/>
              </a:rPr>
              <a:t>	to 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0 </a:t>
            </a:r>
          </a:p>
          <a:p>
            <a:pPr>
              <a:lnSpc>
                <a:spcPts val="312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First process that invokes the instruction sets the lock to 1</a:t>
            </a:r>
          </a:p>
          <a:p>
            <a:pPr eaLnBrk="1" hangingPunct="1">
              <a:lnSpc>
                <a:spcPts val="3120"/>
              </a:lnSpc>
              <a:buFont typeface="Wingdings" pitchFamily="2" charset="2"/>
              <a:buChar char="§"/>
            </a:pPr>
            <a:r>
              <a:rPr lang="en-US" sz="2600" b="1" dirty="0" smtClean="0">
                <a:latin typeface="Comic Sans MS" pitchFamily="66" charset="0"/>
              </a:rPr>
              <a:t>Both </a:t>
            </a:r>
            <a:r>
              <a:rPr lang="en-US" sz="2600" b="1" dirty="0">
                <a:latin typeface="Comic Sans MS" pitchFamily="66" charset="0"/>
              </a:rPr>
              <a:t>the algorithms satisfy the mutual exclusion requirement </a:t>
            </a:r>
          </a:p>
          <a:p>
            <a:pPr eaLnBrk="1" hangingPunct="1">
              <a:lnSpc>
                <a:spcPts val="312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Bounded-waiting requirement is not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satisfied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b="1" dirty="0"/>
          </a:p>
        </p:txBody>
      </p:sp>
      <p:sp>
        <p:nvSpPr>
          <p:cNvPr id="2765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765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5308B4-B008-4B53-A84D-FA2292E8DBA6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10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5602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2560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C44F1A-7AB9-4FD1-82D6-29A72A9DCEFE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11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52400"/>
            <a:ext cx="8153400" cy="1143000"/>
          </a:xfrm>
        </p:spPr>
        <p:txBody>
          <a:bodyPr anchor="b">
            <a:noAutofit/>
          </a:bodyPr>
          <a:lstStyle/>
          <a:p>
            <a:pPr algn="ctr" eaLnBrk="1" hangingPunct="1"/>
            <a:r>
              <a:rPr lang="en-US" sz="3000" b="1" dirty="0">
                <a:solidFill>
                  <a:schemeClr val="tx1"/>
                </a:solidFill>
                <a:effectLst/>
              </a:rPr>
              <a:t>The definition of </a:t>
            </a:r>
            <a:r>
              <a:rPr lang="en-US" sz="3000" b="1" dirty="0" err="1">
                <a:solidFill>
                  <a:schemeClr val="tx1"/>
                </a:solidFill>
                <a:effectLst/>
              </a:rPr>
              <a:t>compare_and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_s</a:t>
            </a:r>
            <a:r>
              <a:rPr lang="en-US" sz="3000" b="1" dirty="0" err="1">
                <a:solidFill>
                  <a:schemeClr val="tx1"/>
                </a:solidFill>
                <a:effectLst/>
              </a:rPr>
              <a:t>wap</a:t>
            </a:r>
            <a:r>
              <a:rPr lang="en-US" sz="3000" b="1" dirty="0">
                <a:solidFill>
                  <a:schemeClr val="tx1"/>
                </a:solidFill>
                <a:effectLst/>
              </a:rPr>
              <a:t> () Instruction</a:t>
            </a:r>
          </a:p>
        </p:txBody>
      </p:sp>
      <p:pic>
        <p:nvPicPr>
          <p:cNvPr id="1026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" y="2286000"/>
            <a:ext cx="905256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 b="1" dirty="0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6626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2662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3B353E-F3EA-4F43-B35A-9DFCEEFF9F4D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12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28600"/>
            <a:ext cx="8229600" cy="914400"/>
          </a:xfrm>
        </p:spPr>
        <p:txBody>
          <a:bodyPr anchor="b">
            <a:normAutofit fontScale="90000"/>
          </a:bodyPr>
          <a:lstStyle/>
          <a:p>
            <a:pPr algn="ctr"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Mutual exclusion implementation with </a:t>
            </a:r>
            <a:r>
              <a:rPr lang="en-US" sz="3200" b="1" dirty="0" err="1">
                <a:solidFill>
                  <a:schemeClr val="tx1"/>
                </a:solidFill>
                <a:effectLst/>
              </a:rPr>
              <a:t>compare_and_swap</a:t>
            </a:r>
            <a:r>
              <a:rPr lang="en-US" sz="3200" b="1" dirty="0">
                <a:solidFill>
                  <a:schemeClr val="tx1"/>
                </a:solidFill>
                <a:effectLst/>
              </a:rPr>
              <a:t> () instruction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914401" y="1582341"/>
            <a:ext cx="8305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sz="2400" dirty="0">
                <a:latin typeface="Courier New" panose="02070309020205020404" pitchFamily="49" charset="0"/>
              </a:rPr>
              <a:t>while (true){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</a:rPr>
              <a:t> while 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compare_and_swap</a:t>
            </a:r>
            <a:r>
              <a:rPr lang="en-US" altLang="en-US" sz="2400" dirty="0">
                <a:latin typeface="Courier New" panose="02070309020205020404" pitchFamily="49" charset="0"/>
              </a:rPr>
              <a:t>(&amp;lock, 0, 1) != 0) </a:t>
            </a:r>
          </a:p>
          <a:p>
            <a:pPr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sz="2400" dirty="0">
                <a:latin typeface="Courier New" panose="02070309020205020404" pitchFamily="49" charset="0"/>
              </a:rPr>
              <a:t>            	; /* do nothing */ 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endParaRPr lang="en-US" altLang="en-US" sz="2400" dirty="0">
              <a:latin typeface="Courier New" panose="02070309020205020404" pitchFamily="49" charset="0"/>
            </a:endParaRPr>
          </a:p>
          <a:p>
            <a:pPr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sz="2400" dirty="0">
                <a:latin typeface="Courier New" panose="02070309020205020404" pitchFamily="49" charset="0"/>
              </a:rPr>
              <a:t>       		/* critical section */ 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endParaRPr lang="en-US" altLang="en-US" sz="2400" dirty="0">
              <a:latin typeface="Courier New" panose="02070309020205020404" pitchFamily="49" charset="0"/>
            </a:endParaRPr>
          </a:p>
          <a:p>
            <a:pPr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sz="2400" dirty="0">
                <a:latin typeface="Courier New" panose="02070309020205020404" pitchFamily="49" charset="0"/>
              </a:rPr>
              <a:t>       		lock = 0; 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endParaRPr lang="en-US" altLang="en-US" sz="2400" dirty="0">
              <a:latin typeface="Courier New" panose="02070309020205020404" pitchFamily="49" charset="0"/>
            </a:endParaRPr>
          </a:p>
          <a:p>
            <a:pPr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sz="2400" dirty="0">
                <a:latin typeface="Courier New" panose="02070309020205020404" pitchFamily="49" charset="0"/>
              </a:rPr>
              <a:t>          /* remainder section */ </a:t>
            </a:r>
          </a:p>
          <a:p>
            <a:pPr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sz="2400" dirty="0">
                <a:latin typeface="Courier New" panose="02070309020205020404" pitchFamily="49" charset="0"/>
              </a:rPr>
              <a:t>      }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Synchronization Hardware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19200"/>
            <a:ext cx="8229600" cy="49530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b="1" dirty="0"/>
          </a:p>
          <a:p>
            <a:pPr eaLnBrk="1" hangingPunct="1">
              <a:lnSpc>
                <a:spcPts val="3120"/>
              </a:lnSpc>
              <a:buFont typeface="Wingdings" pitchFamily="2" charset="2"/>
              <a:buChar char="v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Another algorithm using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compare_and_swap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instruction and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common data structures</a:t>
            </a:r>
          </a:p>
          <a:p>
            <a:pPr eaLnBrk="1" hangingPunct="1">
              <a:lnSpc>
                <a:spcPts val="3120"/>
              </a:lnSpc>
              <a:buFont typeface="Wingdings" pitchFamily="2" charset="2"/>
              <a:buNone/>
            </a:pPr>
            <a:r>
              <a:rPr lang="en-US" sz="2600" b="1" dirty="0"/>
              <a:t>		   </a:t>
            </a:r>
            <a:r>
              <a:rPr lang="en-US" sz="2600" b="1" dirty="0" err="1" smtClean="0">
                <a:latin typeface="Comic Sans MS" pitchFamily="66" charset="0"/>
              </a:rPr>
              <a:t>boolean</a:t>
            </a:r>
            <a:r>
              <a:rPr lang="en-US" sz="2600" b="1" dirty="0" smtClean="0">
                <a:latin typeface="Comic Sans MS" pitchFamily="66" charset="0"/>
              </a:rPr>
              <a:t>  </a:t>
            </a:r>
            <a:r>
              <a:rPr lang="en-US" sz="2600" b="1" dirty="0">
                <a:latin typeface="Comic Sans MS" pitchFamily="66" charset="0"/>
              </a:rPr>
              <a:t>waiting [n];</a:t>
            </a:r>
            <a:r>
              <a:rPr lang="en-US" sz="2600" b="1" dirty="0"/>
              <a:t> 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initialized to false</a:t>
            </a:r>
          </a:p>
          <a:p>
            <a:pPr eaLnBrk="1" hangingPunct="1">
              <a:lnSpc>
                <a:spcPts val="3120"/>
              </a:lnSpc>
              <a:buFont typeface="Wingdings" pitchFamily="2" charset="2"/>
              <a:buNone/>
            </a:pPr>
            <a:r>
              <a:rPr lang="en-US" sz="2600" b="1" dirty="0"/>
              <a:t>		   </a:t>
            </a:r>
            <a:r>
              <a:rPr lang="en-US" sz="2600" b="1" dirty="0" err="1" smtClean="0">
                <a:latin typeface="Comic Sans MS" pitchFamily="66" charset="0"/>
              </a:rPr>
              <a:t>int</a:t>
            </a:r>
            <a:r>
              <a:rPr lang="en-US" sz="2600" b="1" dirty="0" smtClean="0">
                <a:latin typeface="Comic Sans MS" pitchFamily="66" charset="0"/>
              </a:rPr>
              <a:t> </a:t>
            </a:r>
            <a:r>
              <a:rPr lang="en-US" sz="2600" b="1" dirty="0">
                <a:latin typeface="Comic Sans MS" pitchFamily="66" charset="0"/>
              </a:rPr>
              <a:t>lock;</a:t>
            </a:r>
            <a:r>
              <a:rPr lang="en-US" sz="2600" b="1" dirty="0"/>
              <a:t>		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initialized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to 0</a:t>
            </a:r>
          </a:p>
          <a:p>
            <a:pPr eaLnBrk="1" hangingPunct="1">
              <a:lnSpc>
                <a:spcPts val="312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Satisfies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all the three CS requirements</a:t>
            </a:r>
          </a:p>
          <a:p>
            <a:pPr eaLnBrk="1" hangingPunct="1">
              <a:lnSpc>
                <a:spcPts val="3120"/>
              </a:lnSpc>
              <a:buFontTx/>
              <a:buChar char="o"/>
            </a:pPr>
            <a:r>
              <a:rPr lang="en-US" sz="2600" b="1" dirty="0" smtClean="0">
                <a:latin typeface="Comic Sans MS" pitchFamily="66" charset="0"/>
              </a:rPr>
              <a:t>All </a:t>
            </a:r>
            <a:r>
              <a:rPr lang="en-US" sz="2600" b="1" dirty="0">
                <a:latin typeface="Comic Sans MS" pitchFamily="66" charset="0"/>
              </a:rPr>
              <a:t>the algorithms depend on the implementation of the instructions atomically</a:t>
            </a:r>
          </a:p>
          <a:p>
            <a:pPr eaLnBrk="1" hangingPunct="1">
              <a:lnSpc>
                <a:spcPts val="312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Implementation is not a trivial task on 	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multiprocessors</a:t>
            </a:r>
            <a:endParaRPr lang="en-US" sz="1000" b="1" dirty="0" smtClean="0">
              <a:latin typeface="Comic Sans MS" pitchFamily="66" charset="0"/>
            </a:endParaRPr>
          </a:p>
          <a:p>
            <a:pPr eaLnBrk="1" hangingPunct="1">
              <a:lnSpc>
                <a:spcPts val="3120"/>
              </a:lnSpc>
              <a:buFontTx/>
              <a:buChar char="o"/>
            </a:pPr>
            <a:r>
              <a:rPr lang="en-US" sz="2600" b="1" dirty="0" smtClean="0">
                <a:latin typeface="Comic Sans MS" pitchFamily="66" charset="0"/>
              </a:rPr>
              <a:t>Other </a:t>
            </a:r>
            <a:r>
              <a:rPr lang="en-US" sz="2600" b="1" dirty="0">
                <a:latin typeface="Comic Sans MS" pitchFamily="66" charset="0"/>
              </a:rPr>
              <a:t>relatively simpler solutions are desired</a:t>
            </a:r>
          </a:p>
        </p:txBody>
      </p:sp>
      <p:sp>
        <p:nvSpPr>
          <p:cNvPr id="2765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765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5308B4-B008-4B53-A84D-FA2292E8DBA6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13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97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8674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2867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7C69C4-7F87-4B94-9D74-AD1DA310078A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14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8677" name="Title 1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1828800" cy="4953000"/>
          </a:xfrm>
        </p:spPr>
        <p:txBody>
          <a:bodyPr anchor="b">
            <a:noAutofit/>
          </a:bodyPr>
          <a:lstStyle/>
          <a:p>
            <a:pPr eaLnBrk="1" hangingPunct="1"/>
            <a:r>
              <a:rPr lang="en-US" sz="2800" b="1" dirty="0">
                <a:solidFill>
                  <a:schemeClr val="tx1"/>
                </a:solidFill>
                <a:effectLst/>
              </a:rPr>
              <a:t>Bounded-waiting Mutual </a:t>
            </a:r>
            <a:r>
              <a:rPr lang="en-US" sz="2800" b="1" dirty="0" smtClean="0">
                <a:solidFill>
                  <a:schemeClr val="tx1"/>
                </a:solidFill>
                <a:effectLst/>
              </a:rPr>
              <a:t>Exclusion </a:t>
            </a:r>
            <a:r>
              <a:rPr lang="en-US" sz="2800" b="1" dirty="0">
                <a:solidFill>
                  <a:schemeClr val="tx1"/>
                </a:solidFill>
                <a:effectLst/>
              </a:rPr>
              <a:t>with </a:t>
            </a:r>
            <a:r>
              <a:rPr lang="en-US" sz="2800" b="1" dirty="0" err="1" smtClean="0">
                <a:solidFill>
                  <a:schemeClr val="tx1"/>
                </a:solidFill>
                <a:effectLst/>
              </a:rPr>
              <a:t>compare_and_swap</a:t>
            </a:r>
            <a:r>
              <a:rPr lang="en-US" sz="2800" b="1" dirty="0" smtClean="0">
                <a:solidFill>
                  <a:schemeClr val="tx1"/>
                </a:solidFill>
                <a:effectLst/>
              </a:rPr>
              <a:t>()</a:t>
            </a:r>
            <a:endParaRPr lang="en-US" sz="2800" b="1" dirty="0">
              <a:solidFill>
                <a:schemeClr val="tx1"/>
              </a:solidFill>
              <a:effectLst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48000" y="0"/>
            <a:ext cx="6096000" cy="6781800"/>
          </a:xfrm>
          <a:prstGeom prst="rect">
            <a:avLst/>
          </a:prstGeom>
        </p:spPr>
        <p:txBody>
          <a:bodyPr/>
          <a:lstStyle>
            <a:lvl1pPr marL="365125" indent="-282575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987F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Font typeface="Monotype Sorts" pitchFamily="-84" charset="2"/>
              <a:buNone/>
            </a:pP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(true) {</a:t>
            </a:r>
            <a:b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waiting[</a:t>
            </a:r>
            <a:r>
              <a:rPr lang="en-US" alt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true;</a:t>
            </a:r>
            <a:b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key = 1;</a:t>
            </a:r>
            <a:b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while (waiting[</a:t>
            </a:r>
            <a:r>
              <a:rPr lang="en-US" alt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&amp;&amp; key == 1)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 =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compare_and_swap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(&amp;lock,0,1);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waiting[</a:t>
            </a:r>
            <a:r>
              <a:rPr lang="en-US" alt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false;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/* critical section */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j = (</a:t>
            </a:r>
            <a:r>
              <a:rPr lang="en-US" alt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+ 1) % n;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while ((j != </a:t>
            </a:r>
            <a:r>
              <a:rPr lang="en-US" alt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&amp;&amp; !waiting[j])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j = (j + 1) % n;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(j == </a:t>
            </a:r>
            <a:r>
              <a:rPr lang="en-US" alt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lock = 0;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else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waiting[j] = false;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/* remainder section */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674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 err="1">
                <a:solidFill>
                  <a:schemeClr val="tx1"/>
                </a:solidFill>
                <a:effectLst/>
              </a:rPr>
              <a:t>Mutex</a:t>
            </a:r>
            <a:r>
              <a:rPr lang="en-US" sz="3200" b="1" dirty="0">
                <a:solidFill>
                  <a:schemeClr val="tx1"/>
                </a:solidFill>
                <a:effectLst/>
              </a:rPr>
              <a:t> Locks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838200"/>
            <a:ext cx="8229600" cy="54864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ts val="3120"/>
              </a:lnSpc>
              <a:buFont typeface="Wingdings" pitchFamily="2" charset="2"/>
              <a:buChar char="§"/>
            </a:pPr>
            <a:r>
              <a:rPr lang="en-US" sz="2600" b="1" dirty="0">
                <a:latin typeface="Comic Sans MS" pitchFamily="66" charset="0"/>
              </a:rPr>
              <a:t>Hardware based solutions are </a:t>
            </a:r>
            <a:r>
              <a:rPr lang="en-US" sz="2600" b="1" dirty="0" smtClean="0">
                <a:latin typeface="Comic Sans MS" pitchFamily="66" charset="0"/>
              </a:rPr>
              <a:t>complex</a:t>
            </a:r>
          </a:p>
          <a:p>
            <a:pPr marL="82550" indent="0" eaLnBrk="1" hangingPunct="1">
              <a:lnSpc>
                <a:spcPts val="3120"/>
              </a:lnSpc>
              <a:spcBef>
                <a:spcPts val="0"/>
              </a:spcBef>
              <a:buNone/>
            </a:pPr>
            <a:r>
              <a:rPr lang="en-US" sz="2600" b="1" dirty="0">
                <a:latin typeface="Comic Sans MS" pitchFamily="66" charset="0"/>
              </a:rPr>
              <a:t>	</a:t>
            </a:r>
            <a:r>
              <a:rPr lang="en-US" sz="2600" b="1" dirty="0" smtClean="0">
                <a:latin typeface="Comic Sans MS" pitchFamily="66" charset="0"/>
              </a:rPr>
              <a:t>Inaccessible </a:t>
            </a:r>
            <a:r>
              <a:rPr lang="en-US" sz="2600" b="1" dirty="0">
                <a:latin typeface="Comic Sans MS" pitchFamily="66" charset="0"/>
              </a:rPr>
              <a:t>to application programmers</a:t>
            </a:r>
          </a:p>
          <a:p>
            <a:pPr eaLnBrk="1" hangingPunct="1">
              <a:lnSpc>
                <a:spcPts val="312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OS designers build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higher level software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tools to solve the CS problem</a:t>
            </a:r>
          </a:p>
          <a:p>
            <a:pPr eaLnBrk="1" hangingPunct="1">
              <a:lnSpc>
                <a:spcPts val="3120"/>
              </a:lnSpc>
              <a:spcBef>
                <a:spcPts val="0"/>
              </a:spcBef>
              <a:buNone/>
            </a:pPr>
            <a:r>
              <a:rPr lang="en-US" sz="2600" b="1" dirty="0">
                <a:latin typeface="Comic Sans MS" pitchFamily="66" charset="0"/>
              </a:rPr>
              <a:t>			</a:t>
            </a:r>
            <a:r>
              <a:rPr lang="en-US" sz="2600" b="1" dirty="0" err="1">
                <a:latin typeface="Comic Sans MS" pitchFamily="66" charset="0"/>
              </a:rPr>
              <a:t>mutex</a:t>
            </a:r>
            <a:r>
              <a:rPr lang="en-US" sz="2600" b="1" dirty="0">
                <a:latin typeface="Comic Sans MS" pitchFamily="66" charset="0"/>
              </a:rPr>
              <a:t> locks</a:t>
            </a:r>
          </a:p>
          <a:p>
            <a:pPr eaLnBrk="1" hangingPunct="1">
              <a:lnSpc>
                <a:spcPts val="312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Use </a:t>
            </a:r>
            <a:r>
              <a:rPr lang="en-US" sz="2600" b="1" dirty="0" err="1">
                <a:latin typeface="Arial" pitchFamily="34" charset="0"/>
                <a:cs typeface="Arial" pitchFamily="34" charset="0"/>
              </a:rPr>
              <a:t>mutex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lock to protect the CS</a:t>
            </a:r>
          </a:p>
          <a:p>
            <a:pPr eaLnBrk="1" hangingPunct="1">
              <a:lnSpc>
                <a:spcPts val="3120"/>
              </a:lnSpc>
              <a:spcBef>
                <a:spcPts val="0"/>
              </a:spcBef>
              <a:buNone/>
            </a:pPr>
            <a:r>
              <a:rPr lang="en-US" sz="2600" b="1" dirty="0">
                <a:latin typeface="Comic Sans MS" pitchFamily="66" charset="0"/>
              </a:rPr>
              <a:t>		</a:t>
            </a:r>
            <a:r>
              <a:rPr lang="en-US" sz="2600" b="1" dirty="0" smtClean="0">
                <a:latin typeface="Comic Sans MS" pitchFamily="66" charset="0"/>
              </a:rPr>
              <a:t>	Prevent </a:t>
            </a:r>
            <a:r>
              <a:rPr lang="en-US" sz="2600" b="1" dirty="0">
                <a:latin typeface="Comic Sans MS" pitchFamily="66" charset="0"/>
              </a:rPr>
              <a:t>race conditions</a:t>
            </a:r>
          </a:p>
          <a:p>
            <a:pPr eaLnBrk="1" hangingPunct="1">
              <a:lnSpc>
                <a:spcPts val="312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sz="2600" b="1" dirty="0" err="1">
                <a:latin typeface="Comic Sans MS" pitchFamily="66" charset="0"/>
              </a:rPr>
              <a:t>Mutex</a:t>
            </a:r>
            <a:r>
              <a:rPr lang="en-US" sz="2600" b="1" dirty="0">
                <a:latin typeface="Comic Sans MS" pitchFamily="66" charset="0"/>
              </a:rPr>
              <a:t> lock structure</a:t>
            </a:r>
          </a:p>
          <a:p>
            <a:pPr eaLnBrk="1" hangingPunct="1">
              <a:lnSpc>
                <a:spcPts val="3120"/>
              </a:lnSpc>
              <a:spcBef>
                <a:spcPts val="0"/>
              </a:spcBef>
              <a:buNone/>
            </a:pPr>
            <a:r>
              <a:rPr lang="en-US" sz="2600" b="1" dirty="0">
                <a:latin typeface="Comic Sans MS" pitchFamily="66" charset="0"/>
              </a:rPr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Uses </a:t>
            </a:r>
            <a:r>
              <a:rPr lang="en-US" sz="2600" b="1" dirty="0" err="1">
                <a:latin typeface="Arial" pitchFamily="34" charset="0"/>
                <a:cs typeface="Arial" pitchFamily="34" charset="0"/>
              </a:rPr>
              <a:t>boolean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variable ‘available’ that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indicates whether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the lock is available or not</a:t>
            </a:r>
          </a:p>
          <a:p>
            <a:pPr eaLnBrk="1" hangingPunct="1">
              <a:lnSpc>
                <a:spcPts val="312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Acquire() and release() functions</a:t>
            </a:r>
          </a:p>
          <a:p>
            <a:pPr eaLnBrk="1" hangingPunct="1">
              <a:lnSpc>
                <a:spcPts val="3120"/>
              </a:lnSpc>
              <a:buNone/>
            </a:pPr>
            <a:r>
              <a:rPr lang="en-US" sz="2600" b="1" dirty="0">
                <a:latin typeface="Comic Sans MS" pitchFamily="66" charset="0"/>
              </a:rPr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Call to acquire() and release() functions are 	atomic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26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endParaRPr lang="en-US" sz="2600" b="1" dirty="0">
              <a:latin typeface="Comic Sans MS" pitchFamily="66" charset="0"/>
            </a:endParaRPr>
          </a:p>
        </p:txBody>
      </p:sp>
      <p:sp>
        <p:nvSpPr>
          <p:cNvPr id="2765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765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5308B4-B008-4B53-A84D-FA2292E8DBA6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15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0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8229600" cy="7620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Solution to CS problem using </a:t>
            </a:r>
            <a:r>
              <a:rPr lang="en-US" sz="3200" b="1" dirty="0" err="1">
                <a:solidFill>
                  <a:schemeClr val="tx1"/>
                </a:solidFill>
                <a:effectLst/>
              </a:rPr>
              <a:t>Mutex</a:t>
            </a:r>
            <a:r>
              <a:rPr lang="en-US" sz="3200" b="1" dirty="0">
                <a:solidFill>
                  <a:schemeClr val="tx1"/>
                </a:solidFill>
                <a:effectLst/>
              </a:rPr>
              <a:t> Locks</a:t>
            </a:r>
          </a:p>
        </p:txBody>
      </p:sp>
      <p:sp>
        <p:nvSpPr>
          <p:cNvPr id="2765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765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5308B4-B008-4B53-A84D-FA2292E8DBA6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16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571624"/>
            <a:ext cx="5410199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60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8229600" cy="7620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Acquire and release definitions</a:t>
            </a:r>
          </a:p>
        </p:txBody>
      </p:sp>
      <p:sp>
        <p:nvSpPr>
          <p:cNvPr id="2765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765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5308B4-B008-4B53-A84D-FA2292E8DBA6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17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71545" y="1447800"/>
            <a:ext cx="5290459" cy="2468880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86125" y="4305300"/>
            <a:ext cx="4443984" cy="1645920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6185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 err="1">
                <a:solidFill>
                  <a:schemeClr val="tx1"/>
                </a:solidFill>
                <a:effectLst/>
              </a:rPr>
              <a:t>Mutex</a:t>
            </a:r>
            <a:r>
              <a:rPr lang="en-US" sz="3200" b="1" dirty="0">
                <a:solidFill>
                  <a:schemeClr val="tx1"/>
                </a:solidFill>
                <a:effectLst/>
              </a:rPr>
              <a:t> Locks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933450"/>
            <a:ext cx="8305800" cy="5543550"/>
          </a:xfrm>
          <a:noFill/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Comic Sans MS" pitchFamily="66" charset="0"/>
              </a:rPr>
              <a:t>Main disadvantage of implementation is that it requires busy </a:t>
            </a:r>
            <a:r>
              <a:rPr lang="en-US" sz="2600" b="1" dirty="0" smtClean="0">
                <a:latin typeface="Comic Sans MS" pitchFamily="66" charset="0"/>
              </a:rPr>
              <a:t>waiting</a:t>
            </a:r>
            <a:r>
              <a:rPr lang="en-US" sz="1000" b="1" dirty="0" smtClean="0">
                <a:latin typeface="Comic Sans MS" pitchFamily="66" charset="0"/>
              </a:rPr>
              <a:t> </a:t>
            </a:r>
            <a:endParaRPr lang="en-US" sz="1000" b="1" dirty="0">
              <a:latin typeface="Comic Sans MS" pitchFamily="66" charset="0"/>
            </a:endParaRPr>
          </a:p>
          <a:p>
            <a:pPr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600" b="1" dirty="0" err="1">
                <a:latin typeface="Arial" pitchFamily="34" charset="0"/>
                <a:cs typeface="Arial" pitchFamily="34" charset="0"/>
              </a:rPr>
              <a:t>Mutex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lock is also called spinlock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Comic Sans MS" pitchFamily="66" charset="0"/>
              </a:rPr>
              <a:t>		Process spins while waiting for the lock to 	become available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This would cause problems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in real multiprogramming systems because the CPU is not available for other programs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 smtClean="0">
                <a:latin typeface="Comic Sans MS" pitchFamily="66" charset="0"/>
                <a:cs typeface="Arial" pitchFamily="34" charset="0"/>
              </a:rPr>
              <a:t>Advantage of busy waiting</a:t>
            </a:r>
            <a:endParaRPr lang="en-US" sz="2600" b="1" dirty="0">
              <a:latin typeface="Comic Sans MS" pitchFamily="66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No context switch is required in spinlocks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Comic Sans MS" pitchFamily="66" charset="0"/>
                <a:cs typeface="Arial" pitchFamily="34" charset="0"/>
              </a:rPr>
              <a:t>Spinlocks are useful when locks are to be held for a short </a:t>
            </a:r>
            <a:r>
              <a:rPr lang="en-US" sz="2600" b="1" dirty="0" smtClean="0">
                <a:latin typeface="Comic Sans MS" pitchFamily="66" charset="0"/>
                <a:cs typeface="Arial" pitchFamily="34" charset="0"/>
              </a:rPr>
              <a:t>time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Current generation (multicore processors) prefer the spinlock technique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6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A widely used technique</a:t>
            </a:r>
            <a:endParaRPr lang="en-US" sz="2600" b="1" dirty="0"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2765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765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5308B4-B008-4B53-A84D-FA2292E8DBA6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18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57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Semaphores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990600"/>
            <a:ext cx="8305800" cy="54102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 err="1">
                <a:latin typeface="Comic Sans MS" pitchFamily="66" charset="0"/>
              </a:rPr>
              <a:t>Mutex</a:t>
            </a:r>
            <a:r>
              <a:rPr lang="en-US" sz="2600" b="1" dirty="0">
                <a:latin typeface="Comic Sans MS" pitchFamily="66" charset="0"/>
              </a:rPr>
              <a:t> are the simplest </a:t>
            </a:r>
            <a:r>
              <a:rPr lang="en-US" sz="2600" b="1" dirty="0" smtClean="0">
                <a:latin typeface="Comic Sans MS" pitchFamily="66" charset="0"/>
              </a:rPr>
              <a:t>synchronization </a:t>
            </a:r>
            <a:r>
              <a:rPr lang="en-US" sz="2600" b="1" dirty="0">
                <a:latin typeface="Comic Sans MS" pitchFamily="66" charset="0"/>
              </a:rPr>
              <a:t>tools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 more robust tool that provides more sophisticated ways for processes to synchronize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  <a:cs typeface="Arial" pitchFamily="34" charset="0"/>
              </a:rPr>
              <a:t>A semaphore S is an integer variable that can be accessed only through two atomic operations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Comic Sans MS" pitchFamily="66" charset="0"/>
              </a:rPr>
              <a:t>wait()</a:t>
            </a:r>
            <a:r>
              <a:rPr lang="en-US" sz="2600" b="1" dirty="0"/>
              <a:t> and </a:t>
            </a:r>
            <a:r>
              <a:rPr lang="en-US" sz="2600" b="1" dirty="0">
                <a:latin typeface="Comic Sans MS" pitchFamily="66" charset="0"/>
              </a:rPr>
              <a:t>signal()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sz="2600" b="1" dirty="0">
                <a:latin typeface="Comic Sans MS" pitchFamily="66" charset="0"/>
              </a:rPr>
              <a:t>wait()</a:t>
            </a:r>
            <a:r>
              <a:rPr lang="en-US" sz="2600" b="1" dirty="0"/>
              <a:t>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operation was originally termed as P </a:t>
            </a:r>
            <a:r>
              <a:rPr lang="en-US" sz="2600" b="1" dirty="0"/>
              <a:t>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600" b="1" i="1" dirty="0" err="1">
                <a:latin typeface="Arial" pitchFamily="34" charset="0"/>
                <a:cs typeface="Arial" pitchFamily="34" charset="0"/>
              </a:rPr>
              <a:t>proberen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 (Dutch)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: to test)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sz="2600" b="1" dirty="0">
                <a:latin typeface="Comic Sans MS" pitchFamily="66" charset="0"/>
              </a:rPr>
              <a:t>signal()</a:t>
            </a:r>
            <a:r>
              <a:rPr lang="en-US" sz="2600" b="1" dirty="0"/>
              <a:t>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operation was termed as V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/>
              <a:t>		(</a:t>
            </a:r>
            <a:r>
              <a:rPr lang="en-US" sz="2600" b="1" i="1" dirty="0" err="1">
                <a:latin typeface="Arial" pitchFamily="34" charset="0"/>
                <a:cs typeface="Arial" pitchFamily="34" charset="0"/>
              </a:rPr>
              <a:t>verhogen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: to increment</a:t>
            </a:r>
            <a:r>
              <a:rPr lang="en-US" sz="2600" b="1" dirty="0"/>
              <a:t>)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Definitions of </a:t>
            </a:r>
            <a:r>
              <a:rPr lang="en-US" sz="2600" b="1" dirty="0">
                <a:latin typeface="Comic Sans MS" pitchFamily="66" charset="0"/>
              </a:rPr>
              <a:t>wait()</a:t>
            </a:r>
            <a:r>
              <a:rPr lang="en-US" sz="2600" b="1" dirty="0"/>
              <a:t> and </a:t>
            </a:r>
            <a:r>
              <a:rPr lang="en-US" sz="2600" b="1" dirty="0">
                <a:latin typeface="Comic Sans MS" pitchFamily="66" charset="0"/>
              </a:rPr>
              <a:t>signal()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Both the operations should be performed indivisibly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Comic Sans MS" pitchFamily="66" charset="0"/>
              </a:rPr>
              <a:t>		Mutual exclusion is also required</a:t>
            </a:r>
          </a:p>
        </p:txBody>
      </p:sp>
      <p:sp>
        <p:nvSpPr>
          <p:cNvPr id="2970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955119" y="6400800"/>
            <a:ext cx="2350681" cy="365125"/>
          </a:xfrm>
          <a:noFill/>
        </p:spPr>
        <p:txBody>
          <a:bodyPr/>
          <a:lstStyle/>
          <a:p>
            <a:r>
              <a:rPr lang="en-US" b="1" dirty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919E92E-CCE6-46EA-A749-B8D5A72E937D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19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74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153400" cy="914400"/>
          </a:xfrm>
          <a:noFill/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sz="3200" b="1" dirty="0" smtClean="0">
                <a:solidFill>
                  <a:schemeClr val="tx1"/>
                </a:solidFill>
                <a:effectLst/>
              </a:rPr>
              <a:t>The Effect of Instruction Reordering in Peterson’s </a:t>
            </a:r>
            <a:r>
              <a:rPr lang="en-US" sz="3200" b="1" dirty="0">
                <a:solidFill>
                  <a:schemeClr val="tx1"/>
                </a:solidFill>
                <a:effectLst/>
              </a:rPr>
              <a:t>Solution</a:t>
            </a:r>
          </a:p>
        </p:txBody>
      </p:sp>
      <p:sp>
        <p:nvSpPr>
          <p:cNvPr id="1946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32FB73-421F-43EB-8D88-BB082E91AB7A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2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pic>
        <p:nvPicPr>
          <p:cNvPr id="7" name="Pictur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39647"/>
            <a:ext cx="8153399" cy="2570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66800" y="4191000"/>
            <a:ext cx="80772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If the assignments made in the first two statements of entry section are reordered</a:t>
            </a:r>
          </a:p>
          <a:p>
            <a:r>
              <a:rPr lang="en-US" sz="2600" dirty="0" smtClean="0"/>
              <a:t>	</a:t>
            </a:r>
            <a:r>
              <a:rPr lang="en-US" sz="2600" dirty="0" smtClean="0">
                <a:latin typeface="Comic Sans MS" panose="030F0702030302020204" pitchFamily="66" charset="0"/>
              </a:rPr>
              <a:t>Both threads may be active in their CS at 	the same time</a:t>
            </a:r>
            <a:endParaRPr lang="en-US" sz="2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65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3">
            <a:lum/>
          </a:blip>
          <a:srcRect/>
          <a:stretch>
            <a:fillRect l="-1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 b="1" dirty="0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0722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3072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81AC62-F270-4005-A99B-E4BFF35DABE1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20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0"/>
            <a:ext cx="8229600" cy="914400"/>
          </a:xfrm>
        </p:spPr>
        <p:txBody>
          <a:bodyPr anchor="b"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Semaphore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22375" y="1279525"/>
            <a:ext cx="7921625" cy="48164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rgbClr val="0000FF"/>
                </a:solidFill>
                <a:sym typeface="Symbol" pitchFamily="18" charset="2"/>
              </a:rPr>
              <a:t>Definition for </a:t>
            </a:r>
            <a:r>
              <a:rPr lang="en-US" sz="2400" b="1" dirty="0">
                <a:solidFill>
                  <a:srgbClr val="0000FF"/>
                </a:solidFill>
                <a:latin typeface="Berlin Sans FB" pitchFamily="34" charset="0"/>
                <a:sym typeface="Symbol" pitchFamily="18" charset="2"/>
              </a:rPr>
              <a:t>wait()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rgbClr val="0000FF"/>
                </a:solidFill>
                <a:sym typeface="Symbol" pitchFamily="18" charset="2"/>
              </a:rPr>
              <a:t>			</a:t>
            </a:r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wait (S) {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			           while </a:t>
            </a:r>
            <a:r>
              <a:rPr lang="en-US" sz="2400" b="1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(S </a:t>
            </a:r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&lt;= </a:t>
            </a:r>
            <a:r>
              <a:rPr lang="en-US" sz="2400" b="1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0)</a:t>
            </a:r>
            <a:endParaRPr lang="en-US" sz="2400" b="1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		         			 ; // </a:t>
            </a:r>
            <a:r>
              <a:rPr lang="en-US" sz="2400" b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busy wait</a:t>
            </a:r>
            <a:endParaRPr lang="en-US" sz="2400" b="1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           		 S--;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    		}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b="1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rgbClr val="0000FF"/>
                </a:solidFill>
                <a:sym typeface="Symbol" pitchFamily="18" charset="2"/>
              </a:rPr>
              <a:t>Definition for </a:t>
            </a:r>
            <a:r>
              <a:rPr lang="en-US" sz="2400" b="1" dirty="0">
                <a:solidFill>
                  <a:srgbClr val="0000FF"/>
                </a:solidFill>
                <a:latin typeface="Berlin Sans FB" pitchFamily="34" charset="0"/>
                <a:sym typeface="Symbol" pitchFamily="18" charset="2"/>
              </a:rPr>
              <a:t>signal()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rgbClr val="0000FF"/>
                </a:solidFill>
                <a:sym typeface="Symbol" pitchFamily="18" charset="2"/>
              </a:rPr>
              <a:t>			</a:t>
            </a:r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signal (S) {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      		S++;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  		 }</a:t>
            </a:r>
          </a:p>
        </p:txBody>
      </p:sp>
    </p:spTree>
    <p:extLst>
      <p:ext uri="{BB962C8B-B14F-4D97-AF65-F5344CB8AC3E}">
        <p14:creationId xmlns:p14="http://schemas.microsoft.com/office/powerpoint/2010/main" val="19115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0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07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07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07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07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07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07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07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07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07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/>
      <p:bldP spid="3072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5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Usage of Semaphor</a:t>
            </a:r>
            <a:r>
              <a:rPr lang="en-US" sz="3200" b="1" dirty="0">
                <a:solidFill>
                  <a:schemeClr val="tx1"/>
                </a:solidFill>
              </a:rPr>
              <a:t>es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14400"/>
            <a:ext cx="8229600" cy="55626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Berlin Sans FB" pitchFamily="34" charset="0"/>
              </a:rPr>
              <a:t>Counting semaphores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The value can range over an unrestricted 	domain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Can be used to control access to a given resource consisting of a finite number of instances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Counting semaphores are initialized to the number of resources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Berlin Sans FB" pitchFamily="34" charset="0"/>
              </a:rPr>
              <a:t>Binary semaphores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The value can range only between 0 and 1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Also referred to as </a:t>
            </a:r>
            <a:r>
              <a:rPr lang="en-US" sz="2600" b="1" dirty="0" err="1">
                <a:latin typeface="Arial" pitchFamily="34" charset="0"/>
                <a:cs typeface="Arial" pitchFamily="34" charset="0"/>
              </a:rPr>
              <a:t>mutex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locks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Comic Sans MS" pitchFamily="66" charset="0"/>
              </a:rPr>
              <a:t>Locks that provide mutual exclusion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Binary semaphores are used to deal with the CS problem for multiple processes</a:t>
            </a:r>
            <a:endParaRPr lang="en-US" sz="26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Semaphores can also be used to solve various synchronization problems</a:t>
            </a:r>
          </a:p>
        </p:txBody>
      </p:sp>
      <p:sp>
        <p:nvSpPr>
          <p:cNvPr id="3174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174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86AD23-8A6D-4FFE-9C1D-1CB8FA2E610C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21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22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3">
            <a:lum/>
          </a:blip>
          <a:srcRect/>
          <a:stretch>
            <a:fillRect l="-16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2770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3277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A22E31-076D-4DE1-B592-5B286F22F722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22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76200"/>
            <a:ext cx="8534400" cy="685800"/>
          </a:xfrm>
        </p:spPr>
        <p:txBody>
          <a:bodyPr anchor="b">
            <a:normAutofit/>
          </a:bodyPr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Usage of Semaphores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990600"/>
            <a:ext cx="8229600" cy="5410200"/>
          </a:xfrm>
        </p:spPr>
        <p:txBody>
          <a:bodyPr>
            <a:noAutofit/>
          </a:bodyPr>
          <a:lstStyle/>
          <a:p>
            <a:pPr eaLnBrk="1" hangingPunct="1">
              <a:buFont typeface="Wingdings" pitchFamily="2" charset="2"/>
              <a:buChar char="§"/>
              <a:tabLst>
                <a:tab pos="2005013" algn="ctr"/>
                <a:tab pos="4518025" algn="ctr"/>
              </a:tabLst>
            </a:pPr>
            <a:r>
              <a:rPr lang="en-US" sz="2600" b="1" dirty="0">
                <a:latin typeface="Arial" pitchFamily="34" charset="0"/>
                <a:cs typeface="Arial" pitchFamily="34" charset="0"/>
                <a:sym typeface="MT Extra" pitchFamily="18" charset="2"/>
              </a:rPr>
              <a:t>In counting semaphore, each process that wishes to use a resource</a:t>
            </a:r>
            <a:endParaRPr lang="en-US" sz="2600" b="1" dirty="0">
              <a:latin typeface="Comic Sans MS" pitchFamily="66" charset="0"/>
              <a:cs typeface="Arial" pitchFamily="34" charset="0"/>
              <a:sym typeface="MT Extra" pitchFamily="18" charset="2"/>
            </a:endParaRPr>
          </a:p>
          <a:p>
            <a:pPr eaLnBrk="1" hangingPunct="1">
              <a:buNone/>
              <a:tabLst>
                <a:tab pos="2005013" algn="ctr"/>
                <a:tab pos="4518025" algn="ctr"/>
              </a:tabLst>
            </a:pPr>
            <a:r>
              <a:rPr lang="en-US" sz="2600" b="1" dirty="0">
                <a:latin typeface="Comic Sans MS" pitchFamily="66" charset="0"/>
                <a:sym typeface="MT Extra" pitchFamily="18" charset="2"/>
              </a:rPr>
              <a:t>	       Performs a wait( ) operation</a:t>
            </a:r>
          </a:p>
          <a:p>
            <a:pPr eaLnBrk="1" hangingPunct="1">
              <a:buFont typeface="Wingdings" pitchFamily="2" charset="2"/>
              <a:buChar char="§"/>
              <a:tabLst>
                <a:tab pos="2005013" algn="ctr"/>
                <a:tab pos="4518025" algn="ctr"/>
              </a:tabLst>
            </a:pPr>
            <a:r>
              <a:rPr lang="en-US" sz="2600" b="1" dirty="0">
                <a:latin typeface="Arial" pitchFamily="34" charset="0"/>
                <a:cs typeface="Arial" pitchFamily="34" charset="0"/>
                <a:sym typeface="MT Extra" pitchFamily="18" charset="2"/>
              </a:rPr>
              <a:t>The process performs a signal( ) operation when it releases the resource</a:t>
            </a:r>
          </a:p>
          <a:p>
            <a:pPr eaLnBrk="1" hangingPunct="1">
              <a:buFont typeface="Wingdings" pitchFamily="2" charset="2"/>
              <a:buChar char="Ø"/>
              <a:tabLst>
                <a:tab pos="2005013" algn="ctr"/>
                <a:tab pos="4518025" algn="ctr"/>
              </a:tabLst>
            </a:pPr>
            <a:r>
              <a:rPr lang="en-US" sz="2600" b="1" dirty="0">
                <a:sym typeface="MT Extra" pitchFamily="18" charset="2"/>
              </a:rPr>
              <a:t>  </a:t>
            </a:r>
            <a:r>
              <a:rPr lang="en-US" sz="2600" b="1" dirty="0">
                <a:solidFill>
                  <a:srgbClr val="0000FF"/>
                </a:solidFill>
                <a:sym typeface="MT Extra" pitchFamily="18" charset="2"/>
              </a:rPr>
              <a:t> </a:t>
            </a:r>
            <a:r>
              <a:rPr lang="en-US" sz="2600" b="1" dirty="0">
                <a:latin typeface="Arial" pitchFamily="34" charset="0"/>
                <a:cs typeface="Arial" pitchFamily="34" charset="0"/>
                <a:sym typeface="MT Extra" pitchFamily="18" charset="2"/>
              </a:rPr>
              <a:t>For synchronization problems</a:t>
            </a:r>
          </a:p>
          <a:p>
            <a:pPr eaLnBrk="1" hangingPunct="1">
              <a:buNone/>
              <a:tabLst>
                <a:tab pos="2005013" algn="ctr"/>
                <a:tab pos="4518025" algn="ctr"/>
              </a:tabLst>
            </a:pPr>
            <a:r>
              <a:rPr lang="en-US" sz="2600" b="1" dirty="0">
                <a:solidFill>
                  <a:srgbClr val="0000FF"/>
                </a:solidFill>
                <a:sym typeface="MT Extra" pitchFamily="18" charset="2"/>
              </a:rPr>
              <a:t>	</a:t>
            </a:r>
            <a:r>
              <a:rPr lang="en-US" sz="2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MT Extra" pitchFamily="18" charset="2"/>
              </a:rPr>
              <a:t>	</a:t>
            </a:r>
            <a:r>
              <a:rPr lang="en-US" sz="2600" b="1" dirty="0">
                <a:latin typeface="Arial" pitchFamily="34" charset="0"/>
                <a:cs typeface="Arial" pitchFamily="34" charset="0"/>
                <a:sym typeface="MT Extra" pitchFamily="18" charset="2"/>
              </a:rPr>
              <a:t>P1 with a statement S1 and P2 with a statement S2</a:t>
            </a:r>
            <a:endParaRPr lang="en-US" sz="2600" b="1" dirty="0">
              <a:solidFill>
                <a:srgbClr val="0000FF"/>
              </a:solidFill>
              <a:latin typeface="Arial" pitchFamily="34" charset="0"/>
              <a:cs typeface="Arial" pitchFamily="34" charset="0"/>
              <a:sym typeface="MT Extra" pitchFamily="18" charset="2"/>
            </a:endParaRPr>
          </a:p>
          <a:p>
            <a:pPr lvl="1" eaLnBrk="1" hangingPunct="1">
              <a:buFont typeface="Wingdings" pitchFamily="2" charset="2"/>
              <a:buNone/>
              <a:tabLst>
                <a:tab pos="2005013" algn="ctr"/>
                <a:tab pos="4518025" algn="ctr"/>
              </a:tabLst>
            </a:pPr>
            <a:r>
              <a:rPr lang="en-US" sz="2600" b="1" dirty="0" smtClean="0">
                <a:solidFill>
                  <a:srgbClr val="0000FF"/>
                </a:solidFill>
                <a:sym typeface="MT Extra" pitchFamily="18" charset="2"/>
              </a:rPr>
              <a:t>S1</a:t>
            </a:r>
            <a:r>
              <a:rPr lang="en-US" sz="2600" b="1" dirty="0">
                <a:solidFill>
                  <a:srgbClr val="0000FF"/>
                </a:solidFill>
                <a:sym typeface="MT Extra" pitchFamily="18" charset="2"/>
              </a:rPr>
              <a:t>;			wait (synch);</a:t>
            </a:r>
          </a:p>
          <a:p>
            <a:pPr lvl="1" eaLnBrk="1" hangingPunct="1">
              <a:buFont typeface="Wingdings" pitchFamily="2" charset="2"/>
              <a:buNone/>
              <a:tabLst>
                <a:tab pos="2005013" algn="ctr"/>
                <a:tab pos="4518025" algn="ctr"/>
              </a:tabLst>
            </a:pPr>
            <a:r>
              <a:rPr lang="en-US" sz="2600" b="1" dirty="0">
                <a:solidFill>
                  <a:srgbClr val="0000FF"/>
                </a:solidFill>
                <a:sym typeface="MT Extra" pitchFamily="18" charset="2"/>
              </a:rPr>
              <a:t>s</a:t>
            </a:r>
            <a:r>
              <a:rPr lang="en-US" sz="2600" b="1" dirty="0" smtClean="0">
                <a:solidFill>
                  <a:srgbClr val="0000FF"/>
                </a:solidFill>
                <a:sym typeface="MT Extra" pitchFamily="18" charset="2"/>
              </a:rPr>
              <a:t>ignal </a:t>
            </a:r>
            <a:r>
              <a:rPr lang="en-US" sz="2600" b="1" dirty="0">
                <a:solidFill>
                  <a:srgbClr val="0000FF"/>
                </a:solidFill>
                <a:sym typeface="MT Extra" pitchFamily="18" charset="2"/>
              </a:rPr>
              <a:t>(synch)	       S2;</a:t>
            </a:r>
          </a:p>
          <a:p>
            <a:pPr lvl="1" eaLnBrk="1" hangingPunct="1">
              <a:buFont typeface="Wingdings" pitchFamily="2" charset="2"/>
              <a:buNone/>
              <a:tabLst>
                <a:tab pos="2005013" algn="ctr"/>
                <a:tab pos="4518025" algn="ctr"/>
              </a:tabLst>
            </a:pPr>
            <a:endParaRPr lang="en-US" sz="2600" b="1" dirty="0">
              <a:solidFill>
                <a:srgbClr val="0000FF"/>
              </a:solidFill>
              <a:sym typeface="MT Extra" pitchFamily="18" charset="2"/>
            </a:endParaRPr>
          </a:p>
          <a:p>
            <a:pPr lvl="1" eaLnBrk="1" hangingPunct="1">
              <a:buFont typeface="Wingdings" pitchFamily="2" charset="2"/>
              <a:buChar char="§"/>
              <a:tabLst>
                <a:tab pos="2005013" algn="ctr"/>
                <a:tab pos="4518025" algn="ctr"/>
              </a:tabLst>
            </a:pPr>
            <a:r>
              <a:rPr lang="en-US" sz="2600" b="1" dirty="0">
                <a:latin typeface="Arial" pitchFamily="34" charset="0"/>
                <a:cs typeface="Arial" pitchFamily="34" charset="0"/>
                <a:sym typeface="MT Extra" pitchFamily="18" charset="2"/>
              </a:rPr>
              <a:t>Synch is initialized to zero</a:t>
            </a:r>
          </a:p>
        </p:txBody>
      </p:sp>
    </p:spTree>
    <p:extLst>
      <p:ext uri="{BB962C8B-B14F-4D97-AF65-F5344CB8AC3E}">
        <p14:creationId xmlns:p14="http://schemas.microsoft.com/office/powerpoint/2010/main" val="59565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2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27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27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27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27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27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27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27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/>
      <p:bldP spid="3277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6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8229600" cy="6858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Implementation of Semaphores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933450"/>
            <a:ext cx="8305800" cy="5543550"/>
          </a:xfrm>
          <a:noFill/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Requirement of busy waiting is the main disadvantage with the semaphore definition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800" b="1" dirty="0"/>
              <a:t>		</a:t>
            </a:r>
            <a:r>
              <a:rPr lang="en-US" sz="2800" b="1" dirty="0">
                <a:latin typeface="Comic Sans MS" pitchFamily="66" charset="0"/>
              </a:rPr>
              <a:t>This keeps the CPU busy while the </a:t>
            </a:r>
            <a:r>
              <a:rPr lang="en-US" sz="2800" b="1" dirty="0" smtClean="0">
                <a:latin typeface="Comic Sans MS" pitchFamily="66" charset="0"/>
              </a:rPr>
              <a:t>	semaphore 	is </a:t>
            </a:r>
            <a:r>
              <a:rPr lang="en-US" sz="2800" b="1" dirty="0">
                <a:latin typeface="Comic Sans MS" pitchFamily="66" charset="0"/>
              </a:rPr>
              <a:t>in spinlock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The definition of wait() and signal() operations are modified to overcome busy waiting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800" b="1" dirty="0"/>
              <a:t>		</a:t>
            </a:r>
            <a:r>
              <a:rPr lang="en-US" sz="2800" b="1" dirty="0">
                <a:latin typeface="Comic Sans MS" pitchFamily="66" charset="0"/>
              </a:rPr>
              <a:t>A process </a:t>
            </a:r>
            <a:r>
              <a:rPr lang="en-US" sz="2800" b="1" dirty="0">
                <a:latin typeface="Berlin Sans FB" pitchFamily="34" charset="0"/>
              </a:rPr>
              <a:t>blocks</a:t>
            </a:r>
            <a:r>
              <a:rPr lang="en-US" sz="2800" b="1" dirty="0">
                <a:latin typeface="Comic Sans MS" pitchFamily="66" charset="0"/>
              </a:rPr>
              <a:t> if the semaphore value is </a:t>
            </a:r>
            <a:r>
              <a:rPr lang="en-US" sz="2800" b="1" dirty="0" smtClean="0">
                <a:latin typeface="Comic Sans MS" pitchFamily="66" charset="0"/>
              </a:rPr>
              <a:t>	not positive</a:t>
            </a:r>
            <a:endParaRPr lang="en-US" sz="2800" b="1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800" b="1" dirty="0"/>
              <a:t>		</a:t>
            </a:r>
            <a:r>
              <a:rPr lang="en-US" sz="2800" b="1" dirty="0" smtClean="0"/>
              <a:t>       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CPU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can be allocated to another process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When a signal() is executed on the semaphore, the process is restarted by a wakeup() operation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800" b="1" dirty="0"/>
              <a:t>		</a:t>
            </a:r>
            <a:r>
              <a:rPr lang="en-US" sz="2800" b="1" dirty="0">
                <a:latin typeface="Comic Sans MS" pitchFamily="66" charset="0"/>
              </a:rPr>
              <a:t>Process moves into ready state</a:t>
            </a:r>
          </a:p>
          <a:p>
            <a:pPr eaLnBrk="1" hangingPunct="1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2800" b="1" dirty="0">
                <a:latin typeface="Comic Sans MS" pitchFamily="66" charset="0"/>
              </a:rPr>
              <a:t>Block</a:t>
            </a:r>
            <a:r>
              <a:rPr lang="en-US" sz="2800" b="1" dirty="0" smtClean="0">
                <a:latin typeface="Comic Sans MS" pitchFamily="66" charset="0"/>
              </a:rPr>
              <a:t>() </a:t>
            </a:r>
            <a:r>
              <a:rPr lang="en-US" sz="2800" b="1" dirty="0">
                <a:latin typeface="Comic Sans MS" pitchFamily="66" charset="0"/>
              </a:rPr>
              <a:t>and wakeup(P) are basic system calls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This implementation may have negative semaphore values –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magnitude indicates the number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of processes waiting on that semaphore</a:t>
            </a:r>
          </a:p>
        </p:txBody>
      </p:sp>
      <p:sp>
        <p:nvSpPr>
          <p:cNvPr id="33796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379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CA197F-A896-452F-8931-769D49B05BEE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23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54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3">
            <a:lum/>
          </a:blip>
          <a:srcRect/>
          <a:stretch>
            <a:fillRect l="-17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4818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3481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80792B-55E2-4B29-A5C6-113CFECD6BE2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24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23938" y="-76200"/>
            <a:ext cx="8120062" cy="722312"/>
          </a:xfrm>
        </p:spPr>
        <p:txBody>
          <a:bodyPr anchor="b">
            <a:normAutofit fontScale="90000"/>
          </a:bodyPr>
          <a:lstStyle/>
          <a:p>
            <a:pPr algn="ctr" eaLnBrk="1" hangingPunct="1"/>
            <a:r>
              <a:rPr lang="en-US" sz="2800" b="1" dirty="0">
                <a:solidFill>
                  <a:schemeClr val="tx1"/>
                </a:solidFill>
                <a:effectLst/>
              </a:rPr>
              <a:t>Semaphore Implementation with no Busy waiting 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838200"/>
            <a:ext cx="8153400" cy="5715000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b="1" dirty="0">
              <a:solidFill>
                <a:srgbClr val="0000FF"/>
              </a:solidFill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dirty="0" smtClean="0">
                <a:solidFill>
                  <a:srgbClr val="0000FF"/>
                </a:solidFill>
                <a:latin typeface="Comic Sans MS" pitchFamily="66" charset="0"/>
              </a:rPr>
              <a:t>wait(semaphore </a:t>
            </a:r>
            <a:r>
              <a:rPr lang="en-US" sz="2200" b="1" dirty="0">
                <a:solidFill>
                  <a:srgbClr val="0000FF"/>
                </a:solidFill>
                <a:latin typeface="Comic Sans MS" pitchFamily="66" charset="0"/>
              </a:rPr>
              <a:t>*S) {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dirty="0">
                <a:solidFill>
                  <a:srgbClr val="0000FF"/>
                </a:solidFill>
                <a:latin typeface="Comic Sans MS" pitchFamily="66" charset="0"/>
              </a:rPr>
              <a:t>	S-&gt;value--;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dirty="0">
                <a:solidFill>
                  <a:srgbClr val="0000FF"/>
                </a:solidFill>
                <a:latin typeface="Comic Sans MS" pitchFamily="66" charset="0"/>
              </a:rPr>
              <a:t>	if (S-&gt;value &lt; 0) { 	               </a:t>
            </a:r>
            <a:r>
              <a:rPr lang="en-US" sz="2200" b="1" dirty="0"/>
              <a:t>wait() operation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dirty="0">
                <a:solidFill>
                  <a:srgbClr val="0000FF"/>
                </a:solidFill>
                <a:latin typeface="Comic Sans MS" pitchFamily="66" charset="0"/>
              </a:rPr>
              <a:t>		add this process to S-&gt;list;    	</a:t>
            </a:r>
            <a:r>
              <a:rPr lang="en-US" sz="2200" b="1" dirty="0"/>
              <a:t>re-defined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dirty="0">
                <a:solidFill>
                  <a:srgbClr val="0000FF"/>
                </a:solidFill>
                <a:latin typeface="Comic Sans MS" pitchFamily="66" charset="0"/>
              </a:rPr>
              <a:t>		block();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dirty="0">
                <a:solidFill>
                  <a:srgbClr val="0000FF"/>
                </a:solidFill>
                <a:latin typeface="Comic Sans MS" pitchFamily="66" charset="0"/>
              </a:rPr>
              <a:t>		}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dirty="0">
                <a:solidFill>
                  <a:srgbClr val="0000FF"/>
                </a:solidFill>
                <a:latin typeface="Comic Sans MS" pitchFamily="66" charset="0"/>
              </a:rPr>
              <a:t>	}</a:t>
            </a:r>
            <a:endParaRPr lang="en-US" sz="22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dirty="0">
                <a:solidFill>
                  <a:srgbClr val="0000FF"/>
                </a:solidFill>
                <a:latin typeface="Comic Sans MS" pitchFamily="66" charset="0"/>
              </a:rPr>
              <a:t>signal(semaphore *S) {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dirty="0">
                <a:solidFill>
                  <a:srgbClr val="0000FF"/>
                </a:solidFill>
                <a:latin typeface="Comic Sans MS" pitchFamily="66" charset="0"/>
              </a:rPr>
              <a:t>	S-&gt;value++; 			        </a:t>
            </a:r>
            <a:r>
              <a:rPr lang="en-US" sz="2200" b="1" dirty="0"/>
              <a:t>signal() operation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dirty="0">
                <a:solidFill>
                  <a:srgbClr val="0000FF"/>
                </a:solidFill>
                <a:latin typeface="Comic Sans MS" pitchFamily="66" charset="0"/>
              </a:rPr>
              <a:t>	if (S-&gt;value &lt;= 0) { 		        </a:t>
            </a:r>
            <a:r>
              <a:rPr lang="en-US" sz="2200" b="1" dirty="0"/>
              <a:t>redefined</a:t>
            </a:r>
            <a:r>
              <a:rPr lang="en-US" sz="2200" b="1" dirty="0">
                <a:latin typeface="Comic Sans MS" pitchFamily="66" charset="0"/>
              </a:rPr>
              <a:t> 	</a:t>
            </a:r>
            <a:r>
              <a:rPr lang="en-US" sz="2200" b="1" dirty="0">
                <a:solidFill>
                  <a:srgbClr val="0000FF"/>
                </a:solidFill>
                <a:latin typeface="Comic Sans MS" pitchFamily="66" charset="0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dirty="0">
                <a:solidFill>
                  <a:srgbClr val="0000FF"/>
                </a:solidFill>
                <a:latin typeface="Comic Sans MS" pitchFamily="66" charset="0"/>
              </a:rPr>
              <a:t>		remove a process P from S-&gt;list;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dirty="0">
                <a:solidFill>
                  <a:srgbClr val="0000FF"/>
                </a:solidFill>
                <a:latin typeface="Comic Sans MS" pitchFamily="66" charset="0"/>
              </a:rPr>
              <a:t>		wakeup(P);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dirty="0">
                <a:solidFill>
                  <a:srgbClr val="0000FF"/>
                </a:solidFill>
                <a:latin typeface="Comic Sans MS" pitchFamily="66" charset="0"/>
              </a:rPr>
              <a:t>	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dirty="0">
                <a:solidFill>
                  <a:srgbClr val="0000FF"/>
                </a:solidFill>
                <a:latin typeface="Comic Sans MS" pitchFamily="66" charset="0"/>
              </a:rPr>
              <a:t>	}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83566" y="2514600"/>
            <a:ext cx="4687409" cy="1463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5543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48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48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48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48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48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48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48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48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48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48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348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348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348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3482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1" grpId="0"/>
      <p:bldP spid="3482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Implementation of Semaphores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098550"/>
            <a:ext cx="8305800" cy="530225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The list of waiting processes can be implemented by a link field in each PCB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Each semaphore has an integer value and a 	pointer to a list of PCBs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b="1" dirty="0" smtClean="0">
                <a:latin typeface="Comic Sans MS" pitchFamily="66" charset="0"/>
              </a:rPr>
              <a:t>Requirement </a:t>
            </a:r>
            <a:r>
              <a:rPr lang="en-US" sz="2600" b="1" dirty="0">
                <a:latin typeface="Comic Sans MS" pitchFamily="66" charset="0"/>
              </a:rPr>
              <a:t>of wait() and signal() operations executing atomically still exits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Inhibit interrupts in a </a:t>
            </a:r>
            <a:r>
              <a:rPr lang="en-US" sz="2600" b="1" dirty="0" err="1">
                <a:latin typeface="Arial" pitchFamily="34" charset="0"/>
                <a:cs typeface="Arial" pitchFamily="34" charset="0"/>
              </a:rPr>
              <a:t>uniprocessor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	architectur</a:t>
            </a:r>
            <a:r>
              <a:rPr lang="en-US" sz="2600" b="1" dirty="0">
                <a:latin typeface="Comic Sans MS" pitchFamily="66" charset="0"/>
              </a:rPr>
              <a:t>e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 smtClean="0">
                <a:latin typeface="Comic Sans MS" pitchFamily="66" charset="0"/>
              </a:rPr>
              <a:t>Multiprocessors </a:t>
            </a:r>
            <a:r>
              <a:rPr lang="en-US" sz="2600" b="1" dirty="0">
                <a:latin typeface="Comic Sans MS" pitchFamily="66" charset="0"/>
              </a:rPr>
              <a:t>must provide alternative locking technique – </a:t>
            </a:r>
            <a:r>
              <a:rPr lang="en-US" sz="2600" b="1" dirty="0" err="1">
                <a:latin typeface="Comic Sans MS" pitchFamily="66" charset="0"/>
              </a:rPr>
              <a:t>compare_and_swap</a:t>
            </a:r>
            <a:r>
              <a:rPr lang="en-US" sz="2600" b="1" dirty="0">
                <a:latin typeface="Comic Sans MS" pitchFamily="66" charset="0"/>
              </a:rPr>
              <a:t>() or others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Busy waiting has not been completely eliminated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Moved it from the entry section to the 	critical sections of the application programs</a:t>
            </a:r>
          </a:p>
        </p:txBody>
      </p:sp>
      <p:sp>
        <p:nvSpPr>
          <p:cNvPr id="35844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584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827F7C-5C90-4F33-BA4A-17013FEC1F8B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25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80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229600" cy="7620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200" b="1" dirty="0" err="1" smtClean="0">
                <a:solidFill>
                  <a:srgbClr val="000000"/>
                </a:solidFill>
                <a:effectLst/>
              </a:rPr>
              <a:t>Liveness</a:t>
            </a:r>
            <a:endParaRPr lang="en-US" sz="3200" b="1" dirty="0">
              <a:solidFill>
                <a:srgbClr val="000000"/>
              </a:solidFill>
              <a:effectLst/>
            </a:endParaRPr>
          </a:p>
        </p:txBody>
      </p:sp>
      <p:sp>
        <p:nvSpPr>
          <p:cNvPr id="36870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933450"/>
            <a:ext cx="8305800" cy="561975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Implementation of a semaphore with a waiting queue may result in an indefinite wait among </a:t>
            </a:r>
            <a:r>
              <a:rPr lang="en-US" sz="2600" b="1" dirty="0" smtClean="0">
                <a:latin typeface="Comic Sans MS" pitchFamily="66" charset="0"/>
              </a:rPr>
              <a:t>processes</a:t>
            </a:r>
          </a:p>
          <a:p>
            <a:pPr marL="82550" indent="0" eaLnBrk="1" hangingPunct="1">
              <a:lnSpc>
                <a:spcPct val="90000"/>
              </a:lnSpc>
              <a:buNone/>
            </a:pPr>
            <a:r>
              <a:rPr lang="en-US" sz="2600" b="1" dirty="0">
                <a:latin typeface="Comic Sans MS" pitchFamily="66" charset="0"/>
              </a:rPr>
              <a:t>	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iolates two of the three criteria that the CS 	problem solution must satisfy</a:t>
            </a:r>
          </a:p>
          <a:p>
            <a:pPr marL="82550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600" b="1" dirty="0" smtClean="0">
                <a:latin typeface="Comic Sans MS" pitchFamily="66" charset="0"/>
              </a:rPr>
              <a:t>		Progress and bounded waiting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Liveness</a:t>
            </a:r>
            <a:endParaRPr lang="en-US" sz="2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2550" indent="0" eaLnBrk="1" hangingPunct="1">
              <a:lnSpc>
                <a:spcPct val="90000"/>
              </a:lnSpc>
              <a:buNone/>
            </a:pPr>
            <a:r>
              <a:rPr lang="en-US" sz="2600" b="1" dirty="0">
                <a:latin typeface="Comic Sans MS" pitchFamily="66" charset="0"/>
              </a:rPr>
              <a:t>	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efers to a set of properties that a system 	must satisfy to ensure that the active 	processes make progress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600" b="1" dirty="0" err="1" smtClean="0">
                <a:latin typeface="Comic Sans MS" pitchFamily="66" charset="0"/>
              </a:rPr>
              <a:t>Liveness</a:t>
            </a:r>
            <a:r>
              <a:rPr lang="en-US" sz="2600" b="1" dirty="0" smtClean="0">
                <a:latin typeface="Comic Sans MS" pitchFamily="66" charset="0"/>
              </a:rPr>
              <a:t> failure may be caused by </a:t>
            </a:r>
          </a:p>
          <a:p>
            <a:pPr marL="82550" indent="0" eaLnBrk="1" hangingPunct="1">
              <a:lnSpc>
                <a:spcPct val="90000"/>
              </a:lnSpc>
              <a:buNone/>
            </a:pPr>
            <a:r>
              <a:rPr lang="en-US" sz="2600" b="1" dirty="0">
                <a:latin typeface="Comic Sans MS" pitchFamily="66" charset="0"/>
              </a:rPr>
              <a:t>	</a:t>
            </a:r>
            <a:r>
              <a:rPr lang="en-US" sz="2600" b="1" dirty="0" smtClean="0">
                <a:latin typeface="Comic Sans MS" pitchFamily="66" charset="0"/>
              </a:rPr>
              <a:t>A process waiting indefinitely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Two situations that can lead to 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liveness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failure</a:t>
            </a:r>
          </a:p>
          <a:p>
            <a:pPr marL="82550" indent="0" eaLnBrk="1" hangingPunct="1">
              <a:lnSpc>
                <a:spcPct val="90000"/>
              </a:lnSpc>
              <a:buNone/>
            </a:pPr>
            <a:r>
              <a:rPr lang="en-US" sz="2600" b="1" dirty="0" smtClean="0">
                <a:latin typeface="Comic Sans MS" pitchFamily="66" charset="0"/>
              </a:rPr>
              <a:t>	</a:t>
            </a:r>
            <a:r>
              <a:rPr lang="en-US" sz="2600" b="1" dirty="0">
                <a:latin typeface="Comic Sans MS" pitchFamily="66" charset="0"/>
              </a:rPr>
              <a:t>D</a:t>
            </a:r>
            <a:r>
              <a:rPr lang="en-US" sz="2600" b="1" dirty="0" smtClean="0">
                <a:latin typeface="Comic Sans MS" pitchFamily="66" charset="0"/>
              </a:rPr>
              <a:t>eadlock and priority inversion </a:t>
            </a:r>
          </a:p>
          <a:p>
            <a:pPr marL="82550" indent="0" eaLnBrk="1" hangingPunct="1">
              <a:lnSpc>
                <a:spcPct val="90000"/>
              </a:lnSpc>
              <a:buNone/>
            </a:pPr>
            <a:endParaRPr lang="en-US" sz="2600" b="1" dirty="0">
              <a:latin typeface="Comic Sans MS" pitchFamily="66" charset="0"/>
            </a:endParaRPr>
          </a:p>
          <a:p>
            <a:pPr marL="82550" indent="0" eaLnBrk="1" hangingPunct="1">
              <a:lnSpc>
                <a:spcPct val="90000"/>
              </a:lnSpc>
              <a:buNone/>
            </a:pPr>
            <a:endParaRPr lang="en-US" sz="2600" b="1" dirty="0">
              <a:latin typeface="Comic Sans MS" pitchFamily="66" charset="0"/>
            </a:endParaRPr>
          </a:p>
        </p:txBody>
      </p:sp>
      <p:sp>
        <p:nvSpPr>
          <p:cNvPr id="3686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686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E494F6-9720-4D30-AB97-D134FD8F27CB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26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 smtClean="0">
                <a:solidFill>
                  <a:srgbClr val="000000"/>
                </a:solidFill>
                <a:effectLst/>
              </a:rPr>
              <a:t>Deadlock</a:t>
            </a:r>
            <a:endParaRPr lang="en-US" sz="3200" b="1" dirty="0">
              <a:solidFill>
                <a:srgbClr val="000000"/>
              </a:solidFill>
              <a:effectLst/>
            </a:endParaRPr>
          </a:p>
        </p:txBody>
      </p:sp>
      <p:sp>
        <p:nvSpPr>
          <p:cNvPr id="36870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914400"/>
            <a:ext cx="8305800" cy="55626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Char char="o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situation where two or more processes are waiting indefinitely for an event that can be caused only by one of the waiting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processes</a:t>
            </a:r>
          </a:p>
          <a:p>
            <a:pPr marL="82550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dirty="0" smtClean="0">
                <a:latin typeface="Comic Sans MS" panose="030F0702030302020204" pitchFamily="66" charset="0"/>
                <a:cs typeface="Arial" pitchFamily="34" charset="0"/>
              </a:rPr>
              <a:t>Execution of a signal () operation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</a:t>
            </a:r>
            <a:r>
              <a:rPr lang="en-US" sz="2600" b="1" dirty="0" smtClean="0">
                <a:latin typeface="Comic Sans MS" pitchFamily="66" charset="0"/>
              </a:rPr>
              <a:t>The </a:t>
            </a:r>
            <a:r>
              <a:rPr lang="en-US" sz="2600" b="1" dirty="0">
                <a:latin typeface="Comic Sans MS" pitchFamily="66" charset="0"/>
              </a:rPr>
              <a:t>processes are said to be </a:t>
            </a:r>
            <a:r>
              <a:rPr lang="en-US" sz="2600" b="1" dirty="0">
                <a:latin typeface="Berlin Sans FB" pitchFamily="34" charset="0"/>
              </a:rPr>
              <a:t>deadlocked</a:t>
            </a:r>
            <a:endParaRPr lang="en-US" sz="2600" b="1" dirty="0">
              <a:latin typeface="Comic Sans MS" pitchFamily="66" charset="0"/>
            </a:endParaRPr>
          </a:p>
          <a:p>
            <a:pPr>
              <a:lnSpc>
                <a:spcPct val="90000"/>
              </a:lnSpc>
              <a:buNone/>
              <a:tabLst>
                <a:tab pos="1887538" algn="ctr"/>
                <a:tab pos="4572000" algn="ctr"/>
              </a:tabLst>
            </a:pPr>
            <a:r>
              <a:rPr lang="en-US" sz="2600" b="1" i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	P</a:t>
            </a:r>
            <a:r>
              <a:rPr lang="en-US" sz="2600" b="1" baseline="-25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2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                            </a:t>
            </a:r>
            <a:r>
              <a:rPr lang="en-US" sz="2600" b="1" i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2600" b="1" baseline="-25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</a:t>
            </a:r>
          </a:p>
          <a:p>
            <a:pPr>
              <a:lnSpc>
                <a:spcPct val="90000"/>
              </a:lnSpc>
              <a:buNone/>
              <a:tabLst>
                <a:tab pos="1887538" algn="ctr"/>
                <a:tab pos="4572000" algn="ctr"/>
              </a:tabLst>
            </a:pPr>
            <a:r>
              <a:rPr lang="en-US" sz="2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	     wait (S); 	                            wait (Q);</a:t>
            </a:r>
          </a:p>
          <a:p>
            <a:pPr>
              <a:lnSpc>
                <a:spcPct val="90000"/>
              </a:lnSpc>
              <a:buNone/>
              <a:tabLst>
                <a:tab pos="1887538" algn="ctr"/>
                <a:tab pos="4572000" algn="ctr"/>
              </a:tabLst>
            </a:pPr>
            <a:r>
              <a:rPr lang="en-US" sz="2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	      wait (Q); 	                            wait (S);</a:t>
            </a:r>
          </a:p>
          <a:p>
            <a:pPr>
              <a:lnSpc>
                <a:spcPct val="90000"/>
              </a:lnSpc>
              <a:buNone/>
              <a:tabLst>
                <a:tab pos="1887538" algn="ctr"/>
                <a:tab pos="4572000" algn="ctr"/>
              </a:tabLst>
            </a:pPr>
            <a:r>
              <a:rPr lang="en-US" sz="2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	. 		.</a:t>
            </a:r>
          </a:p>
          <a:p>
            <a:pPr>
              <a:lnSpc>
                <a:spcPct val="90000"/>
              </a:lnSpc>
              <a:buNone/>
              <a:tabLst>
                <a:tab pos="1887538" algn="ctr"/>
                <a:tab pos="4572000" algn="ctr"/>
              </a:tabLst>
            </a:pPr>
            <a:r>
              <a:rPr lang="en-US" sz="2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	. 		.</a:t>
            </a:r>
          </a:p>
          <a:p>
            <a:pPr>
              <a:lnSpc>
                <a:spcPct val="90000"/>
              </a:lnSpc>
              <a:buNone/>
              <a:tabLst>
                <a:tab pos="1887538" algn="ctr"/>
                <a:tab pos="4572000" algn="ctr"/>
              </a:tabLst>
            </a:pPr>
            <a:r>
              <a:rPr lang="en-US" sz="2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	      signal  (S); 	                          signal (Q);</a:t>
            </a:r>
          </a:p>
          <a:p>
            <a:pPr>
              <a:lnSpc>
                <a:spcPct val="90000"/>
              </a:lnSpc>
              <a:buNone/>
              <a:tabLst>
                <a:tab pos="1887538" algn="ctr"/>
                <a:tab pos="4572000" algn="ctr"/>
              </a:tabLst>
            </a:pPr>
            <a:r>
              <a:rPr lang="en-US" sz="2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	      signal (Q); 	                          signal (S);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86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686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E494F6-9720-4D30-AB97-D134FD8F27CB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27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28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3">
            <a:lum/>
          </a:blip>
          <a:srcRect/>
          <a:stretch>
            <a:fillRect l="-18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7890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3789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0AC434-7A00-4913-BF55-9805040B3269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28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0"/>
            <a:ext cx="8229600" cy="914400"/>
          </a:xfrm>
        </p:spPr>
        <p:txBody>
          <a:bodyPr anchor="b"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Deadlocks and Starvation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524000"/>
            <a:ext cx="8153400" cy="4572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This happens when every process in a set is waiting for an event that can be caused only by another process in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the same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set</a:t>
            </a:r>
          </a:p>
          <a:p>
            <a:pPr>
              <a:lnSpc>
                <a:spcPct val="9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Events are </a:t>
            </a:r>
            <a:r>
              <a:rPr lang="en-US" sz="2600" b="1" dirty="0" smtClean="0">
                <a:latin typeface="Comic Sans MS" pitchFamily="66" charset="0"/>
                <a:cs typeface="Arial" pitchFamily="34" charset="0"/>
              </a:rPr>
              <a:t>acquisition 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and </a:t>
            </a:r>
            <a:r>
              <a:rPr lang="en-US" sz="2600" b="1" dirty="0" smtClean="0">
                <a:latin typeface="Comic Sans MS" pitchFamily="66" charset="0"/>
                <a:cs typeface="Arial" pitchFamily="34" charset="0"/>
              </a:rPr>
              <a:t>release of 	resources such as </a:t>
            </a:r>
            <a:r>
              <a:rPr lang="en-US" sz="2600" b="1" dirty="0" err="1" smtClean="0">
                <a:latin typeface="Comic Sans MS" pitchFamily="66" charset="0"/>
                <a:cs typeface="Arial" pitchFamily="34" charset="0"/>
              </a:rPr>
              <a:t>mutex</a:t>
            </a:r>
            <a:r>
              <a:rPr lang="en-US" sz="2600" b="1" dirty="0" smtClean="0">
                <a:latin typeface="Comic Sans MS" pitchFamily="66" charset="0"/>
                <a:cs typeface="Arial" pitchFamily="34" charset="0"/>
              </a:rPr>
              <a:t> locks and 	semaphores</a:t>
            </a:r>
            <a:endParaRPr lang="en-US" sz="2600" b="1" dirty="0">
              <a:latin typeface="Comic Sans MS" pitchFamily="66" charset="0"/>
              <a:cs typeface="Arial" pitchFamily="34" charset="0"/>
            </a:endParaRPr>
          </a:p>
          <a:p>
            <a:pPr>
              <a:lnSpc>
                <a:spcPct val="90000"/>
              </a:lnSpc>
              <a:buNone/>
            </a:pPr>
            <a:endParaRPr lang="en-US" sz="800" b="1" dirty="0">
              <a:latin typeface="Comic Sans MS" pitchFamily="66" charset="0"/>
              <a:cs typeface="Arial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Indefinite blocking or starvation: </a:t>
            </a:r>
          </a:p>
          <a:p>
            <a:pPr>
              <a:lnSpc>
                <a:spcPct val="90000"/>
              </a:lnSpc>
              <a:buNone/>
            </a:pPr>
            <a:r>
              <a:rPr lang="en-US" sz="2600" b="1" dirty="0">
                <a:latin typeface="Comic Sans MS" pitchFamily="66" charset="0"/>
                <a:cs typeface="Arial" pitchFamily="34" charset="0"/>
              </a:rPr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Takes place due to processes waiting 	indefinitely within the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semaphore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28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7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78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78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78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/>
      <p:bldP spid="3789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9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229600" cy="7620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Priority Inversion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90600"/>
            <a:ext cx="8229600" cy="5486400"/>
          </a:xfrm>
          <a:noFill/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 scheduling challenge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A higher priority process </a:t>
            </a:r>
            <a:r>
              <a:rPr lang="en-US" sz="2600" b="1" dirty="0" smtClean="0">
                <a:latin typeface="Comic Sans MS" pitchFamily="66" charset="0"/>
                <a:cs typeface="Arial" pitchFamily="34" charset="0"/>
              </a:rPr>
              <a:t>needs to read or 	modify kernel data that are currently being 	accessed by a 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lower priority process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The problem is referred to as priority inversion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May occur in systems with more than two 	priorities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n-US" sz="2600" b="1" dirty="0">
                <a:latin typeface="Comic Sans MS" pitchFamily="66" charset="0"/>
                <a:cs typeface="Arial" pitchFamily="34" charset="0"/>
              </a:rPr>
              <a:t>Solution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Comic Sans MS" pitchFamily="66" charset="0"/>
                <a:cs typeface="Arial" pitchFamily="34" charset="0"/>
              </a:rPr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Have only two priorities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Comic Sans MS" pitchFamily="66" charset="0"/>
                <a:cs typeface="Arial" pitchFamily="34" charset="0"/>
              </a:rPr>
              <a:t>Insufficient for most general purpose OS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Solution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Comic Sans MS" pitchFamily="66" charset="0"/>
                <a:cs typeface="Arial" pitchFamily="34" charset="0"/>
              </a:rPr>
              <a:t>		Use priority-inheritance protocol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All processes that are accessing resources needed by a higher priority process inherit the higher priority until they are finished with the resource</a:t>
            </a:r>
          </a:p>
        </p:txBody>
      </p:sp>
      <p:sp>
        <p:nvSpPr>
          <p:cNvPr id="38916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891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240246-4BC3-45B7-B0FE-79B8183C103F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29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3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8229600" cy="7620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200" b="1" dirty="0" smtClean="0">
                <a:solidFill>
                  <a:schemeClr val="tx1"/>
                </a:solidFill>
                <a:effectLst/>
              </a:rPr>
              <a:t>Hardware </a:t>
            </a:r>
            <a:r>
              <a:rPr lang="en-US" sz="3200" b="1" dirty="0">
                <a:solidFill>
                  <a:schemeClr val="tx1"/>
                </a:solidFill>
                <a:effectLst/>
              </a:rPr>
              <a:t>S</a:t>
            </a:r>
            <a:r>
              <a:rPr lang="en-US" sz="3200" b="1" dirty="0" smtClean="0">
                <a:solidFill>
                  <a:schemeClr val="tx1"/>
                </a:solidFill>
                <a:effectLst/>
              </a:rPr>
              <a:t>upport for Synchronization </a:t>
            </a:r>
            <a:endParaRPr lang="en-US" sz="3200" b="1" dirty="0">
              <a:solidFill>
                <a:schemeClr val="tx1"/>
              </a:solidFill>
              <a:effectLst/>
            </a:endParaRPr>
          </a:p>
        </p:txBody>
      </p:sp>
      <p:sp>
        <p:nvSpPr>
          <p:cNvPr id="2048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066800"/>
            <a:ext cx="8229600" cy="51816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Peterson’s solution is a software-based solution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Not guaranteed to work on current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architectures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 smtClean="0">
                <a:latin typeface="Comic Sans MS" pitchFamily="66" charset="0"/>
              </a:rPr>
              <a:t>Three hardware instructions that provide support for solving the critical section problem 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These primitive operations can be used as synchronization tools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Memory Barriers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600" b="1" dirty="0" smtClean="0">
                <a:latin typeface="Comic Sans MS" panose="030F0702030302020204" pitchFamily="66" charset="0"/>
                <a:cs typeface="Arial" pitchFamily="34" charset="0"/>
              </a:rPr>
              <a:t>Memory model of an application program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How a computer architecture determines 	what memory guarantees it will provide to an 	application program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600" b="1" dirty="0" smtClean="0">
                <a:latin typeface="Comic Sans MS" panose="030F0702030302020204" pitchFamily="66" charset="0"/>
                <a:cs typeface="Arial" pitchFamily="34" charset="0"/>
              </a:rPr>
              <a:t>A memory model is in one of two categories</a:t>
            </a:r>
          </a:p>
        </p:txBody>
      </p:sp>
      <p:sp>
        <p:nvSpPr>
          <p:cNvPr id="20484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048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50997A-4931-4C05-9EAE-2AAF1E0FF33B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3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27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9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8229600" cy="7620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Priority Inversion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143000"/>
            <a:ext cx="8153400" cy="5105400"/>
          </a:xfrm>
          <a:noFill/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Three processes L, M and H where L &lt; M &lt; H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sz="2600" b="1" dirty="0" smtClean="0">
                <a:latin typeface="Comic Sans MS" pitchFamily="66" charset="0"/>
                <a:cs typeface="Arial" pitchFamily="34" charset="0"/>
              </a:rPr>
              <a:t>H 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requires access to R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     R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is being used by L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sz="2600" b="1" dirty="0" smtClean="0">
                <a:latin typeface="Comic Sans MS" pitchFamily="66" charset="0"/>
                <a:cs typeface="Arial" pitchFamily="34" charset="0"/>
              </a:rPr>
              <a:t>M 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becomes runnable and it preempts L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Problem: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    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 H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is affected by M although M is of lower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priority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en-US" sz="8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Comic Sans MS" pitchFamily="66" charset="0"/>
                <a:cs typeface="Arial" pitchFamily="34" charset="0"/>
              </a:rPr>
              <a:t>Priority-inheritance protocol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L will inherit the priority of H till it is finished 	with R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	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Relinquishes its priority at the </a:t>
            </a:r>
            <a:r>
              <a:rPr lang="en-US" sz="2600" b="1" dirty="0" smtClean="0">
                <a:latin typeface="Comic Sans MS" pitchFamily="66" charset="0"/>
                <a:cs typeface="Arial" pitchFamily="34" charset="0"/>
              </a:rPr>
              <a:t>			release of 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R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		H would use R next</a:t>
            </a:r>
            <a:r>
              <a:rPr lang="en-US" sz="2600" b="1" dirty="0">
                <a:latin typeface="Comic Sans MS" pitchFamily="66" charset="0"/>
              </a:rPr>
              <a:t>		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916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891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240246-4BC3-45B7-B0FE-79B8183C103F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30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06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9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8229600" cy="6096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Synchronization Hardware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066800"/>
            <a:ext cx="8229600" cy="5238750"/>
          </a:xfrm>
          <a:noFill/>
        </p:spPr>
        <p:txBody>
          <a:bodyPr>
            <a:noAutofit/>
          </a:bodyPr>
          <a:lstStyle/>
          <a:p>
            <a:pPr marL="596900" indent="-514350">
              <a:lnSpc>
                <a:spcPct val="80000"/>
              </a:lnSpc>
              <a:buAutoNum type="arabicPeriod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Strongly ordered</a:t>
            </a:r>
          </a:p>
          <a:p>
            <a:pPr marL="82550" indent="0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dirty="0" smtClean="0">
                <a:latin typeface="Comic Sans MS" panose="030F0702030302020204" pitchFamily="66" charset="0"/>
                <a:cs typeface="Arial" pitchFamily="34" charset="0"/>
              </a:rPr>
              <a:t>When a memory modification on one 	processor is immediately visible to all other 	processors</a:t>
            </a:r>
          </a:p>
          <a:p>
            <a:pPr marL="82550" indent="0">
              <a:lnSpc>
                <a:spcPct val="80000"/>
              </a:lnSpc>
              <a:buNone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2.  Weakly ordered</a:t>
            </a:r>
          </a:p>
          <a:p>
            <a:pPr marL="82550" indent="0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dirty="0" smtClean="0">
                <a:latin typeface="Comic Sans MS" panose="030F0702030302020204" pitchFamily="66" charset="0"/>
                <a:cs typeface="Arial" pitchFamily="34" charset="0"/>
              </a:rPr>
              <a:t>When a memory modification on one 	processor may not be immediately visible to 	all other processors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Memory models vary by processor type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600" b="1" dirty="0" smtClean="0">
                <a:latin typeface="Comic Sans MS" panose="030F0702030302020204" pitchFamily="66" charset="0"/>
                <a:cs typeface="Arial" pitchFamily="34" charset="0"/>
              </a:rPr>
              <a:t>Computer architectures provide instructions to force any changes in memory to be propagated to all other processors</a:t>
            </a:r>
          </a:p>
          <a:p>
            <a:pPr marL="82550" indent="0">
              <a:lnSpc>
                <a:spcPct val="80000"/>
              </a:lnSpc>
              <a:buNone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	Memory barrier or memory fences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600" b="1" dirty="0" smtClean="0">
                <a:latin typeface="Comic Sans MS" panose="030F0702030302020204" pitchFamily="66" charset="0"/>
                <a:cs typeface="Arial" pitchFamily="34" charset="0"/>
              </a:rPr>
              <a:t>When a memory barrier instruction is executed</a:t>
            </a:r>
          </a:p>
          <a:p>
            <a:pPr marL="82550" indent="0">
              <a:lnSpc>
                <a:spcPct val="80000"/>
              </a:lnSpc>
              <a:buNone/>
            </a:pPr>
            <a:endParaRPr lang="en-US" sz="1000" b="1" dirty="0">
              <a:latin typeface="Comic Sans MS" panose="030F0702030302020204" pitchFamily="66" charset="0"/>
              <a:cs typeface="Arial" pitchFamily="34" charset="0"/>
            </a:endParaRPr>
          </a:p>
        </p:txBody>
      </p:sp>
      <p:sp>
        <p:nvSpPr>
          <p:cNvPr id="2253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F79981-11A1-439A-89D9-2594593DE13A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4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8229600" cy="6096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Synchronization Hardware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066800"/>
            <a:ext cx="8229600" cy="5410200"/>
          </a:xfrm>
          <a:noFill/>
        </p:spPr>
        <p:txBody>
          <a:bodyPr>
            <a:noAutofit/>
          </a:bodyPr>
          <a:lstStyle/>
          <a:p>
            <a:pPr marL="82550" indent="0">
              <a:lnSpc>
                <a:spcPct val="80000"/>
              </a:lnSpc>
              <a:buNone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System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ensures that all loads and stores are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completed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before any subsequent load and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store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operations are performed  </a:t>
            </a:r>
            <a:endParaRPr lang="en-US" sz="2600" b="1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600" b="1" dirty="0" smtClean="0">
                <a:latin typeface="Comic Sans MS" panose="030F0702030302020204" pitchFamily="66" charset="0"/>
                <a:cs typeface="Arial" pitchFamily="34" charset="0"/>
              </a:rPr>
              <a:t>Use a memory barrier operation to ensure the expected output </a:t>
            </a:r>
          </a:p>
          <a:p>
            <a:pPr>
              <a:lnSpc>
                <a:spcPct val="80000"/>
              </a:lnSpc>
            </a:pPr>
            <a:endParaRPr lang="en-US" sz="2600" b="1" dirty="0">
              <a:latin typeface="Comic Sans MS" panose="030F0702030302020204" pitchFamily="66" charset="0"/>
              <a:cs typeface="Arial" pitchFamily="34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Hardware Instructions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Solutions to CS problem by using simple hardware techniques or by using instructions available in many architectures</a:t>
            </a:r>
          </a:p>
          <a:p>
            <a:pPr>
              <a:lnSpc>
                <a:spcPct val="80000"/>
              </a:lnSpc>
              <a:buFont typeface="Wingdings" pitchFamily="2" charset="2"/>
              <a:buChar char="v"/>
            </a:pPr>
            <a:r>
              <a:rPr lang="en-US" sz="2600" b="1" dirty="0">
                <a:latin typeface="Comic Sans MS" pitchFamily="66" charset="0"/>
              </a:rPr>
              <a:t>Disable interrupts while a shared variable is being modified in a uniprocessor architecture</a:t>
            </a:r>
          </a:p>
          <a:p>
            <a:pPr>
              <a:lnSpc>
                <a:spcPct val="80000"/>
              </a:lnSpc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Approach taken by </a:t>
            </a:r>
            <a:r>
              <a:rPr lang="en-US" sz="2600" b="1" dirty="0" err="1">
                <a:latin typeface="Arial" pitchFamily="34" charset="0"/>
                <a:cs typeface="Arial" pitchFamily="34" charset="0"/>
              </a:rPr>
              <a:t>nonpreemptive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kernels</a:t>
            </a:r>
          </a:p>
          <a:p>
            <a:pPr marL="82550" indent="0">
              <a:lnSpc>
                <a:spcPct val="80000"/>
              </a:lnSpc>
              <a:buNone/>
            </a:pPr>
            <a:endParaRPr lang="en-US" sz="2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endParaRPr lang="en-US" sz="2600" b="1" dirty="0">
              <a:latin typeface="Comic Sans MS" panose="030F0702030302020204" pitchFamily="66" charset="0"/>
              <a:cs typeface="Arial" pitchFamily="34" charset="0"/>
            </a:endParaRPr>
          </a:p>
          <a:p>
            <a:pPr marL="82550" indent="0">
              <a:lnSpc>
                <a:spcPct val="80000"/>
              </a:lnSpc>
              <a:buNone/>
            </a:pPr>
            <a:r>
              <a:rPr lang="en-US" sz="1000" b="1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82550" indent="0">
              <a:lnSpc>
                <a:spcPct val="80000"/>
              </a:lnSpc>
              <a:buNone/>
            </a:pPr>
            <a:endParaRPr lang="en-US" sz="1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53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F79981-11A1-439A-89D9-2594593DE13A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5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62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7499350" cy="7159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Memory Barrier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819150" y="1371600"/>
            <a:ext cx="8324850" cy="4800600"/>
          </a:xfrm>
        </p:spPr>
        <p:txBody>
          <a:bodyPr/>
          <a:lstStyle/>
          <a:p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Add a memory barrier to the following instructions to ensure Thread 1 outputs 100:</a:t>
            </a:r>
          </a:p>
          <a:p>
            <a:r>
              <a:rPr lang="en-US" sz="26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Thread 1 now performs</a:t>
            </a:r>
            <a:r>
              <a:rPr lang="en-US" sz="2600" dirty="0" smtClean="0">
                <a:latin typeface="Comic Sans MS" panose="030F0702030302020204" pitchFamily="66" charset="0"/>
              </a:rPr>
              <a:t/>
            </a:r>
            <a:br>
              <a:rPr lang="en-US" sz="2600" dirty="0" smtClean="0">
                <a:latin typeface="Comic Sans MS" panose="030F0702030302020204" pitchFamily="66" charset="0"/>
              </a:rPr>
            </a:br>
            <a:r>
              <a:rPr lang="en-US" dirty="0" smtClean="0"/>
              <a:t>			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(!flag)</a:t>
            </a:r>
            <a:b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memory_barrier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print x;</a:t>
            </a:r>
          </a:p>
          <a:p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Thread 2 now performs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100;</a:t>
            </a:r>
            <a:b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memory_barrier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flag = true;</a:t>
            </a:r>
            <a:endParaRPr lang="en-US" sz="2600" b="1" dirty="0" smtClean="0"/>
          </a:p>
        </p:txBody>
      </p:sp>
    </p:spTree>
    <p:extLst>
      <p:ext uri="{BB962C8B-B14F-4D97-AF65-F5344CB8AC3E}">
        <p14:creationId xmlns:p14="http://schemas.microsoft.com/office/powerpoint/2010/main" val="319050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8229600" cy="6096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Synchronization Hardware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19200"/>
            <a:ext cx="8229600" cy="5105400"/>
          </a:xfrm>
          <a:noFill/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Not a feasible solution in a </a:t>
            </a:r>
            <a:r>
              <a:rPr lang="en-US" sz="2600" b="1" dirty="0" smtClean="0">
                <a:latin typeface="Comic Sans MS" pitchFamily="66" charset="0"/>
              </a:rPr>
              <a:t>multiprocessor </a:t>
            </a:r>
            <a:r>
              <a:rPr lang="en-US" sz="2600" b="1" dirty="0">
                <a:latin typeface="Comic Sans MS" pitchFamily="66" charset="0"/>
              </a:rPr>
              <a:t>architecture</a:t>
            </a:r>
          </a:p>
          <a:p>
            <a:pPr>
              <a:lnSpc>
                <a:spcPct val="80000"/>
              </a:lnSpc>
              <a:buFontTx/>
              <a:buChar char="o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System clock will be affected because most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system clocks are updated through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interrupts</a:t>
            </a:r>
          </a:p>
          <a:p>
            <a:pPr marL="82550" indent="0">
              <a:lnSpc>
                <a:spcPct val="80000"/>
              </a:lnSpc>
              <a:buNone/>
            </a:pPr>
            <a:endParaRPr lang="en-US" sz="1200" b="1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Use special instructions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that execute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atomically</a:t>
            </a:r>
          </a:p>
          <a:p>
            <a:pPr marL="82550" indent="0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dirty="0" smtClean="0">
                <a:latin typeface="Comic Sans MS" panose="030F0702030302020204" pitchFamily="66" charset="0"/>
                <a:cs typeface="Arial" pitchFamily="34" charset="0"/>
              </a:rPr>
              <a:t>Execute as one uninterruptible unit</a:t>
            </a:r>
            <a:endParaRPr lang="en-US" sz="2600" b="1" dirty="0">
              <a:latin typeface="Comic Sans MS" panose="030F0702030302020204" pitchFamily="66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Test and modify a variable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 err="1">
                <a:latin typeface="Comic Sans MS" pitchFamily="66" charset="0"/>
              </a:rPr>
              <a:t>test_and_set</a:t>
            </a:r>
            <a:r>
              <a:rPr lang="en-US" sz="2600" b="1" dirty="0">
                <a:latin typeface="Comic Sans MS" pitchFamily="66" charset="0"/>
              </a:rPr>
              <a:t>() instruction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If two processes execute the instruction at the same time, they will be executed in sequence in some arbitrary order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Used as a solution to the CS </a:t>
            </a:r>
            <a:r>
              <a:rPr lang="en-US" sz="2600" b="1" dirty="0" smtClean="0">
                <a:latin typeface="Comic Sans MS" pitchFamily="66" charset="0"/>
              </a:rPr>
              <a:t>problem</a:t>
            </a:r>
            <a:endParaRPr lang="en-US" sz="2600" b="1" dirty="0">
              <a:latin typeface="Comic Sans MS" pitchFamily="66" charset="0"/>
            </a:endParaRPr>
          </a:p>
        </p:txBody>
      </p:sp>
      <p:sp>
        <p:nvSpPr>
          <p:cNvPr id="2253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F79981-11A1-439A-89D9-2594593DE13A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7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05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3">
            <a:lum/>
          </a:blip>
          <a:srcRect/>
          <a:stretch>
            <a:fillRect l="-10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3554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2355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3E24A1-509A-40BB-B8B2-AC06E95EDE30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8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76200"/>
            <a:ext cx="8229600" cy="914400"/>
          </a:xfrm>
        </p:spPr>
        <p:txBody>
          <a:bodyPr anchor="b"/>
          <a:lstStyle/>
          <a:p>
            <a:pPr eaLnBrk="1" hangingPunct="1"/>
            <a:r>
              <a:rPr lang="en-US" sz="3200" b="1" dirty="0" err="1">
                <a:solidFill>
                  <a:schemeClr val="tx1"/>
                </a:solidFill>
                <a:effectLst/>
              </a:rPr>
              <a:t>test_and_set</a:t>
            </a:r>
            <a:r>
              <a:rPr lang="en-US" sz="3200" b="1" dirty="0">
                <a:solidFill>
                  <a:schemeClr val="tx1"/>
                </a:solidFill>
                <a:effectLst/>
              </a:rPr>
              <a:t> ( ) Instruction</a:t>
            </a:r>
            <a:r>
              <a:rPr lang="en-US" sz="3200" dirty="0">
                <a:solidFill>
                  <a:schemeClr val="tx1"/>
                </a:solidFill>
                <a:effectLst/>
              </a:rPr>
              <a:t> </a:t>
            </a:r>
            <a:r>
              <a:rPr lang="en-US" sz="3200" b="1" dirty="0">
                <a:solidFill>
                  <a:schemeClr val="tx1"/>
                </a:solidFill>
                <a:effectLst/>
              </a:rPr>
              <a:t>Definition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905000"/>
            <a:ext cx="8001000" cy="37941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sz="2800" b="1" dirty="0">
                <a:solidFill>
                  <a:srgbClr val="0000FF"/>
                </a:solidFill>
              </a:rPr>
              <a:t>     </a:t>
            </a:r>
            <a:r>
              <a:rPr lang="en-US" sz="2800" b="1" dirty="0" err="1">
                <a:solidFill>
                  <a:srgbClr val="0000FF"/>
                </a:solidFill>
              </a:rPr>
              <a:t>boolean</a:t>
            </a:r>
            <a:r>
              <a:rPr lang="en-US" sz="2800" b="1" dirty="0">
                <a:solidFill>
                  <a:srgbClr val="0000FF"/>
                </a:solidFill>
              </a:rPr>
              <a:t> </a:t>
            </a:r>
            <a:r>
              <a:rPr lang="en-US" sz="2800" b="1" dirty="0" err="1">
                <a:solidFill>
                  <a:srgbClr val="0000FF"/>
                </a:solidFill>
              </a:rPr>
              <a:t>test_and_set</a:t>
            </a:r>
            <a:r>
              <a:rPr lang="en-US" sz="2800" b="1" dirty="0">
                <a:solidFill>
                  <a:srgbClr val="0000FF"/>
                </a:solidFill>
              </a:rPr>
              <a:t> (</a:t>
            </a:r>
            <a:r>
              <a:rPr lang="en-US" sz="2800" b="1" dirty="0" err="1">
                <a:solidFill>
                  <a:srgbClr val="0000FF"/>
                </a:solidFill>
              </a:rPr>
              <a:t>boolean</a:t>
            </a:r>
            <a:r>
              <a:rPr lang="en-US" sz="2800" b="1" dirty="0">
                <a:solidFill>
                  <a:srgbClr val="0000FF"/>
                </a:solidFill>
              </a:rPr>
              <a:t> *target)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sz="2800" b="1" dirty="0">
                <a:solidFill>
                  <a:srgbClr val="0000FF"/>
                </a:solidFill>
              </a:rPr>
              <a:t>         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sz="2800" b="1" dirty="0">
                <a:solidFill>
                  <a:srgbClr val="0000FF"/>
                </a:solidFill>
              </a:rPr>
              <a:t>                 </a:t>
            </a:r>
            <a:r>
              <a:rPr lang="en-US" sz="2800" b="1" dirty="0" err="1">
                <a:solidFill>
                  <a:srgbClr val="0000FF"/>
                </a:solidFill>
              </a:rPr>
              <a:t>boolean</a:t>
            </a:r>
            <a:r>
              <a:rPr lang="en-US" sz="2800" b="1" dirty="0">
                <a:solidFill>
                  <a:srgbClr val="0000FF"/>
                </a:solidFill>
              </a:rPr>
              <a:t> </a:t>
            </a:r>
            <a:r>
              <a:rPr lang="en-US" sz="2800" b="1" dirty="0" err="1">
                <a:solidFill>
                  <a:srgbClr val="0000FF"/>
                </a:solidFill>
              </a:rPr>
              <a:t>rv</a:t>
            </a:r>
            <a:r>
              <a:rPr lang="en-US" sz="2800" b="1" dirty="0">
                <a:solidFill>
                  <a:srgbClr val="0000FF"/>
                </a:solidFill>
              </a:rPr>
              <a:t> = *target;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sz="2800" b="1" dirty="0">
                <a:solidFill>
                  <a:srgbClr val="0000FF"/>
                </a:solidFill>
              </a:rPr>
              <a:t>                 *target = true;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sz="2800" b="1" dirty="0">
                <a:solidFill>
                  <a:srgbClr val="0000FF"/>
                </a:solidFill>
              </a:rPr>
              <a:t>                  return </a:t>
            </a:r>
            <a:r>
              <a:rPr lang="en-US" sz="2800" b="1" dirty="0" err="1">
                <a:solidFill>
                  <a:srgbClr val="0000FF"/>
                </a:solidFill>
              </a:rPr>
              <a:t>rv</a:t>
            </a:r>
            <a:r>
              <a:rPr lang="en-US" sz="2800" b="1" dirty="0">
                <a:solidFill>
                  <a:srgbClr val="0000FF"/>
                </a:solidFill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sz="2800" b="1" dirty="0">
                <a:solidFill>
                  <a:srgbClr val="0000FF"/>
                </a:solidFill>
              </a:rPr>
              <a:t>            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endParaRPr lang="en-US" sz="28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3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3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3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35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35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35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/>
      <p:bldP spid="2355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3">
            <a:lum/>
          </a:blip>
          <a:srcRect/>
          <a:stretch>
            <a:fillRect l="-10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4578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2457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BCDAD3-BDD9-4E55-A9F6-AEB9DB125150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9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152400"/>
            <a:ext cx="8229600" cy="914400"/>
          </a:xfrm>
        </p:spPr>
        <p:txBody>
          <a:bodyPr anchor="b">
            <a:noAutofit/>
          </a:bodyPr>
          <a:lstStyle/>
          <a:p>
            <a:pPr algn="ctr"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Solution using </a:t>
            </a:r>
            <a:r>
              <a:rPr lang="en-US" sz="3200" b="1" dirty="0" err="1">
                <a:solidFill>
                  <a:schemeClr val="tx1"/>
                </a:solidFill>
                <a:effectLst/>
              </a:rPr>
              <a:t>test_and_set</a:t>
            </a:r>
            <a:r>
              <a:rPr lang="en-US" sz="3200" b="1" dirty="0">
                <a:solidFill>
                  <a:schemeClr val="tx1"/>
                </a:solidFill>
                <a:effectLst/>
              </a:rPr>
              <a:t> ( </a:t>
            </a:r>
            <a:r>
              <a:rPr lang="en-US" sz="3200" b="1" dirty="0" smtClean="0">
                <a:solidFill>
                  <a:schemeClr val="tx1"/>
                </a:solidFill>
                <a:effectLst/>
              </a:rPr>
              <a:t>) – structure of Pi</a:t>
            </a:r>
            <a:endParaRPr lang="en-US" sz="3200" b="1" dirty="0">
              <a:solidFill>
                <a:schemeClr val="tx1"/>
              </a:solidFill>
              <a:effectLst/>
            </a:endParaRP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39862" y="1735138"/>
            <a:ext cx="6865938" cy="4437062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dirty="0">
                <a:solidFill>
                  <a:srgbClr val="0000FF"/>
                </a:solidFill>
              </a:rPr>
              <a:t>	</a:t>
            </a:r>
            <a:r>
              <a:rPr lang="en-US" sz="2400" b="1" dirty="0">
                <a:solidFill>
                  <a:srgbClr val="0000FF"/>
                </a:solidFill>
              </a:rPr>
              <a:t>	</a:t>
            </a:r>
            <a:r>
              <a:rPr lang="en-US" sz="3400" b="1" dirty="0">
                <a:solidFill>
                  <a:srgbClr val="0000FF"/>
                </a:solidFill>
              </a:rPr>
              <a:t>do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sz="3400" b="1" dirty="0">
                <a:solidFill>
                  <a:srgbClr val="0000FF"/>
                </a:solidFill>
              </a:rPr>
              <a:t>                     while ( </a:t>
            </a:r>
            <a:r>
              <a:rPr lang="en-US" sz="3400" b="1" dirty="0" err="1">
                <a:solidFill>
                  <a:srgbClr val="0000FF"/>
                </a:solidFill>
              </a:rPr>
              <a:t>test_and_set</a:t>
            </a:r>
            <a:r>
              <a:rPr lang="en-US" sz="3400" b="1" dirty="0">
                <a:solidFill>
                  <a:srgbClr val="0000FF"/>
                </a:solidFill>
              </a:rPr>
              <a:t> (&amp;lock ))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sz="3400" b="1" dirty="0">
                <a:solidFill>
                  <a:srgbClr val="0000FF"/>
                </a:solidFill>
              </a:rPr>
              <a:t>                                 ; /* do nothing */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endParaRPr lang="en-US" sz="3400" b="1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sz="3400" b="1" dirty="0">
                <a:solidFill>
                  <a:srgbClr val="0000FF"/>
                </a:solidFill>
              </a:rPr>
              <a:t>                       /*  critical section   */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sz="3400" b="1" dirty="0">
                <a:solidFill>
                  <a:srgbClr val="0000FF"/>
                </a:solidFill>
              </a:rPr>
              <a:t>                 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sz="3400" b="1" dirty="0">
                <a:solidFill>
                  <a:srgbClr val="0000FF"/>
                </a:solidFill>
              </a:rPr>
              <a:t>					</a:t>
            </a:r>
            <a:r>
              <a:rPr lang="en-US" sz="3400" b="1" dirty="0" smtClean="0">
                <a:solidFill>
                  <a:srgbClr val="0000FF"/>
                </a:solidFill>
              </a:rPr>
              <a:t>	 </a:t>
            </a:r>
            <a:r>
              <a:rPr lang="en-US" sz="3400" b="1" dirty="0">
                <a:solidFill>
                  <a:srgbClr val="0000FF"/>
                </a:solidFill>
              </a:rPr>
              <a:t>lock = false;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endParaRPr lang="en-US" sz="3400" b="1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sz="3400" b="1" dirty="0">
                <a:solidFill>
                  <a:srgbClr val="0000FF"/>
                </a:solidFill>
              </a:rPr>
              <a:t>                      /* remainder section   */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endParaRPr lang="en-US" sz="3400" b="1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sz="3400" b="1" dirty="0">
                <a:solidFill>
                  <a:srgbClr val="0000FF"/>
                </a:solidFill>
              </a:rPr>
              <a:t>           } while (true</a:t>
            </a:r>
            <a:r>
              <a:rPr lang="en-US" sz="3400" b="1" dirty="0" smtClean="0">
                <a:solidFill>
                  <a:srgbClr val="0000FF"/>
                </a:solidFill>
              </a:rPr>
              <a:t>);</a:t>
            </a:r>
            <a:endParaRPr lang="en-US" sz="2400" b="1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sz="2400" b="1" dirty="0"/>
              <a:t>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4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4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45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45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45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45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45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45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45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/>
      <p:bldP spid="24582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18378</TotalTime>
  <Words>658</Words>
  <Application>Microsoft Office PowerPoint</Application>
  <PresentationFormat>On-screen Show (4:3)</PresentationFormat>
  <Paragraphs>383</Paragraphs>
  <Slides>30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6" baseType="lpstr">
      <vt:lpstr>ＭＳ Ｐゴシック</vt:lpstr>
      <vt:lpstr>Arial</vt:lpstr>
      <vt:lpstr>Arial Black</vt:lpstr>
      <vt:lpstr>Berlin Sans FB</vt:lpstr>
      <vt:lpstr>Comic Sans MS</vt:lpstr>
      <vt:lpstr>Courier New</vt:lpstr>
      <vt:lpstr>Gill Sans MT</vt:lpstr>
      <vt:lpstr>Monotype Sorts</vt:lpstr>
      <vt:lpstr>MT Extra</vt:lpstr>
      <vt:lpstr>Symbol</vt:lpstr>
      <vt:lpstr>Times</vt:lpstr>
      <vt:lpstr>Times New Roman</vt:lpstr>
      <vt:lpstr>Verdana</vt:lpstr>
      <vt:lpstr>Wingdings</vt:lpstr>
      <vt:lpstr>Wingdings 2</vt:lpstr>
      <vt:lpstr>1_Theme1</vt:lpstr>
      <vt:lpstr>Synchronization Tools Chapter 6 </vt:lpstr>
      <vt:lpstr>The Effect of Instruction Reordering in Peterson’s Solution</vt:lpstr>
      <vt:lpstr>Hardware Support for Synchronization </vt:lpstr>
      <vt:lpstr>Synchronization Hardware</vt:lpstr>
      <vt:lpstr>Synchronization Hardware</vt:lpstr>
      <vt:lpstr>Memory Barrier</vt:lpstr>
      <vt:lpstr>Synchronization Hardware</vt:lpstr>
      <vt:lpstr>test_and_set ( ) Instruction Definition</vt:lpstr>
      <vt:lpstr>Solution using test_and_set ( ) – structure of Pi</vt:lpstr>
      <vt:lpstr>Synchronization Hardware</vt:lpstr>
      <vt:lpstr>The definition of compare_and_swap () Instruction</vt:lpstr>
      <vt:lpstr>Mutual exclusion implementation with compare_and_swap () instruction</vt:lpstr>
      <vt:lpstr>Synchronization Hardware</vt:lpstr>
      <vt:lpstr>Bounded-waiting Mutual Exclusion with compare_and_swap()</vt:lpstr>
      <vt:lpstr>Mutex Locks</vt:lpstr>
      <vt:lpstr>Solution to CS problem using Mutex Locks</vt:lpstr>
      <vt:lpstr>Acquire and release definitions</vt:lpstr>
      <vt:lpstr>Mutex Locks</vt:lpstr>
      <vt:lpstr>Semaphores</vt:lpstr>
      <vt:lpstr>Semaphore</vt:lpstr>
      <vt:lpstr>Usage of Semaphores</vt:lpstr>
      <vt:lpstr>Usage of Semaphores</vt:lpstr>
      <vt:lpstr>Implementation of Semaphores</vt:lpstr>
      <vt:lpstr>Semaphore Implementation with no Busy waiting </vt:lpstr>
      <vt:lpstr>Implementation of Semaphores</vt:lpstr>
      <vt:lpstr>Liveness</vt:lpstr>
      <vt:lpstr>Deadlock</vt:lpstr>
      <vt:lpstr>Deadlocks and Starvation</vt:lpstr>
      <vt:lpstr>Priority Inversion</vt:lpstr>
      <vt:lpstr>Priority Inversion</vt:lpstr>
    </vt:vector>
  </TitlesOfParts>
  <Company>FAST-NU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hkhatoon</dc:creator>
  <cp:lastModifiedBy>Windows User</cp:lastModifiedBy>
  <cp:revision>404</cp:revision>
  <dcterms:created xsi:type="dcterms:W3CDTF">2008-12-31T02:25:45Z</dcterms:created>
  <dcterms:modified xsi:type="dcterms:W3CDTF">2020-05-07T17:22:09Z</dcterms:modified>
</cp:coreProperties>
</file>