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  <p:sldMasterId id="2147483795" r:id="rId2"/>
  </p:sldMasterIdLst>
  <p:notesMasterIdLst>
    <p:notesMasterId r:id="rId39"/>
  </p:notesMasterIdLst>
  <p:sldIdLst>
    <p:sldId id="613" r:id="rId3"/>
    <p:sldId id="549" r:id="rId4"/>
    <p:sldId id="550" r:id="rId5"/>
    <p:sldId id="551" r:id="rId6"/>
    <p:sldId id="552" r:id="rId7"/>
    <p:sldId id="553" r:id="rId8"/>
    <p:sldId id="615" r:id="rId9"/>
    <p:sldId id="554" r:id="rId10"/>
    <p:sldId id="555" r:id="rId11"/>
    <p:sldId id="556" r:id="rId12"/>
    <p:sldId id="557" r:id="rId13"/>
    <p:sldId id="558" r:id="rId14"/>
    <p:sldId id="559" r:id="rId15"/>
    <p:sldId id="614" r:id="rId16"/>
    <p:sldId id="560" r:id="rId17"/>
    <p:sldId id="561" r:id="rId18"/>
    <p:sldId id="562" r:id="rId19"/>
    <p:sldId id="563" r:id="rId20"/>
    <p:sldId id="564" r:id="rId21"/>
    <p:sldId id="567" r:id="rId22"/>
    <p:sldId id="568" r:id="rId23"/>
    <p:sldId id="569" r:id="rId24"/>
    <p:sldId id="570" r:id="rId25"/>
    <p:sldId id="571" r:id="rId26"/>
    <p:sldId id="572" r:id="rId27"/>
    <p:sldId id="616" r:id="rId28"/>
    <p:sldId id="573" r:id="rId29"/>
    <p:sldId id="574" r:id="rId30"/>
    <p:sldId id="575" r:id="rId31"/>
    <p:sldId id="576" r:id="rId32"/>
    <p:sldId id="577" r:id="rId33"/>
    <p:sldId id="578" r:id="rId34"/>
    <p:sldId id="579" r:id="rId35"/>
    <p:sldId id="580" r:id="rId36"/>
    <p:sldId id="581" r:id="rId37"/>
    <p:sldId id="583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434" autoAdjust="0"/>
  </p:normalViewPr>
  <p:slideViewPr>
    <p:cSldViewPr>
      <p:cViewPr varScale="1">
        <p:scale>
          <a:sx n="67" d="100"/>
          <a:sy n="67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90" d="100"/>
          <a:sy n="90" d="100"/>
        </p:scale>
        <p:origin x="2539" y="-7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5533FC7-468A-4A4F-863D-034BB769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64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87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BBB7D-309B-474C-B4E2-F5528EEB3C6E}" type="slidenum">
              <a:rPr lang="en-US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804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54F8E-22BD-4AEC-ACE2-476457E80361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37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956FD591-F1C0-4A61-8FA8-72EA6E05F9DF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11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29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059E06-EDFB-457D-AEB0-A4F50C288551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DF420A09-3A1B-4220-92F0-F075732A84B2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12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94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85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78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38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90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855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0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20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4C4C7-BB9C-412C-8E5B-DF5CF307ABEE}" type="slidenum">
              <a:rPr lang="en-US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2" rIns="91426" bIns="45712" anchor="b"/>
          <a:lstStyle/>
          <a:p>
            <a:pPr algn="r"/>
            <a:fld id="{9E732320-8A17-4669-B04C-43D08994D697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25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wrap="none" lIns="91426" tIns="45712" rIns="91426" bIns="45712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22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4C4C7-BB9C-412C-8E5B-DF5CF307ABEE}" type="slidenum">
              <a:rPr lang="en-US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2" rIns="91426" bIns="45712" anchor="b"/>
          <a:lstStyle/>
          <a:p>
            <a:pPr algn="r"/>
            <a:fld id="{9E732320-8A17-4669-B04C-43D08994D697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26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wrap="none" lIns="91426" tIns="45712" rIns="91426" bIns="45712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63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D48FE-2F41-4E12-9EA6-7325826ADAA3}" type="slidenum">
              <a:rPr lang="en-US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427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2" rIns="91426" bIns="45712" anchor="b"/>
          <a:lstStyle/>
          <a:p>
            <a:pPr algn="r"/>
            <a:fld id="{47D08550-3610-457F-A5EA-5F8A83957B78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28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wrap="none" lIns="91426" tIns="45712" rIns="91426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31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847E9-6EA3-4E24-AAB6-65009B938BC0}" type="slidenum">
              <a:rPr lang="en-US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2" rIns="91426" bIns="45712" anchor="b"/>
          <a:lstStyle/>
          <a:p>
            <a:pPr algn="r"/>
            <a:fld id="{E917EF96-21AB-4BED-BD9C-3A7425EACDA3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29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wrap="none" lIns="91426" tIns="45712" rIns="91426" bIns="45712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608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55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71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2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CF4DD-2EDE-4D08-B819-A83F92231E70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96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5DD51FDF-EDBB-4C36-B192-F22FF7491AA3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3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57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98CA9-0219-4D27-8DEC-0E0F394E0C13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65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B33E910B-57BC-4BF3-A99A-302A53199240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4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05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EAF124-354D-450D-B6AB-B8CFD8F8FD4B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168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E29C31CF-C7BC-4DE9-B999-A9CDF314E191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7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66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EAF124-354D-450D-B6AB-B8CFD8F8FD4B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168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E29C31CF-C7BC-4DE9-B999-A9CDF314E191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8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04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7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5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2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759AA5">
                    <a:tint val="20000"/>
                  </a:srgbClr>
                </a:solidFill>
              </a:rPr>
              <a:t>FAST-NU Karachi Campus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7210AC8-675F-42E5-A4FE-68D4194E10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2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14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ABE47-3B23-4040-80B6-2DB9C526959D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0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9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Synchronization Examples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Chapter 7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F1699-9777-4AB3-A09E-9AD8B8DA369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0" y="3505200"/>
            <a:ext cx="5562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Bounded Buffer Problem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Readers-writers Problem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Dining Philosophers Problem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777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Classic Problems of Synchronization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762000"/>
            <a:ext cx="8229600" cy="5715000"/>
          </a:xfrm>
          <a:noFill/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Dining-Philosophers Problem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A group of five philosophers share a round 	table with five chairs, five plates and five 	chopsticks</a:t>
            </a:r>
          </a:p>
          <a:p>
            <a:pPr eaLnBrk="1" hangingPunct="1">
              <a:spcBef>
                <a:spcPts val="0"/>
              </a:spcBef>
              <a:buFont typeface="Courier New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philosopher eats when both chopsticks are available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600" b="1" dirty="0"/>
              <a:t> 		</a:t>
            </a:r>
            <a:r>
              <a:rPr lang="en-US" sz="2600" b="1" dirty="0">
                <a:latin typeface="Comic Sans MS" pitchFamily="66" charset="0"/>
              </a:rPr>
              <a:t>This represents a large class of </a:t>
            </a:r>
            <a:r>
              <a:rPr lang="en-US" sz="2600" b="1" dirty="0" smtClean="0">
                <a:latin typeface="Comic Sans MS" pitchFamily="66" charset="0"/>
              </a:rPr>
              <a:t>	concurrency-control </a:t>
            </a:r>
            <a:r>
              <a:rPr lang="en-US" sz="2600" b="1" dirty="0">
                <a:latin typeface="Comic Sans MS" pitchFamily="66" charset="0"/>
              </a:rPr>
              <a:t>problems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Need to allocate resources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among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processes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 a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deadlock-free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and starvation-free manner</a:t>
            </a:r>
          </a:p>
          <a:p>
            <a:pPr eaLnBrk="1" hangingPunct="1"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Represent each chopstick with a semaphore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semaphore chopstick[5</a:t>
            </a:r>
            <a:r>
              <a:rPr lang="en-US" sz="2600" b="1" dirty="0" smtClean="0">
                <a:latin typeface="Comic Sans MS" pitchFamily="66" charset="0"/>
              </a:rPr>
              <a:t>];</a:t>
            </a:r>
          </a:p>
          <a:p>
            <a:pPr eaLnBrk="1" hangingPunct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two neighbors are eating simultaneously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 smtClean="0">
                <a:latin typeface="Comic Sans MS" pitchFamily="66" charset="0"/>
              </a:rPr>
              <a:t>The </a:t>
            </a:r>
            <a:r>
              <a:rPr lang="en-US" sz="2600" b="1" dirty="0">
                <a:latin typeface="Comic Sans MS" pitchFamily="66" charset="0"/>
              </a:rPr>
              <a:t>solution could create a deadlock</a:t>
            </a:r>
            <a:endParaRPr lang="en-US" sz="2600" b="1" dirty="0"/>
          </a:p>
        </p:txBody>
      </p:sp>
      <p:sp>
        <p:nvSpPr>
          <p:cNvPr id="4608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06CAC2-8623-4FCB-866E-C2FA045673F4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10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710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71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5CDAEE-A1ED-467A-8393-A7E6ACD17FBF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11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Dining-Philosophers Problem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838200"/>
            <a:ext cx="6828834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86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813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81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71ABF6-98DB-4F30-B38D-7677C81B5CA8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12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-1524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Dining-Philosophers Problem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7620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400" dirty="0">
                <a:solidFill>
                  <a:prstClr val="black"/>
                </a:solidFill>
                <a:latin typeface="Arial" charset="0"/>
              </a:rPr>
              <a:t>Structure of Philosopher </a:t>
            </a:r>
            <a:r>
              <a:rPr lang="en-US" sz="2400" dirty="0" err="1">
                <a:solidFill>
                  <a:prstClr val="black"/>
                </a:solidFill>
                <a:latin typeface="Arial" charset="0"/>
              </a:rPr>
              <a:t>i</a:t>
            </a:r>
            <a:endParaRPr lang="en-US" sz="2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90600" y="1387475"/>
            <a:ext cx="7848600" cy="5165725"/>
          </a:xfrm>
          <a:prstGeom prst="rect">
            <a:avLst/>
          </a:prstGeom>
        </p:spPr>
        <p:txBody>
          <a:bodyPr/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987F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23888" lvl="2" indent="-87313">
              <a:lnSpc>
                <a:spcPct val="90000"/>
              </a:lnSpc>
              <a:buFont typeface="Webdings" panose="05030102010509060703" pitchFamily="18" charset="2"/>
              <a:buNone/>
              <a:tabLst>
                <a:tab pos="711200" algn="l"/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while (true){ 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wait (chopstick[</a:t>
            </a:r>
            <a:r>
              <a:rPr lang="en-US" altLang="en-US" sz="2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wait (</a:t>
            </a:r>
            <a:r>
              <a:rPr lang="en-US" altLang="en-US" sz="2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chopStick</a:t>
            </a:r>
            <a:r>
              <a:rPr lang="en-US" altLang="en-US" sz="2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 (</a:t>
            </a:r>
            <a:r>
              <a:rPr lang="en-US" altLang="en-US" sz="2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. . .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/* eat for awhile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. . .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signal (chopstick[</a:t>
            </a:r>
            <a:r>
              <a:rPr lang="en-US" altLang="en-US" sz="2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signal (chopstick[ (</a:t>
            </a:r>
            <a:r>
              <a:rPr lang="en-US" altLang="en-US" sz="2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. . .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/* think for awhile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. . .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600" dirty="0" smtClean="0">
              <a:solidFill>
                <a:srgbClr val="0000FF"/>
              </a:solidFill>
            </a:endParaRPr>
          </a:p>
          <a:p>
            <a:pPr marL="0" indent="0">
              <a:lnSpc>
                <a:spcPct val="90000"/>
              </a:lnSpc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b="0" dirty="0" smtClean="0"/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b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27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Classic Problems of Synchronization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105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Suppose all philosophers pick their right chopstick simultaneously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All would be delayed for ever for their left 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chopstick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eadlock occurs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Several possible solutions can be implemented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Allow at most four philosophers to be sitting at the table simultaneously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Allow philosophers to pick up the chopsticks if both are available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Pick up chopsticks in a critical </a:t>
            </a:r>
            <a:r>
              <a:rPr lang="en-US" sz="2600" b="1" dirty="0" smtClean="0">
                <a:latin typeface="Comic Sans MS" pitchFamily="66" charset="0"/>
              </a:rPr>
              <a:t>section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491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B81C3C-6DB6-4724-AA8D-8266DD5DB483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13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8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Classic Problems of Synchronization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5626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 asymmetric solution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An odd numbered philosopher picks up the </a:t>
            </a:r>
            <a:r>
              <a:rPr lang="en-US" sz="2600" b="1" dirty="0" smtClean="0">
                <a:latin typeface="Comic Sans MS" pitchFamily="66" charset="0"/>
              </a:rPr>
              <a:t>	left chopstick </a:t>
            </a:r>
            <a:r>
              <a:rPr lang="en-US" sz="2600" b="1" dirty="0">
                <a:latin typeface="Comic Sans MS" pitchFamily="66" charset="0"/>
              </a:rPr>
              <a:t>first and then the right </a:t>
            </a:r>
            <a:r>
              <a:rPr lang="en-US" sz="2600" b="1" dirty="0" smtClean="0">
                <a:latin typeface="Comic Sans MS" pitchFamily="66" charset="0"/>
              </a:rPr>
              <a:t>	chopstick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An even numbered philosopher picks up the right chopstick first and then the left chopstick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Possibility of starvation </a:t>
            </a:r>
            <a:r>
              <a:rPr lang="en-US" sz="2600" b="1" dirty="0" smtClean="0">
                <a:latin typeface="Comic Sans MS" pitchFamily="66" charset="0"/>
              </a:rPr>
              <a:t>of at least 		one philosopher exists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deadlock-free solution may not be starvation-free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Synchronization used by Operating System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Read about the implementation in any one 	of the operating systems</a:t>
            </a:r>
          </a:p>
        </p:txBody>
      </p:sp>
      <p:sp>
        <p:nvSpPr>
          <p:cNvPr id="491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B81C3C-6DB6-4724-AA8D-8266DD5DB483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14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9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4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609600"/>
            <a:ext cx="7772400" cy="1295399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dirty="0" smtClean="0">
                <a:solidFill>
                  <a:schemeClr val="tx1"/>
                </a:solidFill>
                <a:effectLst/>
              </a:rPr>
              <a:t>Deadlocks</a:t>
            </a:r>
            <a:br>
              <a:rPr lang="en-US" b="1" dirty="0" smtClean="0">
                <a:solidFill>
                  <a:schemeClr val="tx1"/>
                </a:solidFill>
                <a:effectLst/>
              </a:rPr>
            </a:br>
            <a:r>
              <a:rPr lang="en-US" b="1" dirty="0" smtClean="0">
                <a:solidFill>
                  <a:schemeClr val="tx1"/>
                </a:solidFill>
                <a:effectLst/>
              </a:rPr>
              <a:t>	</a:t>
            </a:r>
            <a:r>
              <a:rPr lang="en-US" sz="2700" dirty="0" smtClean="0">
                <a:solidFill>
                  <a:schemeClr val="tx1"/>
                </a:solidFill>
                <a:effectLst/>
              </a:rPr>
              <a:t>Chapter 8</a:t>
            </a:r>
            <a:r>
              <a:rPr lang="en-US" sz="27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700" dirty="0" smtClean="0"/>
              <a:t> </a:t>
            </a:r>
            <a:endParaRPr lang="en-US" sz="2700" dirty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2971800"/>
            <a:ext cx="5715000" cy="2286000"/>
          </a:xfrm>
        </p:spPr>
        <p:txBody>
          <a:bodyPr>
            <a:normAutofit lnSpcReduction="10000"/>
          </a:bodyPr>
          <a:lstStyle/>
          <a:p>
            <a:pPr marL="457200" indent="-457200" algn="l" eaLnBrk="1" hangingPunct="1">
              <a:buFont typeface="Arial" panose="020B0604020202020204" pitchFamily="34" charset="0"/>
              <a:buChar char="■"/>
            </a:pPr>
            <a:r>
              <a:rPr 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Arial" pitchFamily="34" charset="0"/>
              </a:rPr>
              <a:t>Description </a:t>
            </a:r>
            <a:r>
              <a:rPr lang="en-US" sz="2600" b="1" dirty="0">
                <a:solidFill>
                  <a:schemeClr val="tx1"/>
                </a:solidFill>
                <a:latin typeface="Comic Sans MS" panose="030F0702030302020204" pitchFamily="66" charset="0"/>
                <a:cs typeface="Arial" pitchFamily="34" charset="0"/>
              </a:rPr>
              <a:t>of Deadlocks</a:t>
            </a:r>
          </a:p>
          <a:p>
            <a:pPr marL="457200" indent="-457200" algn="l" eaLnBrk="1" hangingPunct="1">
              <a:buFont typeface="Wingdings" panose="05000000000000000000" pitchFamily="2" charset="2"/>
              <a:buChar char=""/>
            </a:pPr>
            <a:r>
              <a:rPr 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Arial" pitchFamily="34" charset="0"/>
              </a:rPr>
              <a:t>Methods </a:t>
            </a:r>
            <a:r>
              <a:rPr lang="en-US" sz="2600" b="1" dirty="0">
                <a:solidFill>
                  <a:schemeClr val="tx1"/>
                </a:solidFill>
                <a:latin typeface="Comic Sans MS" panose="030F0702030302020204" pitchFamily="66" charset="0"/>
                <a:cs typeface="Arial" pitchFamily="34" charset="0"/>
              </a:rPr>
              <a:t>of Preventing or </a:t>
            </a:r>
          </a:p>
          <a:p>
            <a:pPr algn="l" eaLnBrk="1" hangingPunct="1"/>
            <a:r>
              <a:rPr lang="en-US" sz="2600" b="1" dirty="0">
                <a:solidFill>
                  <a:schemeClr val="tx1"/>
                </a:solidFill>
                <a:latin typeface="Comic Sans MS" panose="030F0702030302020204" pitchFamily="66" charset="0"/>
                <a:cs typeface="Arial" pitchFamily="34" charset="0"/>
              </a:rPr>
              <a:t>	Avoiding Deadlocks</a:t>
            </a:r>
          </a:p>
          <a:p>
            <a:pPr algn="l">
              <a:buSzPct val="76000"/>
              <a:buFont typeface="Arial" pitchFamily="34" charset="0"/>
              <a:buChar char="■"/>
            </a:pPr>
            <a:r>
              <a:rPr lang="en-US" sz="2600" b="1" dirty="0">
                <a:solidFill>
                  <a:schemeClr val="tx1"/>
                </a:solidFill>
                <a:latin typeface="Comic Sans MS" panose="030F0702030302020204" pitchFamily="66" charset="0"/>
                <a:cs typeface="Arial" pitchFamily="34" charset="0"/>
              </a:rPr>
              <a:t>  Detection and Recovery from 	Deadlocks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2209800" y="6305550"/>
            <a:ext cx="2133600" cy="476250"/>
          </a:xfrm>
          <a:noFill/>
        </p:spPr>
        <p:txBody>
          <a:bodyPr/>
          <a:lstStyle/>
          <a:p>
            <a:r>
              <a:rPr lang="en-US" b="1" smtClean="0">
                <a:solidFill>
                  <a:prstClr val="black"/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4343400" y="6416675"/>
            <a:ext cx="2350681" cy="365125"/>
          </a:xfrm>
          <a:noFill/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2AA54B-477F-4959-87E8-17BD07136278}" type="slidenum">
              <a:rPr lang="en-US" b="1">
                <a:solidFill>
                  <a:prstClr val="black"/>
                </a:solidFill>
                <a:latin typeface="Arial Black" pitchFamily="34" charset="0"/>
              </a:rPr>
              <a:pPr/>
              <a:t>15</a:t>
            </a:fld>
            <a:endParaRPr lang="en-US" b="1">
              <a:solidFill>
                <a:prstClr val="black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8382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Overview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8229600" cy="51816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Why do deadlocks occur?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Four necessary conditions for deadlocks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latin typeface="Comic Sans MS" pitchFamily="66" charset="0"/>
              </a:rPr>
              <a:t>Methods </a:t>
            </a:r>
            <a:r>
              <a:rPr lang="en-US" sz="2600" b="1" dirty="0">
                <a:latin typeface="Comic Sans MS" pitchFamily="66" charset="0"/>
              </a:rPr>
              <a:t>of dealing with deadlocks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</a:t>
            </a:r>
            <a:r>
              <a:rPr lang="en-US" sz="2600" b="1" dirty="0" smtClean="0">
                <a:latin typeface="Comic Sans MS" pitchFamily="66" charset="0"/>
              </a:rPr>
              <a:t>gnore the problem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Comic Sans MS" pitchFamily="66" charset="0"/>
              </a:rPr>
              <a:t>	Prevent </a:t>
            </a:r>
            <a:r>
              <a:rPr lang="en-US" sz="2600" b="1" dirty="0">
                <a:latin typeface="Comic Sans MS" pitchFamily="66" charset="0"/>
              </a:rPr>
              <a:t>or avoid deadlocks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Detect and recover from </a:t>
            </a:r>
            <a:r>
              <a:rPr lang="en-US" sz="2600" b="1" dirty="0" smtClean="0">
                <a:latin typeface="Comic Sans MS" pitchFamily="66" charset="0"/>
              </a:rPr>
              <a:t>deadlocks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latin typeface="Comic Sans MS" pitchFamily="66" charset="0"/>
              </a:rPr>
              <a:t>Deadlock </a:t>
            </a:r>
            <a:r>
              <a:rPr lang="en-US" sz="2600" b="1" dirty="0">
                <a:latin typeface="Comic Sans MS" pitchFamily="66" charset="0"/>
              </a:rPr>
              <a:t>prevention and avoidance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Safe sequence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Detection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Recovery methods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Selection of victim process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Rollback and starvation</a:t>
            </a:r>
          </a:p>
        </p:txBody>
      </p:sp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CDD731-6CD9-44F9-9D30-9BCC75288F3C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16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Introduction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229600" cy="5181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Several </a:t>
            </a:r>
            <a:r>
              <a:rPr lang="en-US" sz="2600" b="1" dirty="0" smtClean="0">
                <a:latin typeface="Comic Sans MS" pitchFamily="66" charset="0"/>
              </a:rPr>
              <a:t>processes/threads </a:t>
            </a:r>
            <a:r>
              <a:rPr lang="en-US" sz="2600" b="1" dirty="0">
                <a:latin typeface="Comic Sans MS" pitchFamily="66" charset="0"/>
              </a:rPr>
              <a:t>compete for a finite number of resources in a multiprogramming environment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When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thread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requests resources and it is not available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It goes into a wait state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This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can be an indefinite wait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 smtClean="0"/>
              <a:t>		</a:t>
            </a:r>
            <a:r>
              <a:rPr lang="en-US" sz="2600" b="1" dirty="0" smtClean="0">
                <a:latin typeface="Comic Sans MS" pitchFamily="66" charset="0"/>
              </a:rPr>
              <a:t>Deadlock </a:t>
            </a:r>
            <a:r>
              <a:rPr lang="en-US" sz="2600" b="1" dirty="0">
                <a:latin typeface="Comic Sans MS" pitchFamily="66" charset="0"/>
              </a:rPr>
              <a:t>has occurred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Methods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used by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OS and application programmers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to deal with deadlocks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Deadlock problems are becoming more challenging as demand is growing for more concurrency and parallelism on multicore systems 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E61DB5-817D-459F-BA21-B867E4165453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17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8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System Model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60556"/>
            <a:ext cx="8229600" cy="5344994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A system consists of a finite number of resources that are distributed among the competing </a:t>
            </a:r>
            <a:r>
              <a:rPr lang="en-US" sz="2600" b="1" dirty="0" smtClean="0">
                <a:latin typeface="Comic Sans MS" pitchFamily="66" charset="0"/>
              </a:rPr>
              <a:t>threads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resources are of different types and may consist of a number of instances of the same type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Memory space		Files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CPU cycles 		I/O devices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 thread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requests a resource of a type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Any instances of that type can satisfy the 	request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thread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must request a resource before using it and must release the resource after using it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 total number of resources requested may not exceed the total number of available resources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3562B6-6AC5-4B9B-B7BD-5662D09ECD11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18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System Model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Resource utilization is done in the following sequence of steps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Berlin Sans FB" pitchFamily="34" charset="0"/>
              </a:rPr>
              <a:t>Request</a:t>
            </a:r>
            <a:r>
              <a:rPr lang="en-US" sz="2600" b="1" dirty="0">
                <a:latin typeface="Comic Sans MS" pitchFamily="66" charset="0"/>
              </a:rPr>
              <a:t>: If the request cannot be granted immediately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        </a:t>
            </a:r>
            <a:r>
              <a:rPr lang="en-US" sz="2600" b="1" dirty="0" smtClean="0"/>
              <a:t>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The thread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must wait until it acquires the    	resource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Berlin Sans FB" pitchFamily="34" charset="0"/>
              </a:rPr>
              <a:t>Use</a:t>
            </a:r>
            <a:r>
              <a:rPr lang="en-US" sz="2600" b="1" dirty="0"/>
              <a:t>: 	</a:t>
            </a:r>
            <a:r>
              <a:rPr lang="en-US" sz="2600" b="1" dirty="0">
                <a:latin typeface="Comic Sans MS" pitchFamily="66" charset="0"/>
              </a:rPr>
              <a:t>The </a:t>
            </a:r>
            <a:r>
              <a:rPr lang="en-US" sz="2600" b="1" dirty="0" smtClean="0">
                <a:latin typeface="Comic Sans MS" pitchFamily="66" charset="0"/>
              </a:rPr>
              <a:t>thread </a:t>
            </a:r>
            <a:r>
              <a:rPr lang="en-US" sz="2600" b="1" dirty="0">
                <a:latin typeface="Comic Sans MS" pitchFamily="66" charset="0"/>
              </a:rPr>
              <a:t>can operate on the resource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Berlin Sans FB" pitchFamily="34" charset="0"/>
              </a:rPr>
              <a:t>Release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The thread releases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resource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Request and release of resources are done through system calls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Request and release of semaphores can be accomplished through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wait()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signal()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operations on semaphores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OS maintains a table of the current allocations of all the resources</a:t>
            </a:r>
          </a:p>
        </p:txBody>
      </p:sp>
      <p:sp>
        <p:nvSpPr>
          <p:cNvPr id="717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8776EA-F9E5-4DAA-92E8-629F757759B2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19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Classic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Problems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of Synchronization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38200"/>
            <a:ext cx="8305800" cy="58674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Examples of a large class of concurrency-control problems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Problems used for testing any newly </a:t>
            </a:r>
            <a:r>
              <a:rPr lang="en-US" sz="2600" b="1" dirty="0" smtClean="0">
                <a:latin typeface="Comic Sans MS" pitchFamily="66" charset="0"/>
              </a:rPr>
              <a:t>	proposed synchronization </a:t>
            </a:r>
            <a:r>
              <a:rPr lang="en-US" sz="2600" b="1" dirty="0">
                <a:latin typeface="Comic Sans MS" pitchFamily="66" charset="0"/>
              </a:rPr>
              <a:t>scheme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Bounded-Buffer Problem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Commonly used problem to illustrate the </a:t>
            </a:r>
            <a:r>
              <a:rPr lang="en-US" sz="2600" b="1" dirty="0" smtClean="0">
                <a:latin typeface="Comic Sans MS" pitchFamily="66" charset="0"/>
              </a:rPr>
              <a:t>	power of </a:t>
            </a:r>
            <a:r>
              <a:rPr lang="en-US" sz="2600" b="1" dirty="0">
                <a:latin typeface="Comic Sans MS" pitchFamily="66" charset="0"/>
              </a:rPr>
              <a:t>synchronization primitives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general structure of the scheme</a:t>
            </a:r>
          </a:p>
          <a:p>
            <a:pPr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/>
              <a:t>Both processes share common data structures</a:t>
            </a:r>
            <a:endParaRPr lang="en-US" sz="26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Assume that the pool consists of </a:t>
            </a:r>
            <a:r>
              <a:rPr lang="en-US" sz="2600" b="1" i="1" dirty="0">
                <a:latin typeface="Comic Sans MS" pitchFamily="66" charset="0"/>
              </a:rPr>
              <a:t>n</a:t>
            </a:r>
            <a:r>
              <a:rPr lang="en-US" sz="2600" b="1" dirty="0">
                <a:latin typeface="Comic Sans MS" pitchFamily="66" charset="0"/>
              </a:rPr>
              <a:t> buffers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mutex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semaphore provides mutually 	exclusive access to the buffer pool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 codes for producer and consumer </a:t>
            </a:r>
            <a:r>
              <a:rPr lang="en-US" sz="2600" b="1" dirty="0" smtClean="0">
                <a:latin typeface="Comic Sans MS" pitchFamily="66" charset="0"/>
              </a:rPr>
              <a:t>processes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 smtClean="0"/>
              <a:t>	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Symmetry exists between the two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9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240246-4BC3-45B7-B0FE-79B8183C103F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System Model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8305800" cy="50292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A set of </a:t>
            </a:r>
            <a:r>
              <a:rPr lang="en-US" sz="2600" b="1" dirty="0" smtClean="0">
                <a:latin typeface="Comic Sans MS" pitchFamily="66" charset="0"/>
              </a:rPr>
              <a:t>threads are </a:t>
            </a:r>
            <a:r>
              <a:rPr lang="en-US" sz="2600" b="1" dirty="0">
                <a:latin typeface="Comic Sans MS" pitchFamily="66" charset="0"/>
              </a:rPr>
              <a:t>in a state of deadlock when every </a:t>
            </a:r>
            <a:r>
              <a:rPr lang="en-US" sz="2600" b="1" dirty="0" smtClean="0">
                <a:latin typeface="Comic Sans MS" pitchFamily="66" charset="0"/>
              </a:rPr>
              <a:t>thread in </a:t>
            </a:r>
            <a:r>
              <a:rPr lang="en-US" sz="2600" b="1" dirty="0">
                <a:latin typeface="Comic Sans MS" pitchFamily="66" charset="0"/>
              </a:rPr>
              <a:t>the set is waiting for an event that can be caused only by another </a:t>
            </a:r>
            <a:r>
              <a:rPr lang="en-US" sz="2600" b="1" dirty="0" smtClean="0">
                <a:latin typeface="Comic Sans MS" pitchFamily="66" charset="0"/>
              </a:rPr>
              <a:t>thread in </a:t>
            </a:r>
            <a:r>
              <a:rPr lang="en-US" sz="2600" b="1" dirty="0">
                <a:latin typeface="Comic Sans MS" pitchFamily="66" charset="0"/>
              </a:rPr>
              <a:t>the set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Events are acquisition and release of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resources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Resources can be both physical and logical 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Other types of events may also cause deadlock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Deadlock </a:t>
            </a:r>
            <a:r>
              <a:rPr lang="en-US" sz="2600" b="1" dirty="0">
                <a:latin typeface="Comic Sans MS" pitchFamily="66" charset="0"/>
              </a:rPr>
              <a:t>may involve same resource type or different resource types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Multithreaded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programs have a greater chance of a deadlock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Use of </a:t>
            </a:r>
            <a:r>
              <a:rPr lang="en-US" sz="2600" b="1" dirty="0" err="1">
                <a:latin typeface="Comic Sans MS" pitchFamily="66" charset="0"/>
              </a:rPr>
              <a:t>mutex</a:t>
            </a:r>
            <a:r>
              <a:rPr lang="en-US" sz="2600" b="1" dirty="0">
                <a:latin typeface="Comic Sans MS" pitchFamily="66" charset="0"/>
              </a:rPr>
              <a:t> operation on locks in a 	particular sequence may result in </a:t>
            </a:r>
            <a:r>
              <a:rPr lang="en-US" sz="2600" b="1" dirty="0" smtClean="0">
                <a:latin typeface="Comic Sans MS" pitchFamily="66" charset="0"/>
              </a:rPr>
              <a:t>deadlock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19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DD4563-9756-4CAB-80BF-24E53BB1B555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20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3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 Characterization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8153400" cy="5334000"/>
          </a:xfrm>
          <a:noFill/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Examine the features that characterize deadlocks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anose="030F0702030302020204" pitchFamily="66" charset="0"/>
              </a:rPr>
              <a:t>T</a:t>
            </a:r>
            <a:r>
              <a:rPr lang="en-US" sz="2600" b="1" dirty="0" smtClean="0">
                <a:latin typeface="Comic Sans MS" pitchFamily="66" charset="0"/>
              </a:rPr>
              <a:t>hreads never </a:t>
            </a:r>
            <a:r>
              <a:rPr lang="en-US" sz="2600" b="1" dirty="0">
                <a:latin typeface="Comic Sans MS" pitchFamily="66" charset="0"/>
              </a:rPr>
              <a:t>complete execution and 	resources are occupied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Necessary Conditions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deadlock may occur if the following four conditions hold simultaneously in a system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b="1" dirty="0">
                <a:latin typeface="Berlin Sans FB" pitchFamily="34" charset="0"/>
              </a:rPr>
              <a:t>Mutual exclusion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At least one resource must be held in a </a:t>
            </a:r>
            <a:r>
              <a:rPr lang="en-US" sz="2600" b="1" dirty="0" smtClean="0">
                <a:latin typeface="Comic Sans MS" pitchFamily="66" charset="0"/>
              </a:rPr>
              <a:t>	non-sharable </a:t>
            </a:r>
            <a:r>
              <a:rPr lang="en-US" sz="2600" b="1" dirty="0">
                <a:latin typeface="Comic Sans MS" pitchFamily="66" charset="0"/>
              </a:rPr>
              <a:t>mode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 startAt="2"/>
            </a:pPr>
            <a:r>
              <a:rPr lang="en-US" sz="2600" b="1" dirty="0">
                <a:latin typeface="Berlin Sans FB" pitchFamily="34" charset="0"/>
              </a:rPr>
              <a:t>Hold and wait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thread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must be holding at least one 	resource and is waiting for another resource 	that is currently being held by another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thread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97BE76-0721-40F6-A5E4-265D084E131B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21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 Characterization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838200"/>
            <a:ext cx="8153400" cy="5638800"/>
          </a:xfrm>
          <a:noFill/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3"/>
            </a:pPr>
            <a:r>
              <a:rPr lang="en-US" sz="2600" b="1" dirty="0">
                <a:latin typeface="Berlin Sans FB" pitchFamily="34" charset="0"/>
              </a:rPr>
              <a:t>No preemption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Resources cannot be preempted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 sz="2600" b="1" dirty="0" smtClean="0">
                <a:latin typeface="Berlin Sans FB" pitchFamily="34" charset="0"/>
              </a:rPr>
              <a:t>Circular </a:t>
            </a:r>
            <a:r>
              <a:rPr lang="en-US" sz="2600" b="1" dirty="0">
                <a:latin typeface="Berlin Sans FB" pitchFamily="34" charset="0"/>
              </a:rPr>
              <a:t>wait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set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{T0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T1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…,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} of waiting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threads must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exist such that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</a:t>
            </a:r>
            <a:r>
              <a:rPr lang="en-US" sz="2600" b="1" dirty="0" smtClean="0">
                <a:latin typeface="Comic Sans MS" pitchFamily="66" charset="0"/>
              </a:rPr>
              <a:t>0 </a:t>
            </a:r>
            <a:r>
              <a:rPr lang="en-US" sz="2600" b="1" dirty="0">
                <a:latin typeface="Comic Sans MS" pitchFamily="66" charset="0"/>
              </a:rPr>
              <a:t>is waiting for a resource held by </a:t>
            </a:r>
            <a:r>
              <a:rPr lang="en-US" sz="2600" b="1" dirty="0" smtClean="0">
                <a:latin typeface="Comic Sans MS" pitchFamily="66" charset="0"/>
              </a:rPr>
              <a:t>T1</a:t>
            </a:r>
            <a:endParaRPr lang="en-US" sz="2600" b="1" dirty="0">
              <a:latin typeface="Comic Sans MS" pitchFamily="66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 smtClean="0">
                <a:latin typeface="Comic Sans MS" pitchFamily="66" charset="0"/>
              </a:rPr>
              <a:t>T1 </a:t>
            </a:r>
            <a:r>
              <a:rPr lang="en-US" sz="2600" b="1" dirty="0">
                <a:latin typeface="Comic Sans MS" pitchFamily="66" charset="0"/>
              </a:rPr>
              <a:t>is waiting for a resource held by </a:t>
            </a:r>
            <a:r>
              <a:rPr lang="en-US" sz="2600" b="1" dirty="0" smtClean="0">
                <a:latin typeface="Comic Sans MS" pitchFamily="66" charset="0"/>
              </a:rPr>
              <a:t>	T2</a:t>
            </a:r>
            <a:r>
              <a:rPr lang="en-US" sz="2600" b="1" dirty="0">
                <a:latin typeface="Comic Sans MS" pitchFamily="66" charset="0"/>
              </a:rPr>
              <a:t>,….., 	and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 err="1">
                <a:latin typeface="Comic Sans MS" pitchFamily="66" charset="0"/>
              </a:rPr>
              <a:t>T</a:t>
            </a:r>
            <a:r>
              <a:rPr lang="en-US" sz="2600" b="1" dirty="0" err="1" smtClean="0">
                <a:latin typeface="Comic Sans MS" pitchFamily="66" charset="0"/>
              </a:rPr>
              <a:t>n</a:t>
            </a:r>
            <a:r>
              <a:rPr lang="en-US" sz="2600" b="1" dirty="0" smtClean="0">
                <a:latin typeface="Comic Sans MS" pitchFamily="66" charset="0"/>
              </a:rPr>
              <a:t> </a:t>
            </a:r>
            <a:r>
              <a:rPr lang="en-US" sz="2600" b="1" dirty="0">
                <a:latin typeface="Comic Sans MS" pitchFamily="66" charset="0"/>
              </a:rPr>
              <a:t>is waiting for a resource held by </a:t>
            </a:r>
            <a:r>
              <a:rPr lang="en-US" sz="2600" b="1" dirty="0" smtClean="0">
                <a:latin typeface="Comic Sans MS" pitchFamily="66" charset="0"/>
              </a:rPr>
              <a:t>T0</a:t>
            </a:r>
          </a:p>
          <a:p>
            <a:pPr marL="266700" indent="-2667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itchFamily="66" charset="0"/>
              </a:rPr>
              <a:t>All four conditions must hold at the same time</a:t>
            </a:r>
            <a:endParaRPr lang="en-US" sz="2600" b="1" dirty="0">
              <a:latin typeface="Comic Sans MS" pitchFamily="66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Circular wait condition implies the hold-and-wait condition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	The </a:t>
            </a:r>
            <a:r>
              <a:rPr lang="en-US" sz="2600" b="1" dirty="0">
                <a:latin typeface="Comic Sans MS" pitchFamily="66" charset="0"/>
              </a:rPr>
              <a:t>four conditions are not </a:t>
            </a:r>
            <a:r>
              <a:rPr lang="en-US" sz="2600" b="1" dirty="0" smtClean="0">
                <a:latin typeface="Comic Sans MS" pitchFamily="66" charset="0"/>
              </a:rPr>
              <a:t>			completely </a:t>
            </a:r>
            <a:r>
              <a:rPr lang="en-US" sz="2600" b="1" dirty="0">
                <a:latin typeface="Comic Sans MS" pitchFamily="66" charset="0"/>
              </a:rPr>
              <a:t>independent </a:t>
            </a:r>
          </a:p>
        </p:txBody>
      </p:sp>
      <p:sp>
        <p:nvSpPr>
          <p:cNvPr id="1024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5C73A1-3421-4119-973D-CF82607D33C3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22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Resource Allocation Graph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Deadlocks can be described in terms of a directed graph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Berlin Sans FB" pitchFamily="34" charset="0"/>
              </a:rPr>
              <a:t>System resource-allocation graph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Set of vertices V is partitioned into two different types of nodes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T</a:t>
            </a:r>
            <a:r>
              <a:rPr lang="en-US" sz="2600" b="1" dirty="0" smtClean="0">
                <a:latin typeface="Comic Sans MS" pitchFamily="66" charset="0"/>
              </a:rPr>
              <a:t> </a:t>
            </a:r>
            <a:r>
              <a:rPr lang="en-US" sz="2600" b="1" dirty="0">
                <a:latin typeface="Comic Sans MS" pitchFamily="66" charset="0"/>
              </a:rPr>
              <a:t>= </a:t>
            </a:r>
            <a:r>
              <a:rPr lang="en-US" sz="2600" b="1" dirty="0" smtClean="0">
                <a:latin typeface="Comic Sans MS" pitchFamily="66" charset="0"/>
              </a:rPr>
              <a:t>{T1</a:t>
            </a:r>
            <a:r>
              <a:rPr lang="en-US" sz="2600" b="1" dirty="0">
                <a:latin typeface="Comic Sans MS" pitchFamily="66" charset="0"/>
              </a:rPr>
              <a:t>, </a:t>
            </a:r>
            <a:r>
              <a:rPr lang="en-US" sz="2600" b="1" dirty="0" smtClean="0">
                <a:latin typeface="Comic Sans MS" pitchFamily="66" charset="0"/>
              </a:rPr>
              <a:t>T2</a:t>
            </a:r>
            <a:r>
              <a:rPr lang="en-US" sz="2600" b="1" dirty="0">
                <a:latin typeface="Comic Sans MS" pitchFamily="66" charset="0"/>
              </a:rPr>
              <a:t>, </a:t>
            </a:r>
            <a:r>
              <a:rPr lang="en-US" sz="2600" b="1" dirty="0" smtClean="0">
                <a:latin typeface="Comic Sans MS" pitchFamily="66" charset="0"/>
              </a:rPr>
              <a:t>…,</a:t>
            </a:r>
            <a:r>
              <a:rPr lang="en-US" sz="2600" b="1" dirty="0" err="1">
                <a:latin typeface="Comic Sans MS" pitchFamily="66" charset="0"/>
              </a:rPr>
              <a:t>T</a:t>
            </a:r>
            <a:r>
              <a:rPr lang="en-US" sz="2600" b="1" dirty="0" err="1" smtClean="0">
                <a:latin typeface="Comic Sans MS" pitchFamily="66" charset="0"/>
              </a:rPr>
              <a:t>n</a:t>
            </a:r>
            <a:r>
              <a:rPr lang="en-US" sz="2600" b="1" dirty="0">
                <a:latin typeface="Comic Sans MS" pitchFamily="66" charset="0"/>
              </a:rPr>
              <a:t>}</a:t>
            </a:r>
            <a:r>
              <a:rPr lang="en-US" sz="2600" b="1" dirty="0"/>
              <a:t>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set consisting of all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the active threads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 the system -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circle</a:t>
            </a:r>
            <a:endParaRPr lang="en-US" sz="2600" b="1" i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R = {R1, R2,…, </a:t>
            </a:r>
            <a:r>
              <a:rPr lang="en-US" sz="2600" b="1" dirty="0" err="1">
                <a:latin typeface="Comic Sans MS" pitchFamily="66" charset="0"/>
              </a:rPr>
              <a:t>Rn</a:t>
            </a:r>
            <a:r>
              <a:rPr lang="en-US" sz="2600" b="1" dirty="0">
                <a:latin typeface="Comic Sans MS" pitchFamily="66" charset="0"/>
              </a:rPr>
              <a:t>}</a:t>
            </a:r>
            <a:r>
              <a:rPr lang="en-US" sz="2600" b="1" dirty="0"/>
              <a:t>  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The set of all resource 	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types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in the system –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rectangle with dots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Set of edges 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Berlin Sans FB" pitchFamily="34" charset="0"/>
              </a:rPr>
              <a:t>Request Edge:</a:t>
            </a:r>
            <a:r>
              <a:rPr lang="en-US" sz="2600" b="1" dirty="0">
                <a:latin typeface="Comic Sans MS" pitchFamily="66" charset="0"/>
              </a:rPr>
              <a:t> A directed edge from a </a:t>
            </a:r>
            <a:r>
              <a:rPr lang="en-US" sz="2600" b="1" dirty="0" smtClean="0">
                <a:latin typeface="Comic Sans MS" pitchFamily="66" charset="0"/>
              </a:rPr>
              <a:t>thread 			</a:t>
            </a:r>
            <a:r>
              <a:rPr lang="en-US" sz="2600" b="1" dirty="0">
                <a:latin typeface="Comic Sans MS" pitchFamily="66" charset="0"/>
              </a:rPr>
              <a:t>T</a:t>
            </a:r>
            <a:r>
              <a:rPr lang="en-US" sz="2600" b="1" dirty="0" smtClean="0">
                <a:latin typeface="Comic Sans MS" pitchFamily="66" charset="0"/>
              </a:rPr>
              <a:t>i to </a:t>
            </a:r>
            <a:r>
              <a:rPr lang="en-US" sz="2600" b="1" dirty="0">
                <a:latin typeface="Comic Sans MS" pitchFamily="66" charset="0"/>
              </a:rPr>
              <a:t>a resource </a:t>
            </a:r>
            <a:r>
              <a:rPr lang="en-US" sz="2600" b="1" dirty="0" err="1">
                <a:latin typeface="Comic Sans MS" pitchFamily="66" charset="0"/>
              </a:rPr>
              <a:t>Rj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It signifies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that thread Ti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has requested an instance of the resource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Rj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and is currently waiting for the resource</a:t>
            </a:r>
            <a:r>
              <a:rPr lang="en-US" sz="2600" b="1" dirty="0"/>
              <a:t>		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	Denoted by </a:t>
            </a:r>
            <a:r>
              <a:rPr lang="en-US" sz="2600" b="1" dirty="0" smtClean="0">
                <a:latin typeface="Comic Sans MS" pitchFamily="66" charset="0"/>
              </a:rPr>
              <a:t>Ti </a:t>
            </a:r>
            <a:r>
              <a:rPr lang="en-US" sz="2600" b="1" dirty="0">
                <a:latin typeface="Comic Sans MS" pitchFamily="66" charset="0"/>
              </a:rPr>
              <a:t>→ </a:t>
            </a:r>
            <a:r>
              <a:rPr lang="en-US" sz="2600" b="1" dirty="0" err="1">
                <a:latin typeface="Comic Sans MS" pitchFamily="66" charset="0"/>
              </a:rPr>
              <a:t>Rj</a:t>
            </a:r>
            <a:r>
              <a:rPr lang="en-US" sz="2600" b="1" dirty="0">
                <a:latin typeface="Comic Sans MS" pitchFamily="66" charset="0"/>
              </a:rPr>
              <a:t> </a:t>
            </a:r>
          </a:p>
        </p:txBody>
      </p:sp>
      <p:sp>
        <p:nvSpPr>
          <p:cNvPr id="112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dirty="0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76BCEA-FC1D-4DDB-BE77-722FBA4B4466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23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Resource-Allocation Graph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Berlin Sans FB" pitchFamily="34" charset="0"/>
              </a:rPr>
              <a:t>Assignment edge:</a:t>
            </a:r>
            <a:r>
              <a:rPr lang="en-US" sz="2600" b="1" dirty="0"/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directed edge from a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resource type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Rj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to a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thread Ti 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It signifies that an instance of </a:t>
            </a:r>
            <a:r>
              <a:rPr lang="en-US" sz="2600" b="1" dirty="0" smtClean="0">
                <a:latin typeface="Comic Sans MS" pitchFamily="66" charset="0"/>
              </a:rPr>
              <a:t>resource </a:t>
            </a:r>
            <a:r>
              <a:rPr lang="en-US" sz="2600" b="1" dirty="0" err="1" smtClean="0">
                <a:latin typeface="Comic Sans MS" pitchFamily="66" charset="0"/>
              </a:rPr>
              <a:t>Rj</a:t>
            </a:r>
            <a:r>
              <a:rPr lang="en-US" sz="2600" b="1" dirty="0" smtClean="0">
                <a:latin typeface="Comic Sans MS" pitchFamily="66" charset="0"/>
              </a:rPr>
              <a:t> 	has </a:t>
            </a:r>
            <a:r>
              <a:rPr lang="en-US" sz="2600" b="1" dirty="0">
                <a:latin typeface="Comic Sans MS" pitchFamily="66" charset="0"/>
              </a:rPr>
              <a:t>been allocated to </a:t>
            </a:r>
            <a:r>
              <a:rPr lang="en-US" sz="2600" b="1" dirty="0" smtClean="0">
                <a:latin typeface="Comic Sans MS" pitchFamily="66" charset="0"/>
              </a:rPr>
              <a:t>thread Ti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Denoted by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Rj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→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Ti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Request edge is converted to an assignment edge if a resource becomes available and is allocated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Assignment edge is deleted when a </a:t>
            </a:r>
            <a:r>
              <a:rPr lang="en-US" sz="2600" b="1" dirty="0" smtClean="0">
                <a:latin typeface="Comic Sans MS" pitchFamily="66" charset="0"/>
              </a:rPr>
              <a:t>thread releases </a:t>
            </a:r>
            <a:r>
              <a:rPr lang="en-US" sz="2600" b="1" dirty="0">
                <a:latin typeface="Comic Sans MS" pitchFamily="66" charset="0"/>
              </a:rPr>
              <a:t>a resource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Example resource allocation graph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 smtClean="0">
                <a:latin typeface="Comic Sans MS" pitchFamily="66" charset="0"/>
              </a:rPr>
              <a:t>If </a:t>
            </a:r>
            <a:r>
              <a:rPr lang="en-US" sz="2600" b="1" dirty="0">
                <a:latin typeface="Comic Sans MS" pitchFamily="66" charset="0"/>
              </a:rPr>
              <a:t>the graph contains no cycles, no </a:t>
            </a:r>
            <a:r>
              <a:rPr lang="en-US" sz="2600" b="1" dirty="0" smtClean="0">
                <a:latin typeface="Comic Sans MS" pitchFamily="66" charset="0"/>
              </a:rPr>
              <a:t>thread in </a:t>
            </a:r>
            <a:r>
              <a:rPr lang="en-US" sz="2600" b="1" dirty="0">
                <a:latin typeface="Comic Sans MS" pitchFamily="66" charset="0"/>
              </a:rPr>
              <a:t>the system is deadlocked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Deadlock may exist, if the graph contains 	cycles</a:t>
            </a:r>
          </a:p>
        </p:txBody>
      </p:sp>
      <p:sp>
        <p:nvSpPr>
          <p:cNvPr id="1229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B23E3E-C8F9-4ADE-B0AC-1CAC5B839203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24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8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331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174A99-06F9-4FD7-A8C1-C53AE2A20AE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952500" y="304800"/>
            <a:ext cx="8267700" cy="6096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Example of a Resource Allocation Graph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1066800" y="2362200"/>
            <a:ext cx="26670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600" dirty="0">
                <a:solidFill>
                  <a:prstClr val="black"/>
                </a:solidFill>
                <a:latin typeface="Arial" charset="0"/>
              </a:rPr>
              <a:t>Sets </a:t>
            </a:r>
            <a:r>
              <a:rPr lang="en-US" sz="2600" dirty="0" smtClean="0">
                <a:solidFill>
                  <a:prstClr val="black"/>
                </a:solidFill>
                <a:latin typeface="Arial" charset="0"/>
              </a:rPr>
              <a:t>T, </a:t>
            </a:r>
            <a:r>
              <a:rPr lang="en-US" sz="2600" dirty="0">
                <a:solidFill>
                  <a:prstClr val="black"/>
                </a:solidFill>
                <a:latin typeface="Arial" charset="0"/>
              </a:rPr>
              <a:t>R and E</a:t>
            </a:r>
          </a:p>
          <a:p>
            <a:pPr eaLnBrk="1" hangingPunct="1">
              <a:spcBef>
                <a:spcPct val="50000"/>
              </a:spcBef>
            </a:pPr>
            <a:r>
              <a:rPr lang="en-US" sz="2600" dirty="0">
                <a:solidFill>
                  <a:prstClr val="black"/>
                </a:solidFill>
                <a:latin typeface="Arial" charset="0"/>
              </a:rPr>
              <a:t>Resource instances</a:t>
            </a:r>
          </a:p>
          <a:p>
            <a:pPr eaLnBrk="1" hangingPunct="1">
              <a:spcBef>
                <a:spcPct val="50000"/>
              </a:spcBef>
            </a:pPr>
            <a:r>
              <a:rPr lang="en-US" sz="2600" dirty="0" smtClean="0">
                <a:solidFill>
                  <a:prstClr val="black"/>
                </a:solidFill>
                <a:latin typeface="Arial" charset="0"/>
              </a:rPr>
              <a:t>Thread </a:t>
            </a:r>
            <a:r>
              <a:rPr lang="en-US" sz="2600" dirty="0">
                <a:solidFill>
                  <a:prstClr val="black"/>
                </a:solidFill>
                <a:latin typeface="Arial" charset="0"/>
              </a:rPr>
              <a:t>states</a:t>
            </a: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914400"/>
            <a:ext cx="4800599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331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174A99-06F9-4FD7-A8C1-C53AE2A20AE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952500" y="304800"/>
            <a:ext cx="8267700" cy="6096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Example of a Resource Allocation Graph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1068386" y="1219200"/>
            <a:ext cx="5029201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600" dirty="0">
                <a:solidFill>
                  <a:prstClr val="black"/>
                </a:solidFill>
                <a:latin typeface="Arial" charset="0"/>
              </a:rPr>
              <a:t>Sets </a:t>
            </a:r>
            <a:r>
              <a:rPr lang="en-US" sz="2600" dirty="0" smtClean="0">
                <a:solidFill>
                  <a:prstClr val="black"/>
                </a:solidFill>
                <a:latin typeface="Arial" charset="0"/>
              </a:rPr>
              <a:t>T, </a:t>
            </a:r>
            <a:r>
              <a:rPr lang="en-US" sz="2600" dirty="0">
                <a:solidFill>
                  <a:prstClr val="black"/>
                </a:solidFill>
                <a:latin typeface="Arial" charset="0"/>
              </a:rPr>
              <a:t>R and </a:t>
            </a:r>
            <a:r>
              <a:rPr lang="en-US" sz="2600" dirty="0" smtClean="0">
                <a:solidFill>
                  <a:prstClr val="black"/>
                </a:solidFill>
                <a:latin typeface="Arial" charset="0"/>
              </a:rPr>
              <a:t>E</a:t>
            </a:r>
          </a:p>
          <a:p>
            <a:pPr eaLnBrk="1" hangingPunct="1">
              <a:spcBef>
                <a:spcPts val="0"/>
              </a:spcBef>
            </a:pPr>
            <a:r>
              <a:rPr lang="en-US" sz="2600" dirty="0" smtClean="0">
                <a:solidFill>
                  <a:prstClr val="black"/>
                </a:solidFill>
                <a:latin typeface="Arial" charset="0"/>
              </a:rPr>
              <a:t>Set of threads = {T1, T2, T3}</a:t>
            </a:r>
          </a:p>
          <a:p>
            <a:pPr eaLnBrk="1" hangingPunct="1">
              <a:spcBef>
                <a:spcPts val="0"/>
              </a:spcBef>
            </a:pPr>
            <a:r>
              <a:rPr lang="en-US" sz="2600" dirty="0" smtClean="0">
                <a:solidFill>
                  <a:prstClr val="black"/>
                </a:solidFill>
                <a:latin typeface="Arial" charset="0"/>
              </a:rPr>
              <a:t>Set of Res. = {R1, R2, R3, R4}</a:t>
            </a:r>
          </a:p>
          <a:p>
            <a:pPr eaLnBrk="1" hangingPunct="1">
              <a:spcBef>
                <a:spcPts val="0"/>
              </a:spcBef>
            </a:pPr>
            <a:r>
              <a:rPr lang="en-US" sz="2600" dirty="0" smtClean="0">
                <a:solidFill>
                  <a:prstClr val="black"/>
                </a:solidFill>
                <a:latin typeface="Arial" charset="0"/>
              </a:rPr>
              <a:t>Set of Edges={T1</a:t>
            </a:r>
            <a:r>
              <a:rPr lang="en-US" sz="26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→ R1,</a:t>
            </a:r>
          </a:p>
          <a:p>
            <a:pPr eaLnBrk="1" hangingPunct="1">
              <a:spcBef>
                <a:spcPts val="0"/>
              </a:spcBef>
            </a:pPr>
            <a:r>
              <a:rPr lang="en-US" sz="2600" dirty="0">
                <a:solidFill>
                  <a:prstClr val="black"/>
                </a:solidFill>
                <a:latin typeface="Book Antiqua" panose="02040602050305030304" pitchFamily="18" charset="0"/>
              </a:rPr>
              <a:t>	</a:t>
            </a:r>
            <a:r>
              <a:rPr lang="en-US" sz="26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T2→R3</a:t>
            </a:r>
            <a:r>
              <a:rPr lang="en-US" sz="26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,  ……</a:t>
            </a:r>
            <a:endParaRPr lang="en-US" sz="2600" dirty="0" smtClean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eaLnBrk="1" hangingPunct="1">
              <a:spcBef>
                <a:spcPts val="0"/>
              </a:spcBef>
            </a:pPr>
            <a:endParaRPr lang="en-US" sz="2600" dirty="0" smtClean="0">
              <a:solidFill>
                <a:prstClr val="black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</a:pPr>
            <a:endParaRPr lang="en-US" sz="2600" dirty="0">
              <a:solidFill>
                <a:prstClr val="black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sz="2600" dirty="0">
                <a:solidFill>
                  <a:prstClr val="black"/>
                </a:solidFill>
                <a:latin typeface="Arial" charset="0"/>
              </a:rPr>
              <a:t>Resource </a:t>
            </a:r>
            <a:r>
              <a:rPr lang="en-US" sz="2600" dirty="0" smtClean="0">
                <a:solidFill>
                  <a:prstClr val="black"/>
                </a:solidFill>
                <a:latin typeface="Arial" charset="0"/>
              </a:rPr>
              <a:t>instances</a:t>
            </a:r>
          </a:p>
          <a:p>
            <a:pPr eaLnBrk="1" hangingPunct="1">
              <a:spcBef>
                <a:spcPts val="0"/>
              </a:spcBef>
            </a:pPr>
            <a:endParaRPr lang="en-US" sz="2600" dirty="0">
              <a:solidFill>
                <a:prstClr val="black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</a:pPr>
            <a:endParaRPr lang="en-US" sz="2600" dirty="0">
              <a:solidFill>
                <a:prstClr val="black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sz="2600" dirty="0" smtClean="0">
                <a:solidFill>
                  <a:prstClr val="black"/>
                </a:solidFill>
                <a:latin typeface="Arial" charset="0"/>
              </a:rPr>
              <a:t>Thread states</a:t>
            </a:r>
          </a:p>
          <a:p>
            <a:pPr eaLnBrk="1" hangingPunct="1">
              <a:spcBef>
                <a:spcPts val="0"/>
              </a:spcBef>
            </a:pPr>
            <a:endParaRPr lang="en-US" sz="2600" dirty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1" y="1066800"/>
            <a:ext cx="3428999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9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Resource Allocation Graph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8229600" cy="53340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If each resource type has exactly one instance, a cycle with such resources implies that a deadlock has occurred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cycle is both a necessary and a sufficient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condition with single instance of each resource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600" b="1" dirty="0"/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If each resource type has several instances, a cycle does not necessarily imply that a deadlock has occurred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Example resource allocation graphs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If </a:t>
            </a:r>
            <a:r>
              <a:rPr lang="en-US" sz="2600" b="1" dirty="0">
                <a:latin typeface="Comic Sans MS" pitchFamily="66" charset="0"/>
              </a:rPr>
              <a:t>a resource-allocation graph does not have a cycle then the system is not in a deadlocked state</a:t>
            </a:r>
          </a:p>
        </p:txBody>
      </p:sp>
      <p:sp>
        <p:nvSpPr>
          <p:cNvPr id="143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51A426-D1D8-4728-8006-252822D1BA84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27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9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36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6DEA42-6955-4719-A6DC-6DC2BD1EEC8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49325" y="0"/>
            <a:ext cx="8728075" cy="8382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Resource Allocation Graph With A Deadlock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1066800" y="2133600"/>
            <a:ext cx="2438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 dirty="0">
                <a:solidFill>
                  <a:prstClr val="black"/>
                </a:solidFill>
                <a:latin typeface="Arial" charset="0"/>
              </a:rPr>
              <a:t>T</a:t>
            </a:r>
            <a:r>
              <a:rPr lang="en-US" sz="2200" dirty="0" smtClean="0">
                <a:solidFill>
                  <a:prstClr val="black"/>
                </a:solidFill>
                <a:latin typeface="Arial" charset="0"/>
              </a:rPr>
              <a:t>3 </a:t>
            </a:r>
            <a:r>
              <a:rPr lang="en-US" sz="2200" dirty="0">
                <a:solidFill>
                  <a:prstClr val="black"/>
                </a:solidFill>
                <a:latin typeface="Arial" charset="0"/>
              </a:rPr>
              <a:t>requests an instance of resource R2 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89024"/>
            <a:ext cx="5181600" cy="569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9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638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63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105781-C910-43D7-BD40-41ECA432601D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7575" y="152400"/>
            <a:ext cx="8226425" cy="6096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Graph With A Cycle But No Deadlock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09662"/>
            <a:ext cx="4495799" cy="529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0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993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99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FF9EAD-5189-4076-B2CA-E1D1A57BBE1C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1440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  <a:effectLst/>
              </a:rPr>
              <a:t>Bounded Buffer Problem </a:t>
            </a:r>
            <a:r>
              <a:rPr lang="en-US" sz="3600" b="1" dirty="0" smtClean="0">
                <a:solidFill>
                  <a:schemeClr val="tx1"/>
                </a:solidFill>
                <a:effectLst/>
              </a:rPr>
              <a:t>– Producer </a:t>
            </a:r>
            <a:r>
              <a:rPr lang="en-US" sz="3600" b="1" dirty="0">
                <a:solidFill>
                  <a:schemeClr val="tx1"/>
                </a:solidFill>
                <a:effectLst/>
              </a:rPr>
              <a:t>Process 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24138" y="685800"/>
            <a:ext cx="3743662" cy="1463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14400" y="1279524"/>
            <a:ext cx="7848600" cy="5578475"/>
          </a:xfrm>
          <a:prstGeom prst="rect">
            <a:avLst/>
          </a:prstGeom>
        </p:spPr>
        <p:txBody>
          <a:bodyPr/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987F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Monotype Sorts" pitchFamily="-84" charset="2"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</a:rPr>
              <a:t>     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       ...</a:t>
            </a:r>
            <a:br>
              <a:rPr lang="en-US" altLang="en-US" sz="2300" b="1" dirty="0" smtClean="0">
                <a:latin typeface="Courier New" panose="02070309020205020404" pitchFamily="49" charset="0"/>
              </a:rPr>
            </a:br>
            <a:r>
              <a:rPr lang="en-US" altLang="en-US" sz="2300" b="1" dirty="0" smtClean="0">
                <a:latin typeface="Courier New" panose="02070309020205020404" pitchFamily="49" charset="0"/>
              </a:rPr>
              <a:t> 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	</a:t>
            </a:r>
            <a:r>
              <a:rPr lang="en-US" altLang="en-US" sz="2300" dirty="0" smtClean="0">
                <a:latin typeface="Courier New" panose="02070309020205020404" pitchFamily="49" charset="0"/>
              </a:rPr>
              <a:t>	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/* produce an item in 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next_produced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     wait(empty);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     wait(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mutex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        ...</a:t>
            </a:r>
            <a:br>
              <a:rPr lang="en-US" altLang="en-US" sz="2300" b="1" dirty="0" smtClean="0">
                <a:latin typeface="Courier New" panose="02070309020205020404" pitchFamily="49" charset="0"/>
              </a:rPr>
            </a:br>
            <a:r>
              <a:rPr lang="en-US" altLang="en-US" sz="2300" b="1" dirty="0" smtClean="0">
                <a:latin typeface="Courier New" panose="02070309020205020404" pitchFamily="49" charset="0"/>
              </a:rPr>
              <a:t>   /* add next produced to the buffer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     signal(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mutex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     signal(full);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300" b="1" dirty="0" smtClean="0">
                <a:latin typeface="Courier New" panose="02070309020205020404" pitchFamily="49" charset="0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16374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Methods for Handling Deadlocks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410200"/>
          </a:xfrm>
          <a:noFill/>
        </p:spPr>
        <p:txBody>
          <a:bodyPr>
            <a:noAutofit/>
          </a:bodyPr>
          <a:lstStyle/>
          <a:p>
            <a:pPr marL="225425" indent="-225425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Deadlock problem can be handled in one of three ways</a:t>
            </a:r>
          </a:p>
          <a:p>
            <a:pPr marL="457200" indent="-45720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Ignore the problem assuming that deadlocks never occur in the system</a:t>
            </a:r>
          </a:p>
          <a:p>
            <a:pPr marL="457200" indent="-457200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protocol to prevent or avoid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deadlocks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The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system never enters a deadlocked state</a:t>
            </a:r>
          </a:p>
          <a:p>
            <a:pPr marL="457200" indent="-457200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Allow the system to enter a 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deadlocked </a:t>
            </a: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state, detect it and recover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None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the basic approaches alone can solve all resource allocation problems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Requires an optimal approach for each class </a:t>
            </a:r>
            <a:r>
              <a:rPr lang="en-US" sz="2600" b="1" dirty="0" smtClean="0">
                <a:latin typeface="Comic Sans MS" pitchFamily="66" charset="0"/>
              </a:rPr>
              <a:t>	of resources </a:t>
            </a:r>
            <a:r>
              <a:rPr lang="en-US" sz="2600" b="1" dirty="0">
                <a:latin typeface="Comic Sans MS" pitchFamily="66" charset="0"/>
              </a:rPr>
              <a:t>in a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Deadlock prevention provides a set of methods to ensure that at least one of the necessary conditions cannot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hold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174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DD04E9-DC6E-4A70-9F9B-173986652573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30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Methods for Handling Deadlocks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3340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Deadlock avoidance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requires threads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to give advance information about their resource needs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</a:rPr>
              <a:t>Every request is evaluated by </a:t>
            </a:r>
            <a:r>
              <a:rPr lang="en-US" sz="2600" b="1" dirty="0" smtClean="0">
                <a:latin typeface="Comic Sans MS" pitchFamily="66" charset="0"/>
              </a:rPr>
              <a:t>OS before 	allocation </a:t>
            </a:r>
            <a:r>
              <a:rPr lang="en-US" sz="2600" b="1" dirty="0">
                <a:latin typeface="Comic Sans MS" pitchFamily="66" charset="0"/>
              </a:rPr>
              <a:t>to avoid deadlock in future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When the system uses neither prevention nor avoidance algorithms, it may enter into deadlock condition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deadlock detection algorithm is needed to 	detect deadlocks if any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 addition, a recovery algorithm is required to recover from deadlock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When none of the above is used in a system, it may enter deadlock and cause a system to stop functioning –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manual restart is required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  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 the most commonly used method in O</a:t>
            </a:r>
            <a:r>
              <a:rPr lang="en-US" sz="2600" b="1" dirty="0"/>
              <a:t>S</a:t>
            </a:r>
          </a:p>
        </p:txBody>
      </p:sp>
      <p:sp>
        <p:nvSpPr>
          <p:cNvPr id="1843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96F1DF-769E-4A84-BA90-64CD8F50D8B0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31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 Prevention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Ensure that at least one of the necessary conditions does not hold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Mutual Exclusion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Mutual exclusion is desired for all resources that are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not sharable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Deadlock cannot be prevented by denying the mutual-exclusion condition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Some resources are intrinsically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nonsharable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/>
              <a:t>Hold and Wait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To deny this condition, following is the requirement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Whenever a </a:t>
            </a:r>
            <a:r>
              <a:rPr lang="en-US" sz="2600" b="1" dirty="0" smtClean="0">
                <a:latin typeface="Comic Sans MS" pitchFamily="66" charset="0"/>
              </a:rPr>
              <a:t>thread requests </a:t>
            </a:r>
            <a:r>
              <a:rPr lang="en-US" sz="2600" b="1" dirty="0">
                <a:latin typeface="Comic Sans MS" pitchFamily="66" charset="0"/>
              </a:rPr>
              <a:t>a resource, it 	must be guaranteed that it does not hold </a:t>
            </a:r>
            <a:r>
              <a:rPr lang="en-US" sz="2600" b="1" dirty="0" smtClean="0">
                <a:latin typeface="Comic Sans MS" pitchFamily="66" charset="0"/>
              </a:rPr>
              <a:t>	any other </a:t>
            </a:r>
            <a:r>
              <a:rPr lang="en-US" sz="2600" b="1" dirty="0">
                <a:latin typeface="Comic Sans MS" pitchFamily="66" charset="0"/>
              </a:rPr>
              <a:t>resources </a:t>
            </a:r>
          </a:p>
        </p:txBody>
      </p:sp>
      <p:sp>
        <p:nvSpPr>
          <p:cNvPr id="194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AF3004-1BB9-4128-A78D-4DB15C32B77B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32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 Prevention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229600" cy="52578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One solution is that each thread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acquires all its resources before it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begins execution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Place all the system calls for resources in the beginning of the program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 smtClean="0">
                <a:latin typeface="Comic Sans MS" pitchFamily="66" charset="0"/>
              </a:rPr>
              <a:t>	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is not a practical solution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Alternative is to allow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thread to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request a resource only if it has none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 </a:t>
            </a:r>
            <a:r>
              <a:rPr lang="en-US" sz="2600" b="1" dirty="0" smtClean="0">
                <a:latin typeface="Comic Sans MS" pitchFamily="66" charset="0"/>
              </a:rPr>
              <a:t>thread must </a:t>
            </a:r>
            <a:r>
              <a:rPr lang="en-US" sz="2600" b="1" dirty="0">
                <a:latin typeface="Comic Sans MS" pitchFamily="66" charset="0"/>
              </a:rPr>
              <a:t>release all the resources that it is currently allocated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 smtClean="0"/>
              <a:t>Thread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can be restarted only when all the 	required resources become available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Disadvantages of the above protocols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Resource utilization may be low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Starvation is possible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b="1" dirty="0"/>
          </a:p>
        </p:txBody>
      </p:sp>
      <p:sp>
        <p:nvSpPr>
          <p:cNvPr id="2048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036697-7F76-478E-A591-B5508EF63E50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33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 Prevention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3911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No Preemption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To deny this condition, one of the following may be used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If a </a:t>
            </a:r>
            <a:r>
              <a:rPr lang="en-US" sz="2600" b="1" dirty="0" smtClean="0">
                <a:latin typeface="Comic Sans MS" pitchFamily="66" charset="0"/>
              </a:rPr>
              <a:t>thread is </a:t>
            </a:r>
            <a:r>
              <a:rPr lang="en-US" sz="2600" b="1" dirty="0">
                <a:latin typeface="Comic Sans MS" pitchFamily="66" charset="0"/>
              </a:rPr>
              <a:t>holding some resources and it requests more </a:t>
            </a:r>
            <a:r>
              <a:rPr lang="en-US" sz="2600" b="1" dirty="0" smtClean="0">
                <a:latin typeface="Comic Sans MS" pitchFamily="66" charset="0"/>
              </a:rPr>
              <a:t>resources that </a:t>
            </a:r>
            <a:r>
              <a:rPr lang="en-US" sz="2600" b="1" dirty="0">
                <a:latin typeface="Comic Sans MS" pitchFamily="66" charset="0"/>
              </a:rPr>
              <a:t>cannot be immediately granted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All resources that the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thread is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currently 	holding is preempted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 smtClean="0">
                <a:latin typeface="Comic Sans MS" pitchFamily="66" charset="0"/>
              </a:rPr>
              <a:t>Thread </a:t>
            </a:r>
            <a:r>
              <a:rPr lang="en-US" sz="2600" b="1" dirty="0">
                <a:latin typeface="Comic Sans MS" pitchFamily="66" charset="0"/>
              </a:rPr>
              <a:t>is restarted only when all </a:t>
            </a:r>
            <a:r>
              <a:rPr lang="en-US" sz="2600" b="1" dirty="0" smtClean="0">
                <a:latin typeface="Comic Sans MS" pitchFamily="66" charset="0"/>
              </a:rPr>
              <a:t>the</a:t>
            </a:r>
            <a:r>
              <a:rPr lang="en-US" sz="2600" b="1" dirty="0">
                <a:latin typeface="Comic Sans MS" pitchFamily="66" charset="0"/>
              </a:rPr>
              <a:t>		resources become available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An alternative: If the resource is not available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Check if any of the waiting </a:t>
            </a:r>
            <a:r>
              <a:rPr lang="en-US" sz="2600" b="1" dirty="0" smtClean="0">
                <a:latin typeface="Comic Sans MS" pitchFamily="66" charset="0"/>
              </a:rPr>
              <a:t>threads are </a:t>
            </a:r>
            <a:r>
              <a:rPr lang="en-US" sz="2600" b="1" dirty="0">
                <a:latin typeface="Comic Sans MS" pitchFamily="66" charset="0"/>
              </a:rPr>
              <a:t>	holding the resource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this is not true, the requesting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thread waits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Its resources can be taken away if </a:t>
            </a:r>
            <a:r>
              <a:rPr lang="en-US" sz="2600" b="1" dirty="0" smtClean="0">
                <a:latin typeface="Comic Sans MS" pitchFamily="66" charset="0"/>
              </a:rPr>
              <a:t>	requested by </a:t>
            </a:r>
            <a:r>
              <a:rPr lang="en-US" sz="2600" b="1" dirty="0">
                <a:latin typeface="Comic Sans MS" pitchFamily="66" charset="0"/>
              </a:rPr>
              <a:t>another </a:t>
            </a:r>
            <a:r>
              <a:rPr lang="en-US" sz="2600" b="1" dirty="0" smtClean="0">
                <a:latin typeface="Comic Sans MS" pitchFamily="66" charset="0"/>
              </a:rPr>
              <a:t>thread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215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01E478-06B4-4D61-9AA3-2C962864741C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34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2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 Prevention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864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can be applied to resources that can be saved and restored later</a:t>
            </a:r>
          </a:p>
          <a:p>
            <a:pPr>
              <a:lnSpc>
                <a:spcPct val="80000"/>
              </a:lnSpc>
              <a:buNone/>
            </a:pPr>
            <a:endParaRPr lang="en-US" sz="15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Circular Wait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    </a:t>
            </a:r>
            <a:r>
              <a:rPr lang="en-US" sz="2600" b="1" dirty="0" smtClean="0">
                <a:latin typeface="Comic Sans MS" pitchFamily="66" charset="0"/>
              </a:rPr>
              <a:t>Impose </a:t>
            </a:r>
            <a:r>
              <a:rPr lang="en-US" sz="2600" b="1" dirty="0">
                <a:latin typeface="Comic Sans MS" pitchFamily="66" charset="0"/>
              </a:rPr>
              <a:t>a total ordering of all resource types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thread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requests resources in an increasing order of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enumeration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Let   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{R1, R2, …,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Rm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}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be the set of resource types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Assign each resource type a unique integer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Define a one-to-one function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F: R→ 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where N is the set of natural numbers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Protocol to prevent deadlocks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Each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thread can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request resources only in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an increasing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order of enumeration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endParaRPr lang="en-US" sz="2600" dirty="0">
              <a:latin typeface="Comic Sans MS" pitchFamily="66" charset="0"/>
            </a:endParaRPr>
          </a:p>
        </p:txBody>
      </p:sp>
      <p:sp>
        <p:nvSpPr>
          <p:cNvPr id="225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DBF54D-573D-4CCB-B75A-66A366DD8CF4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35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 Prevention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762000"/>
            <a:ext cx="8229600" cy="5683250"/>
          </a:xfrm>
          <a:noFill/>
        </p:spPr>
        <p:txBody>
          <a:bodyPr>
            <a:noAutofit/>
          </a:bodyPr>
          <a:lstStyle/>
          <a:p>
            <a:pPr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 </a:t>
            </a:r>
            <a:r>
              <a:rPr lang="en-US" sz="2600" b="1" dirty="0" smtClean="0">
                <a:latin typeface="Comic Sans MS" pitchFamily="66" charset="0"/>
              </a:rPr>
              <a:t>thread </a:t>
            </a:r>
            <a:r>
              <a:rPr lang="en-US" sz="2600" b="1" dirty="0">
                <a:latin typeface="Comic Sans MS" pitchFamily="66" charset="0"/>
              </a:rPr>
              <a:t>can request instance of resource </a:t>
            </a:r>
            <a:r>
              <a:rPr lang="en-US" sz="2600" b="1" dirty="0" err="1" smtClean="0">
                <a:latin typeface="Comic Sans MS" pitchFamily="66" charset="0"/>
              </a:rPr>
              <a:t>Rj</a:t>
            </a:r>
            <a:r>
              <a:rPr lang="en-US" sz="2600" b="1" dirty="0" smtClean="0">
                <a:latin typeface="Comic Sans MS" pitchFamily="66" charset="0"/>
              </a:rPr>
              <a:t>     </a:t>
            </a:r>
            <a:r>
              <a:rPr lang="en-US" sz="2600" b="1" dirty="0" err="1">
                <a:latin typeface="Comic Sans MS" pitchFamily="66" charset="0"/>
              </a:rPr>
              <a:t>iff</a:t>
            </a:r>
            <a:r>
              <a:rPr lang="en-US" sz="2600" b="1" dirty="0">
                <a:latin typeface="Comic Sans MS" pitchFamily="66" charset="0"/>
              </a:rPr>
              <a:t> 	    F(</a:t>
            </a:r>
            <a:r>
              <a:rPr lang="en-US" sz="2600" b="1" dirty="0" err="1">
                <a:latin typeface="Comic Sans MS" pitchFamily="66" charset="0"/>
              </a:rPr>
              <a:t>Rj</a:t>
            </a:r>
            <a:r>
              <a:rPr lang="en-US" sz="2600" b="1" dirty="0">
                <a:latin typeface="Comic Sans MS" pitchFamily="66" charset="0"/>
              </a:rPr>
              <a:t>) &gt; F(</a:t>
            </a:r>
            <a:r>
              <a:rPr lang="en-US" sz="2600" b="1" dirty="0" err="1">
                <a:latin typeface="Comic Sans MS" pitchFamily="66" charset="0"/>
              </a:rPr>
              <a:t>Ri</a:t>
            </a:r>
            <a:r>
              <a:rPr lang="en-US" sz="2600" b="1" dirty="0">
                <a:latin typeface="Comic Sans MS" pitchFamily="66" charset="0"/>
              </a:rPr>
              <a:t>)</a:t>
            </a:r>
            <a:endParaRPr lang="en-US" sz="2600" dirty="0">
              <a:latin typeface="Comic Sans MS" pitchFamily="66" charset="0"/>
            </a:endParaRPr>
          </a:p>
          <a:p>
            <a:pPr eaLnBrk="1" hangingPunct="1"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An alternative: Whenever </a:t>
            </a:r>
            <a:r>
              <a:rPr lang="en-US" sz="2600" b="1" dirty="0">
                <a:latin typeface="Comic Sans MS" pitchFamily="66" charset="0"/>
              </a:rPr>
              <a:t>a </a:t>
            </a:r>
            <a:r>
              <a:rPr lang="en-US" sz="2600" b="1" dirty="0" smtClean="0">
                <a:latin typeface="Comic Sans MS" pitchFamily="66" charset="0"/>
              </a:rPr>
              <a:t>thread </a:t>
            </a:r>
            <a:r>
              <a:rPr lang="en-US" sz="2600" b="1" dirty="0">
                <a:latin typeface="Comic Sans MS" pitchFamily="66" charset="0"/>
              </a:rPr>
              <a:t>requires an instance of resource </a:t>
            </a:r>
            <a:r>
              <a:rPr lang="en-US" sz="2600" b="1" dirty="0" err="1">
                <a:latin typeface="Comic Sans MS" pitchFamily="66" charset="0"/>
              </a:rPr>
              <a:t>Rj</a:t>
            </a:r>
            <a:r>
              <a:rPr lang="en-US" sz="2600" b="1" dirty="0">
                <a:latin typeface="Comic Sans MS" pitchFamily="66" charset="0"/>
              </a:rPr>
              <a:t>, it has released any resource </a:t>
            </a:r>
            <a:r>
              <a:rPr lang="en-US" sz="2600" b="1" dirty="0" err="1">
                <a:latin typeface="Comic Sans MS" pitchFamily="66" charset="0"/>
              </a:rPr>
              <a:t>Ri</a:t>
            </a:r>
            <a:r>
              <a:rPr lang="en-US" sz="2600" b="1" dirty="0">
                <a:latin typeface="Comic Sans MS" pitchFamily="66" charset="0"/>
              </a:rPr>
              <a:t> such </a:t>
            </a:r>
            <a:r>
              <a:rPr lang="en-US" sz="2600" b="1" dirty="0" smtClean="0">
                <a:latin typeface="Comic Sans MS" pitchFamily="66" charset="0"/>
              </a:rPr>
              <a:t>that, </a:t>
            </a: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Comic Sans MS" pitchFamily="66" charset="0"/>
              </a:rPr>
              <a:t>	F(</a:t>
            </a:r>
            <a:r>
              <a:rPr lang="en-US" sz="2600" b="1" dirty="0" err="1" smtClean="0">
                <a:latin typeface="Comic Sans MS" pitchFamily="66" charset="0"/>
              </a:rPr>
              <a:t>Ri</a:t>
            </a:r>
            <a:r>
              <a:rPr lang="en-US" sz="2600" b="1" dirty="0">
                <a:latin typeface="Comic Sans MS" pitchFamily="66" charset="0"/>
              </a:rPr>
              <a:t>) ≥ F(</a:t>
            </a:r>
            <a:r>
              <a:rPr lang="en-US" sz="2600" b="1" dirty="0" err="1">
                <a:latin typeface="Comic Sans MS" pitchFamily="66" charset="0"/>
              </a:rPr>
              <a:t>Rj</a:t>
            </a:r>
            <a:r>
              <a:rPr lang="en-US" sz="2600" b="1" dirty="0">
                <a:latin typeface="Comic Sans MS" pitchFamily="66" charset="0"/>
              </a:rPr>
              <a:t>)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Accomplish this in an application program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Develop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 ordering among all synchronization objects in the sys</a:t>
            </a:r>
            <a:r>
              <a:rPr lang="en-US" sz="2600" b="1" dirty="0"/>
              <a:t>tem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All requests to synchronization objects must be made in increasing order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Application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developers must follow the ordering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Function F should be defined according to </a:t>
            </a:r>
            <a:r>
              <a:rPr lang="en-US" sz="2600" b="1" dirty="0" smtClean="0">
                <a:latin typeface="Comic Sans MS" pitchFamily="66" charset="0"/>
              </a:rPr>
              <a:t>	the normal </a:t>
            </a:r>
            <a:r>
              <a:rPr lang="en-US" sz="2600" b="1" dirty="0">
                <a:latin typeface="Comic Sans MS" pitchFamily="66" charset="0"/>
              </a:rPr>
              <a:t>order of usage of the </a:t>
            </a:r>
            <a:r>
              <a:rPr lang="en-US" sz="2600" b="1" dirty="0" smtClean="0">
                <a:latin typeface="Comic Sans MS" pitchFamily="66" charset="0"/>
              </a:rPr>
              <a:t>	resources in a system 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81C48A-9173-46B1-8A74-99E90A0ED3C8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36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096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290F7D-171F-4A67-BAD7-260FD3748AF7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76200"/>
            <a:ext cx="8839200" cy="76200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Bounded Buffer Problem – Consumer process</a:t>
            </a:r>
            <a:r>
              <a:rPr lang="en-US" sz="3200" b="1" dirty="0"/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9787" y="1152524"/>
            <a:ext cx="8231187" cy="5705475"/>
          </a:xfrm>
          <a:prstGeom prst="rect">
            <a:avLst/>
          </a:prstGeom>
        </p:spPr>
        <p:txBody>
          <a:bodyPr/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987F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Monotype Sorts" pitchFamily="-84" charset="2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wait(full); </a:t>
            </a:r>
          </a:p>
          <a:p>
            <a:pPr>
              <a:buFont typeface="Monotype Sorts" pitchFamily="-84" charset="2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wait(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remove an item from buffer to 		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signal(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signal(empty); </a:t>
            </a:r>
          </a:p>
          <a:p>
            <a:pPr>
              <a:buFont typeface="Monotype Sorts" pitchFamily="-84" charset="2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consume the item in next consumed */ </a:t>
            </a:r>
          </a:p>
          <a:p>
            <a:pPr>
              <a:buFont typeface="Monotype Sorts" pitchFamily="-84" charset="2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31546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Classic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Problems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of Synchronization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83058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Readers-Writers Problem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Shared data are read and written by various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Processes which only read are called </a:t>
            </a:r>
            <a:r>
              <a:rPr lang="en-US" sz="2600" b="1" dirty="0">
                <a:latin typeface="Berlin Sans FB" pitchFamily="34" charset="0"/>
              </a:rPr>
              <a:t>readers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Processes which perform both read and write operations are referred to as writers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writer and another process should not 	access the data simultaneously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Readers-writers problem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Several variations exist, involving priorities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800" b="1" dirty="0">
              <a:latin typeface="Comic Sans MS" pitchFamily="66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First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readers-writers problem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No reader will be kept waiting unless a writer has already obtained permission to use the shared object</a:t>
            </a:r>
          </a:p>
        </p:txBody>
      </p:sp>
      <p:sp>
        <p:nvSpPr>
          <p:cNvPr id="4198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EE21CC-CA43-4C85-808C-8E700DC12940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3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Classic Problems of Synchronization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1816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Second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readers-writers problem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Once a writer is ready, it performs its write as soon as possible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If a writer is waiting, no new readers may 	start reading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Solution to either problem results in starvation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Writers may starve in the first case and 	readers may starve in the second case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Solution to the first readers-writers problem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Reader processes share some data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	structures initialized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to the indicated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	values</a:t>
            </a:r>
            <a:endParaRPr lang="en-US" sz="2600" b="1" dirty="0">
              <a:latin typeface="Comic Sans MS" pitchFamily="66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Code for a writer and a reader process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This problem has been generalized to provide reader-writer locks on some systems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F210A-0023-478C-B9FD-C4DAF270881F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6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403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BC3A32-535D-4BC2-855B-CC28F94D578A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7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-76200"/>
            <a:ext cx="8458200" cy="7620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Solution to First Readers-Writers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Problem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1000" y="59391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400" dirty="0">
                <a:solidFill>
                  <a:prstClr val="black"/>
                </a:solidFill>
                <a:latin typeface="Arial" charset="0"/>
              </a:rPr>
              <a:t>Writer process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503488" y="1676400"/>
            <a:ext cx="4735512" cy="38055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987F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2600" b="0" dirty="0" smtClean="0">
                <a:solidFill>
                  <a:srgbClr val="0000FF"/>
                </a:solidFill>
              </a:rPr>
              <a:t>  </a:t>
            </a:r>
            <a:r>
              <a:rPr lang="en-US" altLang="en-US" sz="2600" b="1" dirty="0" smtClean="0">
                <a:latin typeface="Courier New" panose="02070309020205020404" pitchFamily="49" charset="0"/>
              </a:rPr>
              <a:t>while (true) {</a:t>
            </a:r>
            <a:br>
              <a:rPr lang="en-US" altLang="en-US" sz="2600" b="1" dirty="0" smtClean="0">
                <a:latin typeface="Courier New" panose="02070309020205020404" pitchFamily="49" charset="0"/>
              </a:rPr>
            </a:br>
            <a:r>
              <a:rPr lang="en-US" altLang="en-US" sz="2600" b="1" dirty="0" smtClean="0">
                <a:latin typeface="Courier New" panose="02070309020205020404" pitchFamily="49" charset="0"/>
              </a:rPr>
              <a:t> wait(</a:t>
            </a:r>
            <a:r>
              <a:rPr lang="en-US" altLang="en-US" sz="2600" b="1" dirty="0" err="1" smtClean="0">
                <a:latin typeface="Courier New" panose="02070309020205020404" pitchFamily="49" charset="0"/>
              </a:rPr>
              <a:t>rw_mutex</a:t>
            </a:r>
            <a:r>
              <a:rPr lang="en-US" altLang="en-US" sz="2600" b="1" dirty="0" smtClean="0">
                <a:latin typeface="Courier New" panose="02070309020205020404" pitchFamily="49" charset="0"/>
              </a:rPr>
              <a:t>); </a:t>
            </a:r>
          </a:p>
          <a:p>
            <a:pPr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2600" b="1" dirty="0" smtClean="0">
                <a:latin typeface="Courier New" panose="02070309020205020404" pitchFamily="49" charset="0"/>
              </a:rPr>
              <a:t>        ...</a:t>
            </a:r>
            <a:endParaRPr lang="en-US" altLang="en-US" sz="2600" dirty="0"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2600" b="1" dirty="0" smtClean="0">
                <a:latin typeface="Courier New" panose="02070309020205020404" pitchFamily="49" charset="0"/>
              </a:rPr>
              <a:t>/* writing is performed */ </a:t>
            </a:r>
          </a:p>
          <a:p>
            <a:pPr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2600" b="1" dirty="0" smtClean="0">
                <a:latin typeface="Courier New" panose="02070309020205020404" pitchFamily="49" charset="0"/>
              </a:rPr>
              <a:t>   ... </a:t>
            </a:r>
          </a:p>
          <a:p>
            <a:pPr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2600" b="1" dirty="0" smtClean="0">
                <a:latin typeface="Courier New" panose="02070309020205020404" pitchFamily="49" charset="0"/>
              </a:rPr>
              <a:t>  signal(</a:t>
            </a:r>
            <a:r>
              <a:rPr lang="en-US" altLang="en-US" sz="2600" b="1" dirty="0" err="1" smtClean="0">
                <a:latin typeface="Courier New" panose="02070309020205020404" pitchFamily="49" charset="0"/>
              </a:rPr>
              <a:t>rw_mutex</a:t>
            </a:r>
            <a:r>
              <a:rPr lang="en-US" altLang="en-US" sz="2600" b="1" dirty="0" smtClean="0">
                <a:latin typeface="Courier New" panose="02070309020205020404" pitchFamily="49" charset="0"/>
              </a:rPr>
              <a:t>); </a:t>
            </a:r>
          </a:p>
          <a:p>
            <a:pPr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2600" b="1" dirty="0" smtClean="0">
                <a:latin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b="0" dirty="0" smtClean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b="0" dirty="0" smtClean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0" dirty="0" smtClean="0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0" y="914400"/>
            <a:ext cx="3276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r</a:t>
            </a:r>
            <a:r>
              <a:rPr lang="en-US" sz="2600" dirty="0" err="1" smtClean="0"/>
              <a:t>w_mutex</a:t>
            </a:r>
            <a:r>
              <a:rPr lang="en-US" sz="2600" dirty="0" smtClean="0"/>
              <a:t> = 1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7495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403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BC3A32-535D-4BC2-855B-CC28F94D578A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8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-76200"/>
            <a:ext cx="8458200" cy="7620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Solution to First Readers-Writers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Problem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685800"/>
            <a:ext cx="3810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400800" y="3369559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400" dirty="0">
                <a:solidFill>
                  <a:prstClr val="black"/>
                </a:solidFill>
                <a:latin typeface="Arial" charset="0"/>
              </a:rPr>
              <a:t>Reader process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38199" y="838200"/>
            <a:ext cx="4873625" cy="59436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/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987F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200" b="1" dirty="0" smtClean="0">
                <a:latin typeface="Courier New" panose="02070309020205020404" pitchFamily="49" charset="0"/>
              </a:rPr>
              <a:t>while (true){</a:t>
            </a:r>
            <a:br>
              <a:rPr lang="en-US" altLang="en-US" sz="2200" b="1" dirty="0" smtClean="0">
                <a:latin typeface="Courier New" panose="02070309020205020404" pitchFamily="49" charset="0"/>
              </a:rPr>
            </a:br>
            <a:r>
              <a:rPr lang="en-US" altLang="en-US" sz="2200" b="1" dirty="0" smtClean="0">
                <a:latin typeface="Courier New" panose="02070309020205020404" pitchFamily="49" charset="0"/>
              </a:rPr>
              <a:t>  wait(</a:t>
            </a:r>
            <a:r>
              <a:rPr lang="en-US" altLang="en-US" sz="2200" b="1" dirty="0" err="1" smtClean="0">
                <a:latin typeface="Courier New" panose="02070309020205020404" pitchFamily="49" charset="0"/>
              </a:rPr>
              <a:t>mutex</a:t>
            </a:r>
            <a:r>
              <a:rPr lang="en-US" altLang="en-US" sz="2200" b="1" dirty="0" smtClean="0">
                <a:latin typeface="Courier New" panose="02070309020205020404" pitchFamily="49" charset="0"/>
              </a:rPr>
              <a:t>);</a:t>
            </a:r>
            <a:br>
              <a:rPr lang="en-US" altLang="en-US" sz="2200" b="1" dirty="0" smtClean="0">
                <a:latin typeface="Courier New" panose="02070309020205020404" pitchFamily="49" charset="0"/>
              </a:rPr>
            </a:br>
            <a:r>
              <a:rPr lang="en-US" altLang="en-US" sz="2200" b="1" dirty="0" smtClean="0">
                <a:latin typeface="Courier New" panose="02070309020205020404" pitchFamily="49" charset="0"/>
              </a:rPr>
              <a:t>  	</a:t>
            </a:r>
            <a:r>
              <a:rPr lang="en-US" altLang="en-US" sz="2200" b="1" dirty="0" err="1" smtClean="0">
                <a:latin typeface="Courier New" panose="02070309020205020404" pitchFamily="49" charset="0"/>
              </a:rPr>
              <a:t>read_count</a:t>
            </a:r>
            <a:r>
              <a:rPr lang="en-US" altLang="en-US" sz="2200" b="1" dirty="0" smtClean="0">
                <a:latin typeface="Courier New" panose="02070309020205020404" pitchFamily="49" charset="0"/>
              </a:rPr>
              <a:t>++;</a:t>
            </a:r>
            <a:br>
              <a:rPr lang="en-US" altLang="en-US" sz="2200" b="1" dirty="0" smtClean="0">
                <a:latin typeface="Courier New" panose="02070309020205020404" pitchFamily="49" charset="0"/>
              </a:rPr>
            </a:br>
            <a:r>
              <a:rPr lang="en-US" altLang="en-US" sz="2200" b="1" dirty="0" smtClean="0">
                <a:latin typeface="Courier New" panose="02070309020205020404" pitchFamily="49" charset="0"/>
              </a:rPr>
              <a:t>   if (</a:t>
            </a:r>
            <a:r>
              <a:rPr lang="en-US" altLang="en-US" sz="2200" b="1" dirty="0" err="1" smtClean="0">
                <a:latin typeface="Courier New" panose="02070309020205020404" pitchFamily="49" charset="0"/>
              </a:rPr>
              <a:t>read_count</a:t>
            </a:r>
            <a:r>
              <a:rPr lang="en-US" altLang="en-US" sz="2200" b="1" dirty="0" smtClean="0">
                <a:latin typeface="Courier New" panose="02070309020205020404" pitchFamily="49" charset="0"/>
              </a:rPr>
              <a:t> == 1)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200" b="1" dirty="0" smtClean="0">
                <a:latin typeface="Courier New" panose="02070309020205020404" pitchFamily="49" charset="0"/>
              </a:rPr>
              <a:t>		   	wait(</a:t>
            </a:r>
            <a:r>
              <a:rPr lang="en-US" altLang="en-US" sz="2200" b="1" dirty="0" err="1" smtClean="0">
                <a:latin typeface="Courier New" panose="02070309020205020404" pitchFamily="49" charset="0"/>
              </a:rPr>
              <a:t>rw_mutex</a:t>
            </a:r>
            <a:r>
              <a:rPr lang="en-US" altLang="en-US" sz="2200" b="1" dirty="0" smtClean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200" b="1" dirty="0" smtClean="0">
                <a:latin typeface="Courier New" panose="02070309020205020404" pitchFamily="49" charset="0"/>
              </a:rPr>
              <a:t>    	signal(</a:t>
            </a:r>
            <a:r>
              <a:rPr lang="en-US" altLang="en-US" sz="2200" b="1" dirty="0" err="1" smtClean="0">
                <a:latin typeface="Courier New" panose="02070309020205020404" pitchFamily="49" charset="0"/>
              </a:rPr>
              <a:t>mutex</a:t>
            </a:r>
            <a:r>
              <a:rPr lang="en-US" altLang="en-US" sz="2200" b="1" dirty="0" smtClean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200" b="1" dirty="0" smtClean="0">
                <a:latin typeface="Courier New" panose="02070309020205020404" pitchFamily="49" charset="0"/>
              </a:rPr>
              <a:t>         ...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2200" b="1" dirty="0" smtClean="0">
                <a:latin typeface="Courier New" panose="02070309020205020404" pitchFamily="49" charset="0"/>
              </a:rPr>
              <a:t>/* reading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200" b="1" dirty="0" smtClean="0">
                <a:latin typeface="Courier New" panose="02070309020205020404" pitchFamily="49" charset="0"/>
              </a:rPr>
              <a:t>      ...                 	wait(</a:t>
            </a:r>
            <a:r>
              <a:rPr lang="en-US" altLang="en-US" sz="2200" b="1" dirty="0" err="1" smtClean="0">
                <a:latin typeface="Courier New" panose="02070309020205020404" pitchFamily="49" charset="0"/>
              </a:rPr>
              <a:t>mutex</a:t>
            </a:r>
            <a:r>
              <a:rPr lang="en-US" altLang="en-US" sz="2200" b="1" dirty="0" smtClean="0">
                <a:latin typeface="Courier New" panose="02070309020205020404" pitchFamily="49" charset="0"/>
              </a:rPr>
              <a:t>);</a:t>
            </a:r>
            <a:br>
              <a:rPr lang="en-US" altLang="en-US" sz="2200" b="1" dirty="0" smtClean="0">
                <a:latin typeface="Courier New" panose="02070309020205020404" pitchFamily="49" charset="0"/>
              </a:rPr>
            </a:br>
            <a:r>
              <a:rPr lang="en-US" altLang="en-US" sz="2200" b="1" dirty="0" smtClean="0">
                <a:latin typeface="Courier New" panose="02070309020205020404" pitchFamily="49" charset="0"/>
              </a:rPr>
              <a:t>      </a:t>
            </a:r>
            <a:r>
              <a:rPr lang="en-US" altLang="en-US" sz="2200" b="1" dirty="0" err="1" smtClean="0">
                <a:latin typeface="Courier New" panose="02070309020205020404" pitchFamily="49" charset="0"/>
              </a:rPr>
              <a:t>read_count</a:t>
            </a:r>
            <a:r>
              <a:rPr lang="en-US" altLang="en-US" sz="2200" b="1" dirty="0" smtClean="0">
                <a:latin typeface="Courier New" panose="02070309020205020404" pitchFamily="49" charset="0"/>
              </a:rPr>
              <a:t>--;</a:t>
            </a:r>
            <a:br>
              <a:rPr lang="en-US" altLang="en-US" sz="2200" b="1" dirty="0" smtClean="0">
                <a:latin typeface="Courier New" panose="02070309020205020404" pitchFamily="49" charset="0"/>
              </a:rPr>
            </a:br>
            <a:r>
              <a:rPr lang="en-US" altLang="en-US" sz="2200" b="1" dirty="0" smtClean="0">
                <a:latin typeface="Courier New" panose="02070309020205020404" pitchFamily="49" charset="0"/>
              </a:rPr>
              <a:t>   if (</a:t>
            </a:r>
            <a:r>
              <a:rPr lang="en-US" altLang="en-US" sz="2200" b="1" dirty="0" err="1" smtClean="0">
                <a:latin typeface="Courier New" panose="02070309020205020404" pitchFamily="49" charset="0"/>
              </a:rPr>
              <a:t>read_count</a:t>
            </a:r>
            <a:r>
              <a:rPr lang="en-US" altLang="en-US" sz="2200" b="1" dirty="0" smtClean="0">
                <a:latin typeface="Courier New" panose="02070309020205020404" pitchFamily="49" charset="0"/>
              </a:rPr>
              <a:t> == 0)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200" b="1" dirty="0" smtClean="0">
                <a:latin typeface="Courier New" panose="02070309020205020404" pitchFamily="49" charset="0"/>
              </a:rPr>
              <a:t>     	signal(</a:t>
            </a:r>
            <a:r>
              <a:rPr lang="en-US" altLang="en-US" sz="2200" b="1" dirty="0" err="1" smtClean="0">
                <a:latin typeface="Courier New" panose="02070309020205020404" pitchFamily="49" charset="0"/>
              </a:rPr>
              <a:t>rw_mutex</a:t>
            </a:r>
            <a:r>
              <a:rPr lang="en-US" altLang="en-US" sz="2200" b="1" dirty="0" smtClean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200" b="1" dirty="0" smtClean="0">
                <a:latin typeface="Courier New" panose="02070309020205020404" pitchFamily="49" charset="0"/>
              </a:rPr>
              <a:t>     signal(</a:t>
            </a:r>
            <a:r>
              <a:rPr lang="en-US" altLang="en-US" sz="2200" b="1" dirty="0" err="1" smtClean="0">
                <a:latin typeface="Courier New" panose="02070309020205020404" pitchFamily="49" charset="0"/>
              </a:rPr>
              <a:t>mutex</a:t>
            </a:r>
            <a:r>
              <a:rPr lang="en-US" altLang="en-US" sz="2200" b="1" dirty="0" smtClean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200" b="1" dirty="0" smtClean="0">
                <a:latin typeface="Courier New" panose="02070309020205020404" pitchFamily="49" charset="0"/>
              </a:rPr>
              <a:t>       }</a:t>
            </a:r>
            <a:br>
              <a:rPr lang="en-US" altLang="en-US" sz="2200" b="1" dirty="0" smtClean="0">
                <a:latin typeface="Courier New" panose="02070309020205020404" pitchFamily="49" charset="0"/>
              </a:rPr>
            </a:br>
            <a:endParaRPr lang="en-US" altLang="en-US" sz="22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b="0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b="0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0" dirty="0" smtClean="0">
                <a:solidFill>
                  <a:srgbClr val="0000FF"/>
                </a:solidFill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14160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Classic Problems of Synchronization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8305800" cy="4800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Acquiring the lock must specify the mode of the lock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Either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read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or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write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access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Multiple processes may access the lock in read mode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Only one process may acquire the lock for 	writing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Reader-writer locks are useful in the following situations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 applications where it is easy to identify readers and writers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In applications that have more readers than writers</a:t>
            </a:r>
          </a:p>
        </p:txBody>
      </p:sp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F210A-0023-478C-B9FD-C4DAF270881F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9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14665</TotalTime>
  <Words>1019</Words>
  <Application>Microsoft Office PowerPoint</Application>
  <PresentationFormat>On-screen Show (4:3)</PresentationFormat>
  <Paragraphs>470</Paragraphs>
  <Slides>36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3" baseType="lpstr">
      <vt:lpstr>ＭＳ Ｐゴシック</vt:lpstr>
      <vt:lpstr>Arial</vt:lpstr>
      <vt:lpstr>Arial Black</vt:lpstr>
      <vt:lpstr>Berlin Sans FB</vt:lpstr>
      <vt:lpstr>Book Antiqua</vt:lpstr>
      <vt:lpstr>Comic Sans MS</vt:lpstr>
      <vt:lpstr>Courier New</vt:lpstr>
      <vt:lpstr>Gill Sans MT</vt:lpstr>
      <vt:lpstr>Monotype Sorts</vt:lpstr>
      <vt:lpstr>Times</vt:lpstr>
      <vt:lpstr>Times New Roman</vt:lpstr>
      <vt:lpstr>Verdana</vt:lpstr>
      <vt:lpstr>Webdings</vt:lpstr>
      <vt:lpstr>Wingdings</vt:lpstr>
      <vt:lpstr>Wingdings 2</vt:lpstr>
      <vt:lpstr>1_Theme1</vt:lpstr>
      <vt:lpstr>Theme1</vt:lpstr>
      <vt:lpstr>Synchronization Examples</vt:lpstr>
      <vt:lpstr>Classic Problems of Synchronization</vt:lpstr>
      <vt:lpstr>Bounded Buffer Problem – Producer Process </vt:lpstr>
      <vt:lpstr>Bounded Buffer Problem – Consumer process </vt:lpstr>
      <vt:lpstr>Classic Problems of Synchronization</vt:lpstr>
      <vt:lpstr>Classic Problems of Synchronization</vt:lpstr>
      <vt:lpstr>Solution to First Readers-Writers Problem</vt:lpstr>
      <vt:lpstr>Solution to First Readers-Writers Problem</vt:lpstr>
      <vt:lpstr>Classic Problems of Synchronization</vt:lpstr>
      <vt:lpstr>Classic Problems of Synchronization</vt:lpstr>
      <vt:lpstr>Dining-Philosophers Problem</vt:lpstr>
      <vt:lpstr>Dining-Philosophers Problem </vt:lpstr>
      <vt:lpstr>Classic Problems of Synchronization</vt:lpstr>
      <vt:lpstr>Classic Problems of Synchronization</vt:lpstr>
      <vt:lpstr>Deadlocks  Chapter 8  </vt:lpstr>
      <vt:lpstr>Overview </vt:lpstr>
      <vt:lpstr>Introduction  </vt:lpstr>
      <vt:lpstr>System Model </vt:lpstr>
      <vt:lpstr>System Model </vt:lpstr>
      <vt:lpstr>System Model</vt:lpstr>
      <vt:lpstr>Deadlock Characterization</vt:lpstr>
      <vt:lpstr>Deadlock Characterization</vt:lpstr>
      <vt:lpstr>Resource Allocation Graph</vt:lpstr>
      <vt:lpstr>Resource-Allocation Graph </vt:lpstr>
      <vt:lpstr>Example of a Resource Allocation Graph</vt:lpstr>
      <vt:lpstr>Example of a Resource Allocation Graph</vt:lpstr>
      <vt:lpstr>Resource Allocation Graph</vt:lpstr>
      <vt:lpstr>Resource Allocation Graph With A Deadlock</vt:lpstr>
      <vt:lpstr>Graph With A Cycle But No Deadlock</vt:lpstr>
      <vt:lpstr>Methods for Handling Deadlocks </vt:lpstr>
      <vt:lpstr>Methods for Handling Deadlocks </vt:lpstr>
      <vt:lpstr>Deadlock Prevention </vt:lpstr>
      <vt:lpstr>Deadlock Prevention </vt:lpstr>
      <vt:lpstr>Deadlock Prevention </vt:lpstr>
      <vt:lpstr>Deadlock Prevention </vt:lpstr>
      <vt:lpstr>Deadlock Prevention 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385</cp:revision>
  <dcterms:created xsi:type="dcterms:W3CDTF">2008-12-31T02:25:45Z</dcterms:created>
  <dcterms:modified xsi:type="dcterms:W3CDTF">2020-05-14T17:27:45Z</dcterms:modified>
</cp:coreProperties>
</file>