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1"/>
  </p:notesMasterIdLst>
  <p:sldIdLst>
    <p:sldId id="560" r:id="rId2"/>
    <p:sldId id="582" r:id="rId3"/>
    <p:sldId id="585" r:id="rId4"/>
    <p:sldId id="586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8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FB7F3-74E8-43D6-B5F2-EDBEACCE4C1F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7E09CB3E-1545-4488-9907-269A5C0E028D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16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9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FC9F6-3DFB-4304-A031-875D2ECA4A15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0CADFE22-4EEE-4B4D-9466-5E58AD2BC82C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17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7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BB829-5C3A-47A8-A541-EA97517D259C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5C439D5B-790E-4A2F-A656-E3FDE5FC2CE8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20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533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C3E84-A77F-42EF-B222-D968D49BAE73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CEA2AA14-9641-44A8-9263-C0A8AC2447D2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23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8684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57A3B-D0CA-457E-BE68-21A043C57463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DF14D21B-030E-4739-9C36-C1F3679D2ED5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24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78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0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5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7CB32-5C3D-47C0-81B3-B46BC34333CD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FF9B944E-A38C-48BB-AAE7-518C20B8363F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5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D3EDF-1491-45A2-BEBD-6740D307E421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5E922BD8-D639-4B0A-87BC-79AD59CD421C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8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37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F0513-313A-4D7F-893E-868DD275E987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641B752D-4724-49ED-BB7C-5FA2CBE3DA08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9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995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8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4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759AA5">
                    <a:tint val="20000"/>
                  </a:srgbClr>
                </a:solidFill>
              </a:rPr>
              <a:t>FAST-NU Karachi Campus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210AC8-675F-42E5-A4FE-68D4194E1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4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ABE47-3B23-4040-80B6-2DB9C526959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09600"/>
            <a:ext cx="7772400" cy="12953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effectLst/>
              </a:rPr>
              <a:t>Deadlocks</a:t>
            </a:r>
            <a:br>
              <a:rPr lang="en-US" b="1" dirty="0" smtClean="0">
                <a:solidFill>
                  <a:schemeClr val="tx1"/>
                </a:solidFill>
                <a:effectLst/>
              </a:rPr>
            </a:br>
            <a:r>
              <a:rPr lang="en-US" b="1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Chapter 8</a:t>
            </a:r>
            <a:r>
              <a:rPr lang="en-US" sz="27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971800"/>
            <a:ext cx="5715000" cy="2286000"/>
          </a:xfrm>
        </p:spPr>
        <p:txBody>
          <a:bodyPr>
            <a:normAutofit lnSpcReduction="10000"/>
          </a:bodyPr>
          <a:lstStyle/>
          <a:p>
            <a:pPr marL="457200" indent="-457200" algn="l" eaLnBrk="1" hangingPunct="1">
              <a:buFont typeface="Arial" panose="020B0604020202020204" pitchFamily="34" charset="0"/>
              <a:buChar char="■"/>
            </a:pPr>
            <a:r>
              <a:rPr 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Description </a:t>
            </a:r>
            <a:r>
              <a:rPr lang="en-US" sz="2600" b="1" dirty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of Deadlocks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"/>
            </a:pPr>
            <a:r>
              <a:rPr 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Methods </a:t>
            </a:r>
            <a:r>
              <a:rPr lang="en-US" sz="2600" b="1" dirty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of Preventing or </a:t>
            </a:r>
          </a:p>
          <a:p>
            <a:pPr algn="l" eaLnBrk="1" hangingPunct="1"/>
            <a:r>
              <a:rPr lang="en-US" sz="2600" b="1" dirty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	Avoiding Deadlocks</a:t>
            </a:r>
          </a:p>
          <a:p>
            <a:pPr algn="l">
              <a:buSzPct val="76000"/>
              <a:buFont typeface="Arial" pitchFamily="34" charset="0"/>
              <a:buChar char="■"/>
            </a:pPr>
            <a:r>
              <a:rPr lang="en-US" sz="2600" b="1" dirty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  Detection and Recovery from 	Deadlocks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2209800" y="6305550"/>
            <a:ext cx="2133600" cy="476250"/>
          </a:xfrm>
          <a:noFill/>
        </p:spPr>
        <p:txBody>
          <a:bodyPr/>
          <a:lstStyle/>
          <a:p>
            <a:r>
              <a:rPr lang="en-US" b="1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4343400" y="6416675"/>
            <a:ext cx="2350681" cy="365125"/>
          </a:xfrm>
          <a:noFill/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2AA54B-477F-4959-87E8-17BD07136278}" type="slidenum">
              <a:rPr lang="en-US" b="1">
                <a:solidFill>
                  <a:prstClr val="black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algorithms overcomes the limitation of graph-allocation algorithm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Applicable to systems having any number of instances of various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new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entering the system declares it total resource needs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When a request is made, the system ensures that the allocation would not leave the system in an unsafe state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it does,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made to wait until 	some other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releases its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Several data structures need to be maintained to implement the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number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system 	and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m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 the number of resource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types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AF987-E119-43D1-B9B8-B225CA81DB8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Available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vector of length m that indicates the number of available resources of each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Max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n x m matrix that defines the maximum demand of each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An n x m matrix that defines the maximum number of resources of each type currently allocated to each </a:t>
            </a:r>
            <a:r>
              <a:rPr lang="en-US" sz="2600" b="1" dirty="0" smtClean="0">
                <a:latin typeface="Comic Sans MS" pitchFamily="66" charset="0"/>
              </a:rPr>
              <a:t>thread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Need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n x m matrix that indicates the remaining resource need of each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data structures vary over time in both size and value</a:t>
            </a:r>
          </a:p>
        </p:txBody>
      </p:sp>
      <p:sp>
        <p:nvSpPr>
          <p:cNvPr id="337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D07EB-DF4A-4324-B9E8-CAB5EF4643A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562600"/>
          </a:xfrm>
          <a:noFill/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row 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matrices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Need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are treated as vectors referred to as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endParaRPr lang="en-US" sz="2600" b="1" i="1" baseline="-25000" dirty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Some notations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X and Y are vectors of length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n,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then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/>
              <a:t>     </a:t>
            </a:r>
            <a:r>
              <a:rPr lang="en-US" sz="2600" b="1" dirty="0" smtClean="0">
                <a:latin typeface="Comic Sans MS" pitchFamily="66" charset="0"/>
              </a:rPr>
              <a:t>X </a:t>
            </a:r>
            <a:r>
              <a:rPr lang="en-US" sz="2600" b="1" dirty="0">
                <a:latin typeface="Comic Sans MS" pitchFamily="66" charset="0"/>
              </a:rPr>
              <a:t>≤ Y, </a:t>
            </a:r>
            <a:r>
              <a:rPr lang="en-US" sz="2600" b="1" dirty="0" err="1">
                <a:latin typeface="Comic Sans MS" pitchFamily="66" charset="0"/>
              </a:rPr>
              <a:t>iff</a:t>
            </a:r>
            <a:r>
              <a:rPr lang="en-US" sz="2600" b="1" dirty="0">
                <a:latin typeface="Comic Sans MS" pitchFamily="66" charset="0"/>
              </a:rPr>
              <a:t> X[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] ≤ Y[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] for all 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 = 1,2,…,n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Also, </a:t>
            </a:r>
            <a:r>
              <a:rPr lang="en-US" sz="2600" b="1" dirty="0" smtClean="0">
                <a:latin typeface="Comic Sans MS" pitchFamily="66" charset="0"/>
              </a:rPr>
              <a:t>   Y </a:t>
            </a:r>
            <a:r>
              <a:rPr lang="en-US" sz="2600" b="1" dirty="0">
                <a:latin typeface="Comic Sans MS" pitchFamily="66" charset="0"/>
              </a:rPr>
              <a:t>&lt; X </a:t>
            </a:r>
            <a:r>
              <a:rPr lang="en-US" sz="2600" b="1" dirty="0" smtClean="0">
                <a:latin typeface="Comic Sans MS" pitchFamily="66" charset="0"/>
              </a:rPr>
              <a:t> if </a:t>
            </a:r>
            <a:r>
              <a:rPr lang="en-US" sz="2600" b="1" dirty="0">
                <a:latin typeface="Comic Sans MS" pitchFamily="66" charset="0"/>
              </a:rPr>
              <a:t>Y ≤ X and </a:t>
            </a:r>
            <a:r>
              <a:rPr lang="en-US" sz="2600" b="1" dirty="0" smtClean="0">
                <a:latin typeface="Comic Sans MS" pitchFamily="66" charset="0"/>
              </a:rPr>
              <a:t> Y </a:t>
            </a:r>
            <a:r>
              <a:rPr lang="en-US" sz="2600" b="1" dirty="0">
                <a:latin typeface="Comic Sans MS" pitchFamily="66" charset="0"/>
              </a:rPr>
              <a:t>≠ 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Safety Algorithm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The safety algorithm is described as follows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Work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Finish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vectors of length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respectively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Initialize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Work = Available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Finish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] = false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for  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= 0,1,2,…,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n-1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129A8-F5EA-4FDA-B825-26D693FC70D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8153400" cy="4267200"/>
          </a:xfrm>
          <a:noFill/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en-US" sz="2600" b="1" dirty="0" smtClean="0">
                <a:latin typeface="Comic Sans MS" pitchFamily="66" charset="0"/>
              </a:rPr>
              <a:t>Find </a:t>
            </a:r>
            <a:r>
              <a:rPr lang="en-US" sz="2600" b="1" dirty="0">
                <a:latin typeface="Comic Sans MS" pitchFamily="66" charset="0"/>
              </a:rPr>
              <a:t>an index 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 such that both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Finish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] ==  false       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600" b="1" i="1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      ≤   Work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	</a:t>
            </a:r>
            <a:endParaRPr lang="en-US" sz="2600" b="1" i="1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If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no such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exists,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go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Step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 startAt="3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Work = Work + Allocation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Finish [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] = true 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Go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step 2</a:t>
            </a:r>
          </a:p>
          <a:p>
            <a:pPr marL="609600" indent="-609600">
              <a:buFont typeface="Wingdings" pitchFamily="2" charset="2"/>
              <a:buAutoNum type="arabicPeriod" startAt="4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Finish [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] ==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for all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The system is in a safe state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129A8-F5EA-4FDA-B825-26D693FC70D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/>
              <a:t>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562600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Resource-Request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Algorithm</a:t>
            </a:r>
          </a:p>
          <a:p>
            <a:pPr marL="628650" indent="-62865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Determine whether requests can be safely granted</a:t>
            </a:r>
          </a:p>
          <a:p>
            <a:pPr marL="628650" indent="-628650" eaLnBrk="1" hangingPunct="1"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request vector for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Ti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[j] == k,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then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Ti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wants k instances of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Rj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On a request by </a:t>
            </a:r>
            <a:r>
              <a:rPr lang="en-US" sz="2600" b="1" dirty="0" smtClean="0">
                <a:latin typeface="Comic Sans MS" pitchFamily="66" charset="0"/>
              </a:rPr>
              <a:t>Ti</a:t>
            </a:r>
            <a:endParaRPr lang="en-US" sz="2600" b="1" dirty="0">
              <a:latin typeface="Comic Sans MS" pitchFamily="66" charset="0"/>
            </a:endParaRPr>
          </a:p>
          <a:p>
            <a:pPr marL="609600" indent="-609600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≤ 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go to step 2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else raise an error condition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≤  Available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go to step 3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else </a:t>
            </a:r>
            <a:r>
              <a:rPr lang="en-US" sz="2600" b="1" dirty="0" smtClean="0">
                <a:latin typeface="Comic Sans MS" pitchFamily="66" charset="0"/>
              </a:rPr>
              <a:t>Ti </a:t>
            </a:r>
            <a:r>
              <a:rPr lang="en-US" sz="2600" b="1" dirty="0">
                <a:latin typeface="Comic Sans MS" pitchFamily="66" charset="0"/>
              </a:rPr>
              <a:t>must wait as resources are not 	available</a:t>
            </a:r>
          </a:p>
        </p:txBody>
      </p:sp>
      <p:sp>
        <p:nvSpPr>
          <p:cNvPr id="358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8E773-4A6A-4C8C-AFB4-75A98D38BD51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52512"/>
            <a:ext cx="8153400" cy="5424488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Available = Available -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resulting resource-allocation state is safe, transaction is completed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allocated resources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If the new state is unsafe, T</a:t>
            </a:r>
            <a:r>
              <a:rPr lang="en-US" sz="2600" b="1" dirty="0" smtClean="0">
                <a:latin typeface="Comic Sans MS" pitchFamily="66" charset="0"/>
              </a:rPr>
              <a:t>i </a:t>
            </a:r>
            <a:r>
              <a:rPr lang="en-US" sz="2600" b="1" dirty="0">
                <a:latin typeface="Comic Sans MS" pitchFamily="66" charset="0"/>
              </a:rPr>
              <a:t>must wait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Example </a:t>
            </a:r>
            <a:r>
              <a:rPr lang="en-US" sz="2600" b="1" i="1" dirty="0"/>
              <a:t>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Max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Available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/>
              <a:t>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A B C	         A B C 	       A B C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0 1 0	         7 5 3 	       3 3 2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2 0 0 	         3 2 2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3 0 2 	         9 0 2	           Snapshot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of </a:t>
            </a:r>
            <a:endParaRPr lang="en-US" sz="2600" b="1" baseline="-25000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2 1 1 	         2 2 2		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current state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0 0 2	         4 3 3</a:t>
            </a: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25ACE-6715-4AD7-8683-27AEF890C68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9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F05A96-E16B-48F3-8CA6-2A2B8470FC9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Banker’s Algorithm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304925"/>
            <a:ext cx="8153400" cy="48672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/>
              <a:t>				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Need</a:t>
            </a:r>
            <a:endParaRPr lang="en-US" sz="2600" b="1" u="sng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A B C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7 4 3 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1 2 2 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6 0 0 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0 1 1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4 3 1 </a:t>
            </a:r>
            <a:br>
              <a:rPr lang="en-US" sz="2600" b="1" dirty="0">
                <a:latin typeface="Arial" pitchFamily="34" charset="0"/>
                <a:cs typeface="Arial" pitchFamily="34" charset="0"/>
              </a:rPr>
            </a:b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system is in a safe state since the sequence 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&lt;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&gt; satisfies safety criteria</a:t>
            </a:r>
            <a:endParaRPr lang="en-US" sz="2600" b="1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9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A24B38-59DD-465B-9E45-642EB4A68207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7620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Example:  </a:t>
            </a:r>
            <a:r>
              <a:rPr lang="en-US" sz="3200" b="1" i="1" dirty="0">
                <a:solidFill>
                  <a:schemeClr val="tx1"/>
                </a:solidFill>
                <a:effectLst/>
              </a:rPr>
              <a:t>T</a:t>
            </a:r>
            <a:r>
              <a:rPr lang="en-US" sz="3200" b="1" baseline="-25000" dirty="0" smtClean="0">
                <a:solidFill>
                  <a:schemeClr val="tx1"/>
                </a:solidFill>
                <a:effectLst/>
              </a:rPr>
              <a:t>1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Request (1,0,2)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914400"/>
            <a:ext cx="8229600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Check that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Request </a:t>
            </a:r>
            <a:r>
              <a:rPr lang="en-US" sz="2600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 Available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Symbol" pitchFamily="18" charset="2"/>
              </a:rPr>
              <a:t>  - </a:t>
            </a:r>
            <a:endParaRPr lang="en-US" sz="26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	that 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Symbol" pitchFamily="18" charset="2"/>
              </a:rPr>
              <a:t>is, (1,0,2)  (3,3,2) </a:t>
            </a:r>
            <a:endParaRPr lang="en-US" sz="2600" b="1" i="1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Available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		      A B C	       A B C	         A B C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0 1 0 	       7 4 3 	         2 3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  3 0 2        0 2 0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3 0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6 0 0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2 1 1 	       0 1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0 0 2 	       4 3 1 </a:t>
            </a:r>
          </a:p>
          <a:p>
            <a:pPr eaLnBrk="1" hangingPunct="1">
              <a:lnSpc>
                <a:spcPct val="90000"/>
              </a:lnSpc>
              <a:buFontTx/>
              <a:buChar char="o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Executing safety algorithm shows that sequence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   &lt;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&gt; satisfies safety requirement</a:t>
            </a:r>
          </a:p>
          <a:p>
            <a:pPr eaLnBrk="1" hangingPunct="1">
              <a:lnSpc>
                <a:spcPct val="90000"/>
              </a:lnSpc>
              <a:buFontTx/>
              <a:buChar char="o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Can request for (3,3,0)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 granted?</a:t>
            </a:r>
          </a:p>
          <a:p>
            <a:pPr eaLnBrk="1" hangingPunct="1">
              <a:lnSpc>
                <a:spcPct val="90000"/>
              </a:lnSpc>
              <a:buFontTx/>
              <a:buChar char="o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Request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T0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(0,2,0)?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If prevention and avoidance algorithms are not used, deadlock may occur in a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 algorithm is required to examine the state of the system to determine deadlock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Algorithm is required to recover from 	deadlock if it has occurred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Both requirements should be fulfilled for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Systems with single instance of each resource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Systems with several instances of each resource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Overhead is involved in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Maintaining the information about the current state of the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Potential losses incurred while recovering from deadlock</a:t>
            </a:r>
          </a:p>
        </p:txBody>
      </p:sp>
      <p:sp>
        <p:nvSpPr>
          <p:cNvPr id="399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7D6C11-0035-477D-84C7-895F68135D15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1"/>
            <a:ext cx="8229600" cy="5181599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Single Instance of Each Resource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mic Sans MS" pitchFamily="66" charset="0"/>
              </a:rPr>
              <a:t>		Use a </a:t>
            </a:r>
            <a:r>
              <a:rPr lang="en-US" sz="2600" b="1" dirty="0" smtClean="0">
                <a:latin typeface="Berlin Sans FB" pitchFamily="34" charset="0"/>
              </a:rPr>
              <a:t>wait-for</a:t>
            </a:r>
            <a:r>
              <a:rPr lang="en-US" sz="2600" b="1" dirty="0" smtClean="0">
                <a:latin typeface="Comic Sans MS" pitchFamily="66" charset="0"/>
              </a:rPr>
              <a:t> graph to detect deadlock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Obtained from the resource allocation graph by removing the resource nodes and collapsing the appropriate edges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Deadlock exists in the system </a:t>
            </a:r>
            <a:r>
              <a:rPr lang="en-US" sz="2600" b="1" dirty="0" err="1" smtClean="0">
                <a:latin typeface="Comic Sans MS" pitchFamily="66" charset="0"/>
              </a:rPr>
              <a:t>iff</a:t>
            </a:r>
            <a:r>
              <a:rPr lang="en-US" sz="2600" b="1" dirty="0" smtClean="0">
                <a:latin typeface="Comic Sans MS" pitchFamily="66" charset="0"/>
              </a:rPr>
              <a:t> the wait-for graph contains a cycle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System needs to maintain the wait-for graph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itchFamily="66" charset="0"/>
              </a:rPr>
              <a:t>Invoke an algorithm periodically that 	searches for a cycle in the graph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Several Instances of a Resource Type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An algorithm to detect deadlocks requires the following time varying data structures</a:t>
            </a:r>
          </a:p>
        </p:txBody>
      </p:sp>
      <p:sp>
        <p:nvSpPr>
          <p:cNvPr id="409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B49ACF-1EA7-4E48-B074-9EF805DE9C9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Avoidance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Deadlock prevention algorithms result in low device utilization and reduced system throughput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Avoid deadlock by requiring additional information about how resources are to be requested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For every request made, system can decide </a:t>
            </a: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whether or not a </a:t>
            </a:r>
            <a:r>
              <a:rPr lang="en-US" sz="2600" b="1" dirty="0" smtClean="0">
                <a:latin typeface="Comic Sans MS" pitchFamily="66" charset="0"/>
              </a:rPr>
              <a:t>thread should </a:t>
            </a:r>
            <a:r>
              <a:rPr lang="en-US" sz="2600" b="1" dirty="0">
                <a:latin typeface="Comic Sans MS" pitchFamily="66" charset="0"/>
              </a:rPr>
              <a:t>wait in order to avoid a possible future deadlock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request, 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considers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resources currently available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resources currently allocated to each </a:t>
            </a:r>
            <a:r>
              <a:rPr lang="en-US" sz="2600" b="1" dirty="0" smtClean="0">
                <a:latin typeface="Comic Sans MS" pitchFamily="66" charset="0"/>
              </a:rPr>
              <a:t>thread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future requests and releases of each </a:t>
            </a:r>
            <a:r>
              <a:rPr lang="en-US" sz="2600" b="1" dirty="0" smtClean="0">
                <a:latin typeface="Comic Sans MS" pitchFamily="66" charset="0"/>
              </a:rPr>
              <a:t>thread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EEDF74-6C65-455E-8B7A-7981C8CF01E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1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7EB31-DCCE-4A42-86CF-12A41EA2F04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200"/>
            <a:ext cx="8534400" cy="6858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effectLst/>
              </a:rPr>
              <a:t>Resource-Allocation Graph and Wait-for Graph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Resource-Allocation Graph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953000" y="5881688"/>
            <a:ext cx="41745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Corresponding wait-for graph</a:t>
            </a: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14400"/>
            <a:ext cx="861377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38200"/>
            <a:ext cx="8153400" cy="5653088"/>
          </a:xfrm>
          <a:noFill/>
        </p:spPr>
        <p:txBody>
          <a:bodyPr>
            <a:noAutofit/>
          </a:bodyPr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Berlin Sans FB" pitchFamily="34" charset="0"/>
              </a:rPr>
              <a:t>Available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vector of length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that indicates the number of instances of each resource type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Berlin Sans FB" pitchFamily="34" charset="0"/>
                <a:cs typeface="Arial" pitchFamily="34" charset="0"/>
              </a:rPr>
              <a:t>Allocation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itchFamily="66" charset="0"/>
              </a:rPr>
              <a:t>An n x m matrix that defines the number of resources of each type currently allocated to each thread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Berlin Sans FB" pitchFamily="34" charset="0"/>
              </a:rPr>
              <a:t>Request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 n x m matrix that indicates the current request of each thread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The detection algorithm investigates every possible allocation sequence for the threads that remain to be completed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1.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Work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Finish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be vectors of length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and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respectively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Initialize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Work = Available</a:t>
            </a:r>
            <a:endParaRPr lang="en-US" sz="2600" b="1" i="1" dirty="0" smtClean="0"/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E73F9-F12C-4714-8624-FE5599E3B1B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33450"/>
            <a:ext cx="8153400" cy="5372100"/>
          </a:xfrm>
          <a:noFill/>
        </p:spPr>
        <p:txBody>
          <a:bodyPr>
            <a:normAutofit fontScale="92500" lnSpcReduction="20000"/>
          </a:bodyPr>
          <a:lstStyle/>
          <a:p>
            <a:pPr marL="381000" indent="-381000">
              <a:lnSpc>
                <a:spcPct val="9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= 0, 1, …, n-1, 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if 	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800" b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≠ 0, then 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 false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else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 true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Find an index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such that both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== false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n-US" sz="2800" b="1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≤ Work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/>
              <a:t>			</a:t>
            </a:r>
            <a:r>
              <a:rPr lang="en-US" sz="2800" b="1" dirty="0" smtClean="0">
                <a:latin typeface="Comic Sans MS" pitchFamily="66" charset="0"/>
              </a:rPr>
              <a:t>If no such </a:t>
            </a:r>
            <a:r>
              <a:rPr lang="en-US" sz="2800" b="1" dirty="0" err="1" smtClean="0">
                <a:latin typeface="Comic Sans MS" pitchFamily="66" charset="0"/>
              </a:rPr>
              <a:t>i</a:t>
            </a:r>
            <a:r>
              <a:rPr lang="en-US" sz="2800" b="1" dirty="0" smtClean="0">
                <a:latin typeface="Comic Sans MS" pitchFamily="66" charset="0"/>
              </a:rPr>
              <a:t> exists, go to step 4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 startAt="3"/>
            </a:pP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Work = Work + Allocation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	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 true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/>
              <a:t>			</a:t>
            </a:r>
            <a:r>
              <a:rPr lang="en-US" sz="2800" b="1" dirty="0" smtClean="0">
                <a:latin typeface="Comic Sans MS" pitchFamily="66" charset="0"/>
              </a:rPr>
              <a:t>Go to step 2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== false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for some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0 ≤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&lt; n then the system is in a deadlocked state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If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== false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Ti is deadlocked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Illustration of the algorithm with an example</a:t>
            </a:r>
            <a:endParaRPr lang="en-US" sz="2800" b="1" dirty="0" smtClean="0"/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6C6287-FF98-4E01-8146-8596B05FF331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5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69C628-F2DE-4212-B174-B54F9FBD0F5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Example of Detection Algorithm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57312"/>
            <a:ext cx="8229600" cy="489108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/>
              <a:t>			 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Available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A B C 	             A B C 	          A B C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      0 1 0                 0 0 0 	          0  0  0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2 0 0 	                2 0 2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3 0 3                 0 0 0 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2 1 1 	                1 0 0 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0 0 2 	                0 0 2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Sequence &lt;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&gt; will result in 	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Finish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] = true for all </a:t>
            </a:r>
            <a:r>
              <a:rPr lang="en-US" sz="2600" b="1" i="1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6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System is not deadlocked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5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5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0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50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3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865D1-1395-4102-9A88-5967293660A5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Example of Detection Algorithm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71600"/>
            <a:ext cx="8229600" cy="5029200"/>
          </a:xfrm>
        </p:spPr>
        <p:txBody>
          <a:bodyPr>
            <a:noAutofit/>
          </a:bodyPr>
          <a:lstStyle/>
          <a:p>
            <a:pPr eaLnBrk="1" hangingPunct="1">
              <a:tabLst>
                <a:tab pos="2800350" algn="l"/>
                <a:tab pos="3708400" algn="ctr"/>
              </a:tabLst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requests an additional instance of type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C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Request</a:t>
            </a:r>
            <a:endParaRPr lang="en-US" sz="26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			A B C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    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0 0 0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    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2 0 1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    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0 0 1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    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1 0 0 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0 0 2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Deadlock exists, consisting of processes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6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6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60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715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Detection Algorithm Usage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Two factors decide when to invoke detection algorithm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How often deadlock is likely to occur?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How many threads will be affected by it when it happens?</a:t>
            </a:r>
            <a:endParaRPr lang="en-US" sz="8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If deadlock occurs frequently, algorithm should be invoked frequently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 extreme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Algorithm is invoked every time a request for allocation cannot be granted immediately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Incurs a considerable overhead in 	computation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Invoke at less frequent intervals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Invoke when the CPU utilization drops below a certain level</a:t>
            </a:r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0B4F25-FE38-4BE4-A095-2DA417939B1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715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Options to be followed when the detection algorithm detects a deadlock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Abort one or more threads to break the circular wait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Preempt some resources from one or more of the deadlocked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 and Thread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 of two methods is used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Abort all deadlocked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 expensive method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Abort one process at a time until the deadlock cycle is eliminated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method incurs a considerable overhead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Aborting a process may leave certain resources in an inconsistent state</a:t>
            </a:r>
          </a:p>
        </p:txBody>
      </p:sp>
      <p:sp>
        <p:nvSpPr>
          <p:cNvPr id="481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D6F15-0083-4983-8A92-3B0443B72F8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Recovery From Deadlock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46150"/>
            <a:ext cx="8229600" cy="5530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For partial termination, selection of the process is required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 smtClean="0"/>
              <a:t>			</a:t>
            </a:r>
            <a:r>
              <a:rPr lang="en-US" sz="2600" b="1" dirty="0" smtClean="0">
                <a:latin typeface="Comic Sans MS" pitchFamily="66" charset="0"/>
              </a:rPr>
              <a:t>This is a policy decision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Terminate those processes that incur minimum cost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Factors that may affect choice of a process </a:t>
            </a:r>
            <a:r>
              <a:rPr lang="en-US" sz="2600" b="1" dirty="0" smtClean="0"/>
              <a:t>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What is the priority of the process?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How long the process has computed?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How many and what types of resources the process has used?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How many more resources the process needs to complete?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How many processes will need to be terminated?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Whether the process is interactive or batch?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FAF62-0F7D-446F-8E08-4341A4D315D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Recovery From Deadlock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Resource Preemption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Successively preempt some resources from processes and give these to other processes until the deadlock cycle is broken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Three issues need to be addressed</a:t>
            </a:r>
          </a:p>
          <a:p>
            <a:pPr marL="404813" indent="-295275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Selecting a victim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mic Sans MS" pitchFamily="66" charset="0"/>
              </a:rPr>
              <a:t>		Which resources and which processes are 	to be preempted?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      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Minimize cost while preempting 			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Cost factors include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itchFamily="66" charset="0"/>
              </a:rPr>
              <a:t>Number of resources a deadlocked process 	is holding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Amount of time the process has completed 	its execution</a:t>
            </a:r>
          </a:p>
        </p:txBody>
      </p:sp>
      <p:sp>
        <p:nvSpPr>
          <p:cNvPr id="501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DA887-CD86-4989-B6FC-7244D763AEA7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Recovery From Deadlock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rmAutofit lnSpcReduction="10000"/>
          </a:bodyPr>
          <a:lstStyle/>
          <a:p>
            <a:pPr marL="465138" indent="-35560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Rollback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itchFamily="66" charset="0"/>
              </a:rPr>
              <a:t>What should be done with the process which has its resources preempted?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Rollback the process to some safe state and 	restart from there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Simplest solution is total rollback:</a:t>
            </a:r>
            <a:r>
              <a:rPr lang="en-US" sz="2600" b="1" dirty="0" smtClean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	Abort the process</a:t>
            </a:r>
          </a:p>
          <a:p>
            <a:pPr marL="465138" indent="-355600" eaLnBrk="1" hangingPunct="1">
              <a:lnSpc>
                <a:spcPct val="8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Starvation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mic Sans MS" pitchFamily="66" charset="0"/>
              </a:rPr>
              <a:t>		How can we guarantee that resources will 	not always be preempted from the same 	process?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Cost factor may select the same process every time deadlock is to be broken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itchFamily="66" charset="0"/>
              </a:rPr>
              <a:t>A process should be selected to abort only 	for a finite number of times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Include the number of rollbacks in the cost factor</a:t>
            </a: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BF117B-72B1-4299-867A-9F51AD2AFF0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Recovery From Deadlock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Avoidance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562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Simplest model requirement</a:t>
            </a: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Each thread </a:t>
            </a:r>
            <a:r>
              <a:rPr lang="en-US" sz="2600" b="1" dirty="0">
                <a:latin typeface="Comic Sans MS" pitchFamily="66" charset="0"/>
              </a:rPr>
              <a:t>declare the maximum number of resources of each type that it may need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deadlock avoidance algorithm dynamically examines the resource-allocation state to ensure that a circular wait state can never exist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Resource allocation state is defined by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number of allocated and available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 </a:t>
            </a: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maximum demands of the </a:t>
            </a:r>
            <a:r>
              <a:rPr lang="en-US" sz="2600" b="1" dirty="0" smtClean="0">
                <a:latin typeface="Comic Sans MS" pitchFamily="66" charset="0"/>
              </a:rPr>
              <a:t>threads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Safe State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system is in a safe state only if there exists a safe sequence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 sequence of </a:t>
            </a:r>
            <a:r>
              <a:rPr lang="en-US" sz="2600" b="1" dirty="0" smtClean="0">
                <a:latin typeface="Comic Sans MS" pitchFamily="66" charset="0"/>
              </a:rPr>
              <a:t>threads </a:t>
            </a:r>
            <a:r>
              <a:rPr lang="en-US" sz="2600" b="1" i="1" dirty="0" smtClean="0">
                <a:latin typeface="Comic Sans MS" pitchFamily="66" charset="0"/>
              </a:rPr>
              <a:t>&lt;T1</a:t>
            </a:r>
            <a:r>
              <a:rPr lang="en-US" sz="2600" b="1" i="1" dirty="0">
                <a:latin typeface="Comic Sans MS" pitchFamily="66" charset="0"/>
              </a:rPr>
              <a:t>, </a:t>
            </a:r>
            <a:r>
              <a:rPr lang="en-US" sz="2600" b="1" i="1" dirty="0" smtClean="0">
                <a:latin typeface="Comic Sans MS" pitchFamily="66" charset="0"/>
              </a:rPr>
              <a:t>T2</a:t>
            </a:r>
            <a:r>
              <a:rPr lang="en-US" sz="2600" b="1" i="1" dirty="0">
                <a:latin typeface="Comic Sans MS" pitchFamily="66" charset="0"/>
              </a:rPr>
              <a:t>, …, </a:t>
            </a:r>
            <a:r>
              <a:rPr lang="en-US" sz="2600" b="1" i="1" dirty="0" err="1">
                <a:latin typeface="Comic Sans MS" pitchFamily="66" charset="0"/>
              </a:rPr>
              <a:t>T</a:t>
            </a:r>
            <a:r>
              <a:rPr lang="en-US" sz="2600" b="1" i="1" dirty="0" err="1" smtClean="0">
                <a:latin typeface="Comic Sans MS" pitchFamily="66" charset="0"/>
              </a:rPr>
              <a:t>n</a:t>
            </a:r>
            <a:r>
              <a:rPr lang="en-US" sz="2600" b="1" i="1" dirty="0">
                <a:latin typeface="Comic Sans MS" pitchFamily="66" charset="0"/>
              </a:rPr>
              <a:t>&gt;</a:t>
            </a:r>
            <a:r>
              <a:rPr lang="en-US" sz="2600" b="1" dirty="0">
                <a:latin typeface="Comic Sans MS" pitchFamily="66" charset="0"/>
              </a:rPr>
              <a:t> is a safe sequence for the current allocation </a:t>
            </a:r>
            <a:r>
              <a:rPr lang="en-US" sz="2600" b="1" dirty="0" smtClean="0">
                <a:latin typeface="Comic Sans MS" pitchFamily="66" charset="0"/>
              </a:rPr>
              <a:t>state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528674-773A-4C58-BF22-D149D5D68CF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Avoidance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If for </a:t>
            </a:r>
            <a:r>
              <a:rPr lang="en-US" sz="2600" b="1" dirty="0">
                <a:latin typeface="Comic Sans MS" pitchFamily="66" charset="0"/>
              </a:rPr>
              <a:t>each </a:t>
            </a:r>
            <a:r>
              <a:rPr lang="en-US" sz="2600" b="1" dirty="0" smtClean="0">
                <a:latin typeface="Comic Sans MS" pitchFamily="66" charset="0"/>
              </a:rPr>
              <a:t>Ti</a:t>
            </a:r>
            <a:r>
              <a:rPr lang="en-US" sz="2600" b="1" dirty="0">
                <a:latin typeface="Comic Sans MS" pitchFamily="66" charset="0"/>
              </a:rPr>
              <a:t>, the resource requests that </a:t>
            </a:r>
            <a:r>
              <a:rPr lang="en-US" sz="2600" b="1" dirty="0" smtClean="0">
                <a:latin typeface="Comic Sans MS" pitchFamily="66" charset="0"/>
              </a:rPr>
              <a:t>	Ti </a:t>
            </a:r>
            <a:r>
              <a:rPr lang="en-US" sz="2600" b="1" dirty="0">
                <a:latin typeface="Comic Sans MS" pitchFamily="66" charset="0"/>
              </a:rPr>
              <a:t>can make can be satisfied by the </a:t>
            </a:r>
            <a:r>
              <a:rPr lang="en-US" sz="2600" b="1" dirty="0" smtClean="0">
                <a:latin typeface="Comic Sans MS" pitchFamily="66" charset="0"/>
              </a:rPr>
              <a:t>	currently </a:t>
            </a:r>
            <a:r>
              <a:rPr lang="en-US" sz="2600" b="1" dirty="0">
                <a:latin typeface="Comic Sans MS" pitchFamily="66" charset="0"/>
              </a:rPr>
              <a:t>available resources and resources </a:t>
            </a:r>
            <a:r>
              <a:rPr lang="en-US" sz="2600" b="1" dirty="0" smtClean="0">
                <a:latin typeface="Comic Sans MS" pitchFamily="66" charset="0"/>
              </a:rPr>
              <a:t>	held </a:t>
            </a:r>
            <a:r>
              <a:rPr lang="en-US" sz="2600" b="1" dirty="0">
                <a:latin typeface="Comic Sans MS" pitchFamily="66" charset="0"/>
              </a:rPr>
              <a:t>by all </a:t>
            </a:r>
            <a:r>
              <a:rPr lang="en-US" sz="2600" b="1" dirty="0" err="1">
                <a:latin typeface="Comic Sans MS" pitchFamily="66" charset="0"/>
              </a:rPr>
              <a:t>T</a:t>
            </a:r>
            <a:r>
              <a:rPr lang="en-US" sz="2600" b="1" dirty="0" err="1" smtClean="0">
                <a:latin typeface="Comic Sans MS" pitchFamily="66" charset="0"/>
              </a:rPr>
              <a:t>j</a:t>
            </a: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with j&lt;</a:t>
            </a:r>
            <a:r>
              <a:rPr lang="en-US" sz="2600" b="1" dirty="0" err="1">
                <a:latin typeface="Comic Sans MS" pitchFamily="66" charset="0"/>
              </a:rPr>
              <a:t>i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no safe sequence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exists, system is unsafe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 safe state is not a deadlocked state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unsafe state may lead to a deadlock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behavior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controls unsafe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An example with three </a:t>
            </a:r>
            <a:r>
              <a:rPr lang="en-US" sz="2600" b="1" dirty="0" smtClean="0">
                <a:latin typeface="Comic Sans MS" pitchFamily="66" charset="0"/>
              </a:rPr>
              <a:t>threads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Safe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unsafe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states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An avoidance algorithm can be developed to allocate resources only if it leaves the system in a safe state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requests a resource that is 	currently available, it may still have to wait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8919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FA114-2BA8-4F1A-A4AB-92CA5A8A5B2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5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230B9F-1482-449F-B481-C887F3992B9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Safe, Unsafe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and Deadlocked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State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4734" y="1295400"/>
            <a:ext cx="545146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An Example System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82296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2600" b="1" u="sng" dirty="0">
                <a:latin typeface="Arial" pitchFamily="34" charset="0"/>
                <a:cs typeface="Arial" pitchFamily="34" charset="0"/>
              </a:rPr>
              <a:t>Maximum needs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u="sng" dirty="0">
                <a:latin typeface="Arial" pitchFamily="34" charset="0"/>
                <a:cs typeface="Arial" pitchFamily="34" charset="0"/>
              </a:rPr>
              <a:t>Current A</a:t>
            </a:r>
            <a:r>
              <a:rPr lang="en-US" sz="2600" b="1" u="sng" dirty="0" smtClean="0">
                <a:latin typeface="Arial" pitchFamily="34" charset="0"/>
                <a:cs typeface="Arial" pitchFamily="34" charset="0"/>
              </a:rPr>
              <a:t>llocation</a:t>
            </a:r>
            <a:endParaRPr lang="en-US" sz="2600" b="1" u="sng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10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5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5   available = 2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  4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    +2=4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  9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6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has 12 drives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is currently safe and the sequence is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&lt;T1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At time t1,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T2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requests a drive and is allocated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The system goes into an unsafe state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F0D5E-21E6-4D7D-A6A8-7BCDB1CA1D4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638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Comic Sans MS" pitchFamily="66" charset="0"/>
              </a:rPr>
              <a:t>If there is only one instance of each resource in a system, a variant of resource-allocation graph can be used for deadlock avoidance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Claim edge is added to this graph in addition to request and assignment edge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 claim edge Ti → </a:t>
            </a:r>
            <a:r>
              <a:rPr lang="en-US" sz="2600" b="1" dirty="0" err="1" smtClean="0">
                <a:latin typeface="Comic Sans MS" pitchFamily="66" charset="0"/>
              </a:rPr>
              <a:t>Rj</a:t>
            </a:r>
            <a:r>
              <a:rPr lang="en-US" sz="2600" b="1" dirty="0" smtClean="0">
                <a:latin typeface="Comic Sans MS" pitchFamily="66" charset="0"/>
              </a:rPr>
              <a:t> indicates that thread Ti may request resource </a:t>
            </a:r>
            <a:r>
              <a:rPr lang="en-US" sz="2600" b="1" dirty="0" err="1" smtClean="0">
                <a:latin typeface="Comic Sans MS" pitchFamily="66" charset="0"/>
              </a:rPr>
              <a:t>Rj</a:t>
            </a:r>
            <a:r>
              <a:rPr lang="en-US" sz="2600" b="1" dirty="0" smtClean="0">
                <a:latin typeface="Comic Sans MS" pitchFamily="66" charset="0"/>
              </a:rPr>
              <a:t> at some time in future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Represented in the graph by a dashed line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When the resource is requested, claim edge is converted into request edge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Resources must be claimed a priori</a:t>
            </a:r>
          </a:p>
          <a:p>
            <a:pPr eaLnBrk="1" hangingPunct="1">
              <a:lnSpc>
                <a:spcPct val="97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requested resource is granted to a thread  only if by converting the request edge to an assignment edge does not result in formation of a cycle in the resource-allocation-graph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08CFA-7DE8-4F81-B91D-6588614C73D8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Resource-Allocation-Graph Algorithm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3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31115-73CF-4BEE-87B4-2EF9A110FAE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7763" y="304800"/>
            <a:ext cx="8224837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Resource-Allocation Graph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14500"/>
            <a:ext cx="44751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3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802719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023698-A75E-4830-B523-6EA7BB8949C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8243887" cy="9906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Unsafe State In Resource-Allocation Graph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743075"/>
            <a:ext cx="42735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16944</TotalTime>
  <Words>828</Words>
  <Application>Microsoft Office PowerPoint</Application>
  <PresentationFormat>On-screen Show (4:3)</PresentationFormat>
  <Paragraphs>382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Symbol</vt:lpstr>
      <vt:lpstr>Times</vt:lpstr>
      <vt:lpstr>Times New Roman</vt:lpstr>
      <vt:lpstr>Verdana</vt:lpstr>
      <vt:lpstr>Wingdings</vt:lpstr>
      <vt:lpstr>Wingdings 2</vt:lpstr>
      <vt:lpstr>Theme1</vt:lpstr>
      <vt:lpstr>Deadlocks  Chapter 8  </vt:lpstr>
      <vt:lpstr>Deadlock Avoidance</vt:lpstr>
      <vt:lpstr>Deadlock Avoidance </vt:lpstr>
      <vt:lpstr>Deadlock Avoidance </vt:lpstr>
      <vt:lpstr>Safe, Unsafe and Deadlocked State </vt:lpstr>
      <vt:lpstr>An Example System</vt:lpstr>
      <vt:lpstr>Resource-Allocation-Graph Algorithm </vt:lpstr>
      <vt:lpstr>Resource-Allocation Graph</vt:lpstr>
      <vt:lpstr>Unsafe State In Resource-Allocation Graph</vt:lpstr>
      <vt:lpstr>Banker’s Algorithm </vt:lpstr>
      <vt:lpstr>Banker’s Algorithm </vt:lpstr>
      <vt:lpstr>Banker’s Algorithm </vt:lpstr>
      <vt:lpstr>Banker’s Algorithm </vt:lpstr>
      <vt:lpstr>Banker’s Algorithm </vt:lpstr>
      <vt:lpstr>Banker’s Algorithm </vt:lpstr>
      <vt:lpstr>Example of Banker’s Algorithm</vt:lpstr>
      <vt:lpstr>Example:  T1 Request (1,0,2)</vt:lpstr>
      <vt:lpstr>Deadlock Detection</vt:lpstr>
      <vt:lpstr>Deadlock Detection</vt:lpstr>
      <vt:lpstr>Resource-Allocation Graph and Wait-for Graph</vt:lpstr>
      <vt:lpstr>Deadlock Detection</vt:lpstr>
      <vt:lpstr>Deadlock Detection</vt:lpstr>
      <vt:lpstr>Example of Detection Algorithm</vt:lpstr>
      <vt:lpstr>Example of Detection Algorithm</vt:lpstr>
      <vt:lpstr>Deadlock Detection</vt:lpstr>
      <vt:lpstr>Recovery From Deadlock</vt:lpstr>
      <vt:lpstr>Recovery From Deadlock</vt:lpstr>
      <vt:lpstr>Recovery From Deadlock</vt:lpstr>
      <vt:lpstr>Recovery From Deadlock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408</cp:revision>
  <dcterms:created xsi:type="dcterms:W3CDTF">2008-12-31T02:25:45Z</dcterms:created>
  <dcterms:modified xsi:type="dcterms:W3CDTF">2020-05-21T17:08:20Z</dcterms:modified>
</cp:coreProperties>
</file>