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26"/>
  </p:notesMasterIdLst>
  <p:sldIdLst>
    <p:sldId id="339" r:id="rId2"/>
    <p:sldId id="349" r:id="rId3"/>
    <p:sldId id="371" r:id="rId4"/>
    <p:sldId id="350" r:id="rId5"/>
    <p:sldId id="369" r:id="rId6"/>
    <p:sldId id="351" r:id="rId7"/>
    <p:sldId id="352" r:id="rId8"/>
    <p:sldId id="358" r:id="rId9"/>
    <p:sldId id="359" r:id="rId10"/>
    <p:sldId id="368" r:id="rId11"/>
    <p:sldId id="360" r:id="rId12"/>
    <p:sldId id="361" r:id="rId13"/>
    <p:sldId id="362" r:id="rId14"/>
    <p:sldId id="363" r:id="rId15"/>
    <p:sldId id="364" r:id="rId16"/>
    <p:sldId id="370" r:id="rId17"/>
    <p:sldId id="366" r:id="rId18"/>
    <p:sldId id="365" r:id="rId19"/>
    <p:sldId id="374" r:id="rId20"/>
    <p:sldId id="375" r:id="rId21"/>
    <p:sldId id="376" r:id="rId22"/>
    <p:sldId id="377" r:id="rId23"/>
    <p:sldId id="378" r:id="rId24"/>
    <p:sldId id="379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2294" autoAdjust="0"/>
  </p:normalViewPr>
  <p:slideViewPr>
    <p:cSldViewPr>
      <p:cViewPr varScale="1">
        <p:scale>
          <a:sx n="65" d="100"/>
          <a:sy n="65" d="100"/>
        </p:scale>
        <p:origin x="1536" y="6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28EDD9A-D640-45B2-9891-B9CFBD6A8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32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10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 is of 10K and we have page size of 4 K each. Allocation will be of 12 K and 2k is lost to internal fragmentation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EDD9A-D640-45B2-9891-B9CFBD6A833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63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0D744-40B5-43ED-BB82-B78606576E07}" type="slidenum">
              <a:rPr lang="en-US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6019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432EA366-04AD-4EC7-BD0B-DDAC5B43EE68}" type="slidenum">
              <a:rPr lang="en-US" sz="1200">
                <a:solidFill>
                  <a:srgbClr val="000000"/>
                </a:solidFill>
                <a:latin typeface="Helvetica" pitchFamily="34" charset="0"/>
                <a:ea typeface="ＭＳ Ｐゴシック" charset="-128"/>
              </a:rPr>
              <a:pPr algn="r"/>
              <a:t>14</a:t>
            </a:fld>
            <a:endParaRPr lang="en-US" sz="1200">
              <a:solidFill>
                <a:srgbClr val="000000"/>
              </a:solidFill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EDD9A-D640-45B2-9891-B9CFBD6A833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44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EDD9A-D640-45B2-9891-B9CFBD6A833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1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3BAFD6-6985-4CA1-BA0A-4402D7FB961B}" type="slidenum">
              <a:rPr lang="en-US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7043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74B20062-FA1A-415E-9BA2-3AB2D7F3F8C3}" type="slidenum">
              <a:rPr lang="en-US" sz="1200">
                <a:solidFill>
                  <a:srgbClr val="000000"/>
                </a:solidFill>
                <a:latin typeface="Helvetica" pitchFamily="34" charset="0"/>
                <a:ea typeface="ＭＳ Ｐゴシック" charset="-128"/>
              </a:rPr>
              <a:pPr algn="r"/>
              <a:t>18</a:t>
            </a:fld>
            <a:endParaRPr lang="en-US" sz="1200">
              <a:solidFill>
                <a:srgbClr val="000000"/>
              </a:solidFill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870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34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555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700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950843-1873-4F1D-8A43-36C7AEDEC3B7}" type="slidenum">
              <a:rPr lang="en-US">
                <a:solidFill>
                  <a:srgbClr val="000000"/>
                </a:solidFill>
              </a:rPr>
              <a:pPr/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8067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1CA7B1EB-BB55-4851-A101-4A0EACA3E5E0}" type="slidenum">
              <a:rPr lang="en-US" sz="1200">
                <a:solidFill>
                  <a:srgbClr val="000000"/>
                </a:solidFill>
                <a:latin typeface="Helvetica" pitchFamily="34" charset="0"/>
                <a:ea typeface="ＭＳ Ｐゴシック" charset="-128"/>
              </a:rPr>
              <a:pPr algn="r"/>
              <a:t>23</a:t>
            </a:fld>
            <a:endParaRPr lang="en-US" sz="1200">
              <a:solidFill>
                <a:srgbClr val="000000"/>
              </a:solidFill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880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40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EDD9A-D640-45B2-9891-B9CFBD6A833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21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EDD9A-D640-45B2-9891-B9CFBD6A833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3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r>
              <a:rPr lang="en-US" baseline="0" dirty="0" smtClean="0"/>
              <a:t> size blocks are of 4k bytes each and total process requirement is of 10k bytes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EDD9A-D640-45B2-9891-B9CFBD6A833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9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EDD9A-D640-45B2-9891-B9CFBD6A833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65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EDD9A-D640-45B2-9891-B9CFBD6A833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95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9ACFCE-3595-4E5E-ACEF-ADF073BB40A3}" type="slidenum">
              <a:rPr lang="en-US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3971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D0FCFACB-0384-4957-97F3-F640DA489978}" type="slidenum">
              <a:rPr lang="en-US" sz="1200">
                <a:solidFill>
                  <a:srgbClr val="000000"/>
                </a:solidFill>
                <a:latin typeface="Helvetica" pitchFamily="34" charset="0"/>
                <a:ea typeface="ＭＳ Ｐゴシック" charset="-128"/>
              </a:rPr>
              <a:pPr algn="r"/>
              <a:t>10</a:t>
            </a:fld>
            <a:endParaRPr lang="en-US" sz="1200">
              <a:solidFill>
                <a:srgbClr val="000000"/>
              </a:solidFill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839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96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9ACFCE-3595-4E5E-ACEF-ADF073BB40A3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3971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D0FCFACB-0384-4957-97F3-F640DA489978}" type="slidenum">
              <a:rPr lang="en-US" sz="1200">
                <a:solidFill>
                  <a:srgbClr val="000000"/>
                </a:solidFill>
                <a:latin typeface="Helvetica" pitchFamily="34" charset="0"/>
                <a:ea typeface="ＭＳ Ｐゴシック" charset="-128"/>
              </a:rPr>
              <a:pPr algn="r"/>
              <a:t>11</a:t>
            </a:fld>
            <a:endParaRPr lang="en-US" sz="1200">
              <a:solidFill>
                <a:srgbClr val="000000"/>
              </a:solidFill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839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14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6BF5C6-3DD7-4C67-B17F-D477BBC915A2}" type="slidenum">
              <a:rPr lang="en-US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4995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0E49FF1F-92D2-4EC0-A034-D09CA9FC93CA}" type="slidenum">
              <a:rPr lang="en-US" sz="1200">
                <a:solidFill>
                  <a:srgbClr val="000000"/>
                </a:solidFill>
                <a:latin typeface="Helvetica" pitchFamily="34" charset="0"/>
                <a:ea typeface="ＭＳ Ｐゴシック" charset="-128"/>
              </a:rPr>
              <a:pPr algn="r"/>
              <a:t>12</a:t>
            </a:fld>
            <a:endParaRPr lang="en-US" sz="1200">
              <a:solidFill>
                <a:srgbClr val="000000"/>
              </a:solidFill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849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63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OS Spring 2020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C094E9-D2DD-494C-A96A-E8132F117CB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1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2F1699-9777-4AB3-A09E-9AD8B8DA36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8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0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8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0"/>
            <a:ext cx="7772400" cy="1829761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  <a:effectLst/>
              </a:rPr>
              <a:t>Memory Management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28950" y="3962400"/>
            <a:ext cx="6115050" cy="1447800"/>
          </a:xfrm>
          <a:noFill/>
        </p:spPr>
        <p:txBody>
          <a:bodyPr/>
          <a:lstStyle/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/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Memory Management Strategies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Virtual Memory Management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78E8A7-F006-458A-908E-46D0A45F204D}" type="slidenum">
              <a:rPr lang="en-US" b="1">
                <a:solidFill>
                  <a:schemeClr val="tx1"/>
                </a:solidFill>
                <a:latin typeface="Arial Black" pitchFamily="34" charset="0"/>
              </a:rPr>
              <a:pPr/>
              <a:t>1</a:t>
            </a:fld>
            <a:endParaRPr lang="en-US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1905000" y="381000"/>
            <a:ext cx="2438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/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1146800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584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358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F4CD38-9481-4962-B1CD-7CAD7462AA61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10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Paging Hardwar</a:t>
            </a:r>
            <a:r>
              <a:rPr lang="en-US" sz="3200" b="1" dirty="0"/>
              <a:t>e</a:t>
            </a:r>
          </a:p>
        </p:txBody>
      </p:sp>
      <p:sp>
        <p:nvSpPr>
          <p:cNvPr id="2" name="Rectangle 1"/>
          <p:cNvSpPr/>
          <p:nvPr/>
        </p:nvSpPr>
        <p:spPr>
          <a:xfrm>
            <a:off x="2514600" y="2394466"/>
            <a:ext cx="6400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629400" y="23622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2800" y="25908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67600" y="2667933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2800" y="19928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number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58000" y="19928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Offset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0400" y="365760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Logical address is of m bits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4572000"/>
            <a:ext cx="670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4 </a:t>
            </a:r>
            <a:r>
              <a:rPr lang="en-US" sz="2400" dirty="0" err="1" smtClean="0"/>
              <a:t>Gbytes</a:t>
            </a:r>
            <a:r>
              <a:rPr lang="en-US" sz="2400" dirty="0" smtClean="0"/>
              <a:t> memory and 4 Kbytes page size</a:t>
            </a:r>
          </a:p>
          <a:p>
            <a:endParaRPr lang="en-US" sz="1200" dirty="0" smtClean="0"/>
          </a:p>
          <a:p>
            <a:r>
              <a:rPr lang="en-US" sz="2400" dirty="0" smtClean="0"/>
              <a:t>Number bits in address = 32, number of bits for page offset =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584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358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F4CD38-9481-4962-B1CD-7CAD7462AA61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11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Paging Hardwar</a:t>
            </a:r>
            <a:r>
              <a:rPr lang="en-US" sz="3200" b="1" dirty="0"/>
              <a:t>e</a:t>
            </a:r>
          </a:p>
        </p:txBody>
      </p:sp>
      <p:pic>
        <p:nvPicPr>
          <p:cNvPr id="7" name="Picture 7" descr="C:\Users\as668\Desktop\9_08.jpg">
            <a:extLst>
              <a:ext uri="{FF2B5EF4-FFF2-40B4-BE49-F238E27FC236}">
                <a16:creationId xmlns:a16="http://schemas.microsoft.com/office/drawing/2014/main" xmlns="" id="{D7F6073E-F3FF-45ED-A7D7-18DC33404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8991599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910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18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686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3686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2597A7-FEF8-4DDF-BA86-9155A1676033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12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6869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0"/>
            <a:ext cx="8229600" cy="731838"/>
          </a:xfrm>
        </p:spPr>
        <p:txBody>
          <a:bodyPr anchor="b"/>
          <a:lstStyle/>
          <a:p>
            <a:pPr eaLnBrk="1" hangingPunct="1"/>
            <a:r>
              <a:rPr lang="en-US" sz="2800" b="1" dirty="0">
                <a:solidFill>
                  <a:schemeClr val="tx1"/>
                </a:solidFill>
                <a:effectLst/>
              </a:rPr>
              <a:t>Paging Model of Logical and Physical Memory</a:t>
            </a:r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8680" y="990600"/>
            <a:ext cx="758952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371600" y="5410200"/>
            <a:ext cx="4114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3733800" y="5638800"/>
            <a:ext cx="457200" cy="158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5000" y="5486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 – 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19600" y="5486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23243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8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04999"/>
            <a:ext cx="8229598" cy="4572001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is the index to the page table and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is the displacement within the page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Paging is a form of dynamic relocation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There is no external fragmentation in paging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     There may be internal fragmentation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Last allocated frame may not be completely full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Average internal fragmentation is half page per process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Small page sizes are desirable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Overhead of page table increases with small page sizes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Disk I/O is more efficient with large page sizes</a:t>
            </a:r>
          </a:p>
        </p:txBody>
      </p:sp>
      <p:sp>
        <p:nvSpPr>
          <p:cNvPr id="3789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DAA74A-C69A-4008-857B-BE98FA8C77EE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8229600" cy="6096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Basic Method of Paging</a:t>
            </a:r>
          </a:p>
        </p:txBody>
      </p:sp>
      <p:sp>
        <p:nvSpPr>
          <p:cNvPr id="37895" name="Rectangle 4"/>
          <p:cNvSpPr>
            <a:spLocks noChangeArrowheads="1"/>
          </p:cNvSpPr>
          <p:nvPr/>
        </p:nvSpPr>
        <p:spPr bwMode="auto">
          <a:xfrm>
            <a:off x="2592388" y="1143000"/>
            <a:ext cx="3105150" cy="43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7896" name="Text Box 5"/>
          <p:cNvSpPr txBox="1">
            <a:spLocks noChangeArrowheads="1"/>
          </p:cNvSpPr>
          <p:nvPr/>
        </p:nvSpPr>
        <p:spPr bwMode="auto">
          <a:xfrm>
            <a:off x="2643188" y="762000"/>
            <a:ext cx="161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Helvetica" pitchFamily="34" charset="0"/>
              </a:rPr>
              <a:t>page number</a:t>
            </a:r>
          </a:p>
        </p:txBody>
      </p:sp>
      <p:sp>
        <p:nvSpPr>
          <p:cNvPr id="37897" name="Text Box 6"/>
          <p:cNvSpPr txBox="1">
            <a:spLocks noChangeArrowheads="1"/>
          </p:cNvSpPr>
          <p:nvPr/>
        </p:nvSpPr>
        <p:spPr bwMode="auto">
          <a:xfrm>
            <a:off x="4464050" y="776287"/>
            <a:ext cx="1403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Helvetica" pitchFamily="34" charset="0"/>
              </a:rPr>
              <a:t>page offset</a:t>
            </a:r>
          </a:p>
        </p:txBody>
      </p:sp>
      <p:sp>
        <p:nvSpPr>
          <p:cNvPr id="37898" name="Text Box 7"/>
          <p:cNvSpPr txBox="1">
            <a:spLocks noChangeArrowheads="1"/>
          </p:cNvSpPr>
          <p:nvPr/>
        </p:nvSpPr>
        <p:spPr bwMode="auto">
          <a:xfrm>
            <a:off x="3394075" y="1143000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>
                <a:solidFill>
                  <a:prstClr val="black"/>
                </a:solidFill>
                <a:latin typeface="Helvetica" pitchFamily="34" charset="0"/>
              </a:rPr>
              <a:t>p</a:t>
            </a:r>
            <a:endParaRPr lang="en-US">
              <a:solidFill>
                <a:prstClr val="black"/>
              </a:solidFill>
              <a:latin typeface="Helvetica" pitchFamily="34" charset="0"/>
            </a:endParaRPr>
          </a:p>
        </p:txBody>
      </p:sp>
      <p:sp>
        <p:nvSpPr>
          <p:cNvPr id="37899" name="Text Box 8"/>
          <p:cNvSpPr txBox="1">
            <a:spLocks noChangeArrowheads="1"/>
          </p:cNvSpPr>
          <p:nvPr/>
        </p:nvSpPr>
        <p:spPr bwMode="auto">
          <a:xfrm>
            <a:off x="4843463" y="1143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>
                <a:solidFill>
                  <a:prstClr val="black"/>
                </a:solidFill>
                <a:latin typeface="Helvetica" pitchFamily="34" charset="0"/>
              </a:rPr>
              <a:t>d</a:t>
            </a:r>
            <a:endParaRPr lang="en-US">
              <a:solidFill>
                <a:prstClr val="black"/>
              </a:solidFill>
              <a:latin typeface="Helvetica" pitchFamily="34" charset="0"/>
            </a:endParaRPr>
          </a:p>
        </p:txBody>
      </p:sp>
      <p:sp>
        <p:nvSpPr>
          <p:cNvPr id="37900" name="Text Box 9"/>
          <p:cNvSpPr txBox="1">
            <a:spLocks noChangeArrowheads="1"/>
          </p:cNvSpPr>
          <p:nvPr/>
        </p:nvSpPr>
        <p:spPr bwMode="auto">
          <a:xfrm>
            <a:off x="3206750" y="1524000"/>
            <a:ext cx="793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>
                <a:solidFill>
                  <a:prstClr val="black"/>
                </a:solidFill>
                <a:latin typeface="Helvetica" pitchFamily="34" charset="0"/>
              </a:rPr>
              <a:t>m - n</a:t>
            </a:r>
          </a:p>
        </p:txBody>
      </p:sp>
      <p:sp>
        <p:nvSpPr>
          <p:cNvPr id="37901" name="Text Box 10"/>
          <p:cNvSpPr txBox="1">
            <a:spLocks noChangeArrowheads="1"/>
          </p:cNvSpPr>
          <p:nvPr/>
        </p:nvSpPr>
        <p:spPr bwMode="auto">
          <a:xfrm>
            <a:off x="4803775" y="1524000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>
                <a:solidFill>
                  <a:prstClr val="black"/>
                </a:solidFill>
                <a:latin typeface="Helvetica" pitchFamily="34" charset="0"/>
              </a:rPr>
              <a:t>n</a:t>
            </a:r>
          </a:p>
        </p:txBody>
      </p:sp>
      <p:sp>
        <p:nvSpPr>
          <p:cNvPr id="37902" name="Line 11"/>
          <p:cNvSpPr>
            <a:spLocks noChangeShapeType="1"/>
          </p:cNvSpPr>
          <p:nvPr/>
        </p:nvSpPr>
        <p:spPr bwMode="auto">
          <a:xfrm>
            <a:off x="4479925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78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19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891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3891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449ED5-AB84-4F35-8B75-1DBD6C87D882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14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304800"/>
            <a:ext cx="2362200" cy="129540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3200" b="1" dirty="0"/>
              <a:t>Paging Example</a:t>
            </a: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1027113" y="3845004"/>
            <a:ext cx="2325687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solidFill>
                  <a:prstClr val="black"/>
                </a:solidFill>
                <a:latin typeface="Helvetica" pitchFamily="34" charset="0"/>
                <a:ea typeface="ＭＳ Ｐゴシック" charset="-128"/>
              </a:rPr>
              <a:t>32-byte memory and </a:t>
            </a:r>
            <a:r>
              <a:rPr lang="en-US" sz="2200" dirty="0" smtClean="0">
                <a:solidFill>
                  <a:prstClr val="black"/>
                </a:solidFill>
                <a:latin typeface="Helvetica" pitchFamily="34" charset="0"/>
                <a:ea typeface="ＭＳ Ｐゴシック" charset="-128"/>
              </a:rPr>
              <a:t>4 byte </a:t>
            </a:r>
            <a:r>
              <a:rPr lang="en-US" sz="2200" dirty="0">
                <a:solidFill>
                  <a:prstClr val="black"/>
                </a:solidFill>
                <a:latin typeface="Helvetica" pitchFamily="34" charset="0"/>
                <a:ea typeface="ＭＳ Ｐゴシック" charset="-128"/>
              </a:rPr>
              <a:t>pages</a:t>
            </a:r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0"/>
            <a:ext cx="5943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828800" y="5153561"/>
            <a:ext cx="243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Logical addresses</a:t>
            </a:r>
          </a:p>
          <a:p>
            <a:r>
              <a:rPr lang="en-US" sz="2000" dirty="0">
                <a:solidFill>
                  <a:prstClr val="black"/>
                </a:solidFill>
              </a:rPr>
              <a:t>	0</a:t>
            </a:r>
          </a:p>
          <a:p>
            <a:r>
              <a:rPr lang="en-US" sz="2000" dirty="0">
                <a:solidFill>
                  <a:prstClr val="black"/>
                </a:solidFill>
              </a:rPr>
              <a:t>	3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      	4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027113" y="2022783"/>
            <a:ext cx="232568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200" dirty="0" smtClean="0">
                <a:solidFill>
                  <a:prstClr val="black"/>
                </a:solidFill>
                <a:latin typeface="Helvetica" pitchFamily="34" charset="0"/>
                <a:ea typeface="ＭＳ Ｐゴシック" charset="-128"/>
              </a:rPr>
              <a:t>Here</a:t>
            </a:r>
          </a:p>
          <a:p>
            <a:pPr>
              <a:spcBef>
                <a:spcPts val="0"/>
              </a:spcBef>
            </a:pPr>
            <a:r>
              <a:rPr lang="en-US" sz="2200" dirty="0" smtClean="0">
                <a:solidFill>
                  <a:prstClr val="black"/>
                </a:solidFill>
                <a:latin typeface="Helvetica" pitchFamily="34" charset="0"/>
                <a:ea typeface="ＭＳ Ｐゴシック" charset="-128"/>
              </a:rPr>
              <a:t>m = 4 and n=2</a:t>
            </a:r>
          </a:p>
          <a:p>
            <a:pPr>
              <a:spcBef>
                <a:spcPts val="0"/>
              </a:spcBef>
            </a:pPr>
            <a:r>
              <a:rPr lang="en-US" sz="2200" dirty="0" smtClean="0">
                <a:solidFill>
                  <a:prstClr val="black"/>
                </a:solidFill>
                <a:latin typeface="Helvetica" pitchFamily="34" charset="0"/>
                <a:ea typeface="ＭＳ Ｐゴシック" charset="-128"/>
              </a:rPr>
              <a:t>Physical  </a:t>
            </a:r>
            <a:r>
              <a:rPr lang="en-US" sz="2200" dirty="0" err="1" smtClean="0">
                <a:solidFill>
                  <a:prstClr val="black"/>
                </a:solidFill>
                <a:latin typeface="Helvetica" pitchFamily="34" charset="0"/>
                <a:ea typeface="ＭＳ Ｐゴシック" charset="-128"/>
              </a:rPr>
              <a:t>mem</a:t>
            </a:r>
            <a:r>
              <a:rPr lang="en-US" sz="2200" dirty="0" smtClean="0">
                <a:solidFill>
                  <a:prstClr val="black"/>
                </a:solidFill>
                <a:latin typeface="Helvetica" pitchFamily="34" charset="0"/>
                <a:ea typeface="ＭＳ Ｐゴシック" charset="-128"/>
              </a:rPr>
              <a:t>. = 32 bytes</a:t>
            </a:r>
            <a:endParaRPr lang="en-US" sz="2200" dirty="0">
              <a:solidFill>
                <a:prstClr val="black"/>
              </a:solidFill>
              <a:latin typeface="Helvetica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420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9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838200"/>
            <a:ext cx="8305800" cy="5562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Logical address 0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address in binary = 0000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page offset = 00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page number 00 maps to frame number 5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Physical address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20. how?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(5 x 4) + 0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Logical address 4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address in binary = 0100,  page 1, offset 0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physical address =  (6 x 4) + 0 = 24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Do the same for logical address 13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endParaRPr lang="en-US" sz="2600" b="1" dirty="0" smtClean="0">
              <a:latin typeface="Arial" pitchFamily="34" charset="0"/>
              <a:cs typeface="Arial" pitchFamily="34" charset="0"/>
            </a:endParaRP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94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4525FD-9B58-497F-9492-EA0B262323A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Paging example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272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8305800" cy="5562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Page sizes have increased with the increase in processor performance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4KB and 8 KB sized pages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Some CPUs and kernels support multiple page sizes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</a:t>
            </a:r>
            <a:r>
              <a:rPr lang="en-US" sz="2600" b="1" dirty="0" smtClean="0">
                <a:latin typeface="Comic Sans MS" pitchFamily="66" charset="0"/>
              </a:rPr>
              <a:t>	Windows-10 supports 4Kb and 2MB on Intel  	x86-64 systems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</a:t>
            </a:r>
            <a:r>
              <a:rPr lang="en-US" sz="2600" b="1" dirty="0" smtClean="0">
                <a:latin typeface="Comic Sans MS" pitchFamily="66" charset="0"/>
              </a:rPr>
              <a:t>	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Large pages are called huge or super pages 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Each page table entry is 4 bytes long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Frames are allocated to processes as required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There is a clear separation between user’s view of memory and the actual physical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The difference between the two is 	reconciled by the address-translation 	</a:t>
            </a:r>
            <a:r>
              <a:rPr lang="en-US" sz="2600" b="1" dirty="0" smtClean="0">
                <a:latin typeface="Comic Sans MS" pitchFamily="66" charset="0"/>
              </a:rPr>
              <a:t>hardware</a:t>
            </a: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3994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4525FD-9B58-497F-9492-EA0B262323A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Basic Method of Paging</a:t>
            </a:r>
          </a:p>
        </p:txBody>
      </p:sp>
    </p:spTree>
    <p:extLst>
      <p:ext uri="{BB962C8B-B14F-4D97-AF65-F5344CB8AC3E}">
        <p14:creationId xmlns:p14="http://schemas.microsoft.com/office/powerpoint/2010/main" val="53238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0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085850"/>
            <a:ext cx="8080375" cy="53911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Logical addresses are translated into physical addresses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Mapping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is hidden from the user and is controlled by the OS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OS maintains a frame table of all frames that has one entry for each physical page frame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Both allocated and unallocated frames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It also maintains a copy of the page table for each process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This is used by the dispatcher to define the hardware page table when a process is to be allocated to the CPU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Paging increases the context-switching time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98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B31B92-8CDB-4B8E-BCC1-A011AF1EBA3D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Basic Method of Paging</a:t>
            </a:r>
          </a:p>
        </p:txBody>
      </p:sp>
    </p:spTree>
    <p:extLst>
      <p:ext uri="{BB962C8B-B14F-4D97-AF65-F5344CB8AC3E}">
        <p14:creationId xmlns:p14="http://schemas.microsoft.com/office/powerpoint/2010/main" val="254939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20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096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409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061FD9-DBF4-4F2B-97A4-0ACEACACE6FF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18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-152400"/>
            <a:ext cx="7391400" cy="709186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Free </a:t>
            </a:r>
            <a:r>
              <a:rPr lang="en-US" sz="3200" b="1" dirty="0" smtClean="0">
                <a:solidFill>
                  <a:schemeClr val="tx1"/>
                </a:solidFill>
                <a:effectLst/>
              </a:rPr>
              <a:t>Frames before and after allocation 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2057400" y="609600"/>
            <a:ext cx="1885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Helvetica" pitchFamily="34" charset="0"/>
                <a:ea typeface="ＭＳ Ｐゴシック" charset="-128"/>
              </a:rPr>
              <a:t>Before allocation</a:t>
            </a:r>
          </a:p>
        </p:txBody>
      </p:sp>
      <p:sp>
        <p:nvSpPr>
          <p:cNvPr id="40967" name="Text Box 5"/>
          <p:cNvSpPr txBox="1">
            <a:spLocks noChangeArrowheads="1"/>
          </p:cNvSpPr>
          <p:nvPr/>
        </p:nvSpPr>
        <p:spPr bwMode="auto">
          <a:xfrm>
            <a:off x="6311900" y="838200"/>
            <a:ext cx="1841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Helvetica" pitchFamily="34" charset="0"/>
                <a:ea typeface="ＭＳ Ｐゴシック" charset="-128"/>
              </a:rPr>
              <a:t>After allocation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4390" y="1295400"/>
            <a:ext cx="809341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594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8305800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 smtClean="0">
                <a:latin typeface="Comic Sans MS" pitchFamily="66" charset="0"/>
              </a:rPr>
              <a:t>OS allocates one page </a:t>
            </a:r>
            <a:r>
              <a:rPr lang="en-US" sz="2600" b="1" dirty="0">
                <a:latin typeface="Comic Sans MS" pitchFamily="66" charset="0"/>
              </a:rPr>
              <a:t>table </a:t>
            </a:r>
            <a:r>
              <a:rPr lang="en-US" sz="2600" b="1" dirty="0" smtClean="0">
                <a:latin typeface="Comic Sans MS" pitchFamily="66" charset="0"/>
              </a:rPr>
              <a:t>for </a:t>
            </a:r>
            <a:r>
              <a:rPr lang="en-US" sz="2600" b="1" dirty="0">
                <a:latin typeface="Comic Sans MS" pitchFamily="66" charset="0"/>
              </a:rPr>
              <a:t>each process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Pointer to the page table is stored in the 	process control block of that process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Hardware implementation of page table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Simplest case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Comic Sans MS" pitchFamily="66" charset="0"/>
              </a:rPr>
              <a:t>Page table is implemented as a set of dedicated registers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registers should be built with high speed 	logic circuits to achieve fast address 	translation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These registers are reloaded by the dispatcher as a part of context-switch 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Feasible if the page table is reasonably small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Current generation computers support very large page </a:t>
            </a:r>
            <a:r>
              <a:rPr lang="en-US" sz="2600" b="1" dirty="0" smtClean="0">
                <a:latin typeface="Comic Sans MS" pitchFamily="66" charset="0"/>
              </a:rPr>
              <a:t>tables</a:t>
            </a: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4301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BA8C08-062E-4F81-B756-380A78567AA4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Hardware Support</a:t>
            </a:r>
          </a:p>
        </p:txBody>
      </p:sp>
    </p:spTree>
    <p:extLst>
      <p:ext uri="{BB962C8B-B14F-4D97-AF65-F5344CB8AC3E}">
        <p14:creationId xmlns:p14="http://schemas.microsoft.com/office/powerpoint/2010/main" val="252695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5257800"/>
          </a:xfrm>
          <a:noFill/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Best fit</a:t>
            </a:r>
            <a:r>
              <a:rPr lang="en-US" sz="2800" b="1" dirty="0"/>
              <a:t>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Allocate the smallest hole that is big 	enough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Search the entire list unless sorted by size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Produces the smallest leftover hole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Worst fit: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Allocate the largest hole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Produces the largest leftover hole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Search the entire list unless it is sorted by 	size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Simulation results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First and best fit are better than worst fit 	in terms of decreasing time and storage 	utilization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		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First fit is generally faster than best fit</a:t>
            </a:r>
            <a:endParaRPr lang="en-US" sz="2000" dirty="0"/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627195-1272-4BBA-BA66-D8C04EF0889C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401635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1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3022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Page table is kept in main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PTBR (Page Table Base Register) points to 	the page table of the process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Changing page table requires changing only the content of PTBR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Context switch time is reduced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Problem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Time required to access a memory location increases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Two memory accesses are required for every 	desired access to memory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Solution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Use a special, small, fast lookup hardware 	cache</a:t>
            </a:r>
            <a:r>
              <a:rPr lang="en-US" sz="2600" b="1" dirty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Translation look-aside buffer (TLB)</a:t>
            </a:r>
          </a:p>
        </p:txBody>
      </p:sp>
      <p:sp>
        <p:nvSpPr>
          <p:cNvPr id="4403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40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679CB7-2F54-4D5F-A2C0-97B9A3ABD1AD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Hardware Support</a:t>
            </a:r>
          </a:p>
        </p:txBody>
      </p:sp>
    </p:spTree>
    <p:extLst>
      <p:ext uri="{BB962C8B-B14F-4D97-AF65-F5344CB8AC3E}">
        <p14:creationId xmlns:p14="http://schemas.microsoft.com/office/powerpoint/2010/main" val="57426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2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38200"/>
            <a:ext cx="8229600" cy="5943600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TLB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An associative, high-speed memory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Each entry of TLB consists of two parts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A key (or tag) and a value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search process in the TLB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/>
              <a:t>	  	</a:t>
            </a:r>
            <a:r>
              <a:rPr lang="en-US" sz="2800" b="1" dirty="0">
                <a:latin typeface="Comic Sans MS" pitchFamily="66" charset="0"/>
              </a:rPr>
              <a:t>This is a fast operation but the hardware </a:t>
            </a:r>
            <a:r>
              <a:rPr lang="en-US" sz="2800" b="1" dirty="0" smtClean="0">
                <a:latin typeface="Comic Sans MS" pitchFamily="66" charset="0"/>
              </a:rPr>
              <a:t>	is expensive</a:t>
            </a:r>
            <a:endParaRPr lang="en-US" sz="2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/>
              <a:t>		     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Number of entries in the TLB is small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/>
              <a:t>			   </a:t>
            </a:r>
            <a:r>
              <a:rPr lang="en-US" sz="2800" b="1" dirty="0">
                <a:latin typeface="Comic Sans MS" pitchFamily="66" charset="0"/>
              </a:rPr>
              <a:t>Typically between 64 and 1024 </a:t>
            </a:r>
            <a:r>
              <a:rPr lang="en-US" sz="2800" b="1" dirty="0" smtClean="0">
                <a:latin typeface="Comic Sans MS" pitchFamily="66" charset="0"/>
              </a:rPr>
              <a:t>			  entries</a:t>
            </a:r>
          </a:p>
          <a:p>
            <a:pPr>
              <a:lnSpc>
                <a:spcPct val="80000"/>
              </a:lnSpc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Current generation processors have separate TLBs, one for instruction and one for data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800" b="1" dirty="0" smtClean="0">
                <a:latin typeface="Comic Sans MS" pitchFamily="66" charset="0"/>
              </a:rPr>
              <a:t>	There are multiple levels of TLB in many</a:t>
            </a:r>
            <a:endParaRPr lang="en-US" sz="2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Working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of the TLB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TLB miss and TLB hit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In case of TLB miss, page table should be accessed</a:t>
            </a:r>
            <a:endParaRPr lang="en-US" sz="2200" b="1" dirty="0"/>
          </a:p>
        </p:txBody>
      </p:sp>
      <p:sp>
        <p:nvSpPr>
          <p:cNvPr id="4506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50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30164F-C3E9-4212-9229-8D83CFA200FD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Translation </a:t>
            </a:r>
            <a:r>
              <a:rPr lang="en-US" sz="3200" b="1" dirty="0" err="1" smtClean="0">
                <a:solidFill>
                  <a:schemeClr val="tx1"/>
                </a:solidFill>
                <a:effectLst/>
              </a:rPr>
              <a:t>Lookaside</a:t>
            </a:r>
            <a:r>
              <a:rPr lang="en-US" sz="3200" b="1" dirty="0" smtClean="0">
                <a:solidFill>
                  <a:schemeClr val="tx1"/>
                </a:solidFill>
                <a:effectLst/>
              </a:rPr>
              <a:t> Buffer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599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50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30164F-C3E9-4212-9229-8D83CFA200FD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TLB Structure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679740"/>
              </p:ext>
            </p:extLst>
          </p:nvPr>
        </p:nvGraphicFramePr>
        <p:xfrm>
          <a:off x="1566370" y="2514600"/>
          <a:ext cx="74993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5"/>
                <a:gridCol w="374967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>
            <a:endCxn id="4" idx="2"/>
          </p:cNvCxnSpPr>
          <p:nvPr/>
        </p:nvCxnSpPr>
        <p:spPr>
          <a:xfrm>
            <a:off x="5312870" y="2514600"/>
            <a:ext cx="3175" cy="259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28800" y="22098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  key (or tag)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57400" y="51262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Logical page number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38800" y="51932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Physical frame number/address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2200" y="217753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Value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1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608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4608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E0A311-56CC-4D82-8BDA-BA48B1F2657C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762000"/>
          </a:xfrm>
        </p:spPr>
        <p:txBody>
          <a:bodyPr anchor="b"/>
          <a:lstStyle/>
          <a:p>
            <a:pPr eaLnBrk="1" hangingPunct="1"/>
            <a:r>
              <a:rPr lang="en-US" sz="3200" b="1" dirty="0"/>
              <a:t>Paging Hardware With TLB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38200"/>
            <a:ext cx="888492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8552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229600" cy="5562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If the TLB is full, an entry should be selected for replacement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Replacement policies range from Least 	Recently Used (LRU) to random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Some TLBs allow entries to be wired down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Comic Sans MS" pitchFamily="66" charset="0"/>
              </a:rPr>
              <a:t>These entries cannot be removed from the	TLB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Major kernel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code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Some TLBs store Address Space Identifiers (ASIDs) in each TLB entry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An ASID uniquely identifies each process and provides address-space protection for that process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Allows TLB to contain entries for several 	processes simultaneously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TLB must be flushed otherwise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F68EBD-D55C-4BE1-920C-383274F6AE98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Hardware Support</a:t>
            </a:r>
          </a:p>
        </p:txBody>
      </p:sp>
    </p:spTree>
    <p:extLst>
      <p:ext uri="{BB962C8B-B14F-4D97-AF65-F5344CB8AC3E}">
        <p14:creationId xmlns:p14="http://schemas.microsoft.com/office/powerpoint/2010/main" val="15031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5257800"/>
          </a:xfrm>
          <a:noFill/>
        </p:spPr>
        <p:txBody>
          <a:bodyPr>
            <a:normAutofit/>
          </a:bodyPr>
          <a:lstStyle/>
          <a:p>
            <a:pPr marL="82550" indent="0" eaLnBrk="1" hangingPunct="1">
              <a:lnSpc>
                <a:spcPct val="90000"/>
              </a:lnSpc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free holes			process demand</a:t>
            </a:r>
          </a:p>
          <a:p>
            <a:pPr marL="82550" indent="0" eaLnBrk="1" hangingPunct="1">
              <a:lnSpc>
                <a:spcPct val="90000"/>
              </a:lnSpc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	1k	1k			5k</a:t>
            </a:r>
          </a:p>
          <a:p>
            <a:pPr marL="82550" indent="0" eaLnBrk="1" hangingPunct="1">
              <a:lnSpc>
                <a:spcPct val="90000"/>
              </a:lnSpc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	2k	2k			10k</a:t>
            </a:r>
          </a:p>
          <a:p>
            <a:pPr marL="82550" indent="0" eaLnBrk="1" hangingPunct="1">
              <a:lnSpc>
                <a:spcPct val="90000"/>
              </a:lnSpc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	8k	6k			4k</a:t>
            </a:r>
          </a:p>
          <a:p>
            <a:pPr marL="82550" indent="0" eaLnBrk="1" hangingPunct="1">
              <a:lnSpc>
                <a:spcPct val="90000"/>
              </a:lnSpc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9k	8k			</a:t>
            </a:r>
          </a:p>
          <a:p>
            <a:pPr marL="82550" indent="0" eaLnBrk="1" hangingPunct="1">
              <a:lnSpc>
                <a:spcPct val="90000"/>
              </a:lnSpc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12k	9k		Use first fit, best fit and   </a:t>
            </a:r>
          </a:p>
          <a:p>
            <a:pPr marL="82550" indent="0" eaLnBrk="1" hangingPunct="1">
              <a:lnSpc>
                <a:spcPct val="90000"/>
              </a:lnSpc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6k	12k		worst fit for allocation</a:t>
            </a:r>
          </a:p>
          <a:p>
            <a:pPr marL="82550" indent="0" eaLnBrk="1" hangingPunct="1">
              <a:lnSpc>
                <a:spcPct val="90000"/>
              </a:lnSpc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15k   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15k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2550" indent="0" eaLnBrk="1" hangingPunct="1">
              <a:lnSpc>
                <a:spcPct val="90000"/>
              </a:lnSpc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20k   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20k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550" indent="0" eaLnBrk="1" hangingPunct="1">
              <a:lnSpc>
                <a:spcPct val="90000"/>
              </a:lnSpc>
              <a:buNone/>
            </a:pP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627195-1272-4BBA-BA66-D8C04EF0889C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382466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3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229600" cy="54546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Both first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fit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and best fit strategies suffer from external fragmentation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Free memory space is broken into small 	pieces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External fragmentation exists when there is enough total memory space to satisfy a request but the available spaces are not contiguous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Storage is fragmented into a large number 	of small holes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Depending on the total memory space and the average process size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External fragmentation may be a minor or 	major problem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mic Sans MS" pitchFamily="66" charset="0"/>
              </a:rPr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First fit has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been shown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to suffer from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	the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50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percent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rule</a:t>
            </a:r>
          </a:p>
        </p:txBody>
      </p:sp>
      <p:sp>
        <p:nvSpPr>
          <p:cNvPr id="3072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D7793F-D10B-4F26-B468-35B62E3382BB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391400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Fragmentation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FAST-NU Karachi Campus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16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D7793F-D10B-4F26-B468-35B62E3382BB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391400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Fragmentation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FAST-NU Karachi Campus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33800" y="1905000"/>
            <a:ext cx="1981200" cy="388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733800" y="24384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33800" y="35814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33800" y="43434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33800" y="4572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33800" y="51816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33800" y="28956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33800" y="2497087"/>
            <a:ext cx="1828799" cy="381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9600" y="4670937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P8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33800" y="373380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19600" y="531495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1948" y="19812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43399" y="42672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67200" y="3080267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8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4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229600" cy="5562600"/>
          </a:xfrm>
          <a:noFill/>
        </p:spPr>
        <p:txBody>
          <a:bodyPr>
            <a:normAutofit fontScale="77500" lnSpcReduction="20000"/>
          </a:bodyPr>
          <a:lstStyle/>
          <a:p>
            <a:pPr eaLnBrk="1" hangingPunct="1">
              <a:buFontTx/>
              <a:buChar char="o"/>
            </a:pPr>
            <a:r>
              <a:rPr lang="en-US" sz="3400" b="1" dirty="0">
                <a:latin typeface="Arial" pitchFamily="34" charset="0"/>
                <a:cs typeface="Arial" pitchFamily="34" charset="0"/>
              </a:rPr>
              <a:t>50-percent rule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400" b="1" dirty="0">
                <a:latin typeface="Comic Sans MS" pitchFamily="66" charset="0"/>
              </a:rPr>
              <a:t>		Given N allocated blocks, </a:t>
            </a:r>
            <a:r>
              <a:rPr lang="en-US" sz="3400" b="1" dirty="0" smtClean="0">
                <a:latin typeface="Comic Sans MS" pitchFamily="66" charset="0"/>
              </a:rPr>
              <a:t>another 0.5 </a:t>
            </a:r>
            <a:r>
              <a:rPr lang="en-US" sz="3400" b="1" dirty="0">
                <a:latin typeface="Comic Sans MS" pitchFamily="66" charset="0"/>
              </a:rPr>
              <a:t>N </a:t>
            </a:r>
            <a:r>
              <a:rPr lang="en-US" sz="3400" b="1" dirty="0" smtClean="0">
                <a:latin typeface="Comic Sans MS" pitchFamily="66" charset="0"/>
              </a:rPr>
              <a:t>	blocks are lost </a:t>
            </a:r>
            <a:r>
              <a:rPr lang="en-US" sz="3400" b="1" dirty="0">
                <a:latin typeface="Comic Sans MS" pitchFamily="66" charset="0"/>
              </a:rPr>
              <a:t>to fragmentation</a:t>
            </a:r>
            <a:r>
              <a:rPr lang="en-US" sz="3400" b="1" dirty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400" b="1" dirty="0"/>
              <a:t>			</a:t>
            </a:r>
            <a:r>
              <a:rPr lang="en-US" sz="3400" b="1" dirty="0">
                <a:latin typeface="Arial" pitchFamily="34" charset="0"/>
                <a:cs typeface="Arial" pitchFamily="34" charset="0"/>
              </a:rPr>
              <a:t>One-third of the memory may be 			unusable</a:t>
            </a:r>
          </a:p>
          <a:p>
            <a:pPr eaLnBrk="1" hangingPunct="1">
              <a:buFontTx/>
              <a:buChar char="o"/>
            </a:pPr>
            <a:r>
              <a:rPr lang="en-US" sz="3400" b="1" dirty="0">
                <a:latin typeface="Comic Sans MS" pitchFamily="66" charset="0"/>
                <a:cs typeface="Calibri" pitchFamily="34" charset="0"/>
              </a:rPr>
              <a:t>Memory fragmentation can be </a:t>
            </a:r>
            <a:r>
              <a:rPr lang="en-US" sz="3400" b="1" dirty="0" smtClean="0">
                <a:latin typeface="Comic Sans MS" pitchFamily="66" charset="0"/>
                <a:cs typeface="Calibri" pitchFamily="34" charset="0"/>
              </a:rPr>
              <a:t>either internal </a:t>
            </a:r>
            <a:r>
              <a:rPr lang="en-US" sz="3400" b="1" dirty="0">
                <a:latin typeface="Comic Sans MS" pitchFamily="66" charset="0"/>
                <a:cs typeface="Calibri" pitchFamily="34" charset="0"/>
              </a:rPr>
              <a:t>or external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3400" b="1" dirty="0">
                <a:latin typeface="Arial" pitchFamily="34" charset="0"/>
                <a:cs typeface="Arial" pitchFamily="34" charset="0"/>
              </a:rPr>
              <a:t>Internal fragmentation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100" b="1" dirty="0">
                <a:latin typeface="Comic Sans MS" pitchFamily="66" charset="0"/>
              </a:rPr>
              <a:t>		</a:t>
            </a:r>
            <a:r>
              <a:rPr lang="en-US" sz="3400" b="1" dirty="0">
                <a:latin typeface="Comic Sans MS" pitchFamily="66" charset="0"/>
              </a:rPr>
              <a:t>Memory is generally divided into fixed size 	blocks and allocated to processes in 	multiples of fixed size	blocks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100" b="1" dirty="0"/>
              <a:t>			</a:t>
            </a:r>
            <a:r>
              <a:rPr lang="en-US" sz="3400" b="1" dirty="0">
                <a:latin typeface="Arial" pitchFamily="34" charset="0"/>
                <a:cs typeface="Arial" pitchFamily="34" charset="0"/>
              </a:rPr>
              <a:t>Allocated memory may be larger than 		the requested size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3400" b="1" dirty="0">
                <a:latin typeface="Comic Sans MS" pitchFamily="66" charset="0"/>
              </a:rPr>
              <a:t>Difference results in unused memory lost to internal fragmentation</a:t>
            </a:r>
            <a:endParaRPr lang="en-US" sz="3400" b="1" dirty="0"/>
          </a:p>
        </p:txBody>
      </p:sp>
      <p:sp>
        <p:nvSpPr>
          <p:cNvPr id="3174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E5033F-04D2-417A-BB4F-F50AA98997F9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Fragmentation</a:t>
            </a:r>
          </a:p>
        </p:txBody>
      </p:sp>
    </p:spTree>
    <p:extLst>
      <p:ext uri="{BB962C8B-B14F-4D97-AF65-F5344CB8AC3E}">
        <p14:creationId xmlns:p14="http://schemas.microsoft.com/office/powerpoint/2010/main" val="346551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4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43000"/>
            <a:ext cx="8229600" cy="5029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Compaction is a solution to external fragmentation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Shuffle free memory spaces to form one 	large contiguous block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Possible only if relocation is dynamic and is done at run 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Compaction algorithms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Another solution to external fragmentation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Permit the physical address space of the 	processes to be noncontiguous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The technique is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used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in paging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 smtClean="0">
                <a:latin typeface="Comic Sans MS" panose="030F0702030302020204" pitchFamily="66" charset="0"/>
              </a:rPr>
              <a:t>The most common memory management 	technique</a:t>
            </a:r>
            <a:endParaRPr lang="en-US" sz="2600" b="1" dirty="0">
              <a:latin typeface="Comic Sans MS" panose="030F0702030302020204" pitchFamily="66" charset="0"/>
              <a:cs typeface="Arial" pitchFamily="34" charset="0"/>
            </a:endParaRPr>
          </a:p>
        </p:txBody>
      </p:sp>
      <p:sp>
        <p:nvSpPr>
          <p:cNvPr id="3277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6256FC-DA13-433E-9171-992400B0F419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Fragmentation</a:t>
            </a:r>
          </a:p>
        </p:txBody>
      </p:sp>
    </p:spTree>
    <p:extLst>
      <p:ext uri="{BB962C8B-B14F-4D97-AF65-F5344CB8AC3E}">
        <p14:creationId xmlns:p14="http://schemas.microsoft.com/office/powerpoint/2010/main" val="257046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7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38200"/>
            <a:ext cx="8229600" cy="5638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 smtClean="0">
                <a:latin typeface="Comic Sans MS" pitchFamily="66" charset="0"/>
              </a:rPr>
              <a:t>A </a:t>
            </a:r>
            <a:r>
              <a:rPr lang="en-US" sz="2600" b="1" dirty="0">
                <a:latin typeface="Comic Sans MS" pitchFamily="66" charset="0"/>
              </a:rPr>
              <a:t>memory management scheme that permits the physical address space of a process to be noncontiguous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Avoids external fragmentation and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the need 	for compaction 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Most operating systems use paging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Basic Method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Physical memory is partitioned into fixed-	sized blocks – </a:t>
            </a:r>
            <a:r>
              <a:rPr lang="en-US" sz="2600" b="1" dirty="0">
                <a:latin typeface="Berlin Sans FB" pitchFamily="34" charset="0"/>
              </a:rPr>
              <a:t>frames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Logical memory is also partitioned into the same fixed-sized blocks </a:t>
            </a:r>
            <a:r>
              <a:rPr lang="en-US" sz="2600" b="1" dirty="0"/>
              <a:t>– </a:t>
            </a:r>
            <a:r>
              <a:rPr lang="en-US" sz="2600" b="1" dirty="0">
                <a:latin typeface="Berlin Sans FB" pitchFamily="34" charset="0"/>
              </a:rPr>
              <a:t>pages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When a process is to be executed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Pages are loaded from the backing store	into the available memory frames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Backing store is also partitioned into fixed-sized blocks of the same size</a:t>
            </a:r>
          </a:p>
        </p:txBody>
      </p:sp>
      <p:sp>
        <p:nvSpPr>
          <p:cNvPr id="3379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547072-8198-47FC-A838-2BA42411713E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Paging </a:t>
            </a:r>
          </a:p>
        </p:txBody>
      </p:sp>
    </p:spTree>
    <p:extLst>
      <p:ext uri="{BB962C8B-B14F-4D97-AF65-F5344CB8AC3E}">
        <p14:creationId xmlns:p14="http://schemas.microsoft.com/office/powerpoint/2010/main" val="317100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38200"/>
            <a:ext cx="8229600" cy="54546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Hardware support for paging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2600" b="1" dirty="0">
                <a:latin typeface="Comic Sans MS" pitchFamily="66" charset="0"/>
              </a:rPr>
              <a:t>Every address is divided into two parts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Page number is used as an index into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 per-	process page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table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Page table contains the base address of each </a:t>
            </a:r>
            <a:r>
              <a:rPr lang="en-US" sz="2600" b="1" dirty="0" smtClean="0">
                <a:latin typeface="Comic Sans MS" pitchFamily="66" charset="0"/>
              </a:rPr>
              <a:t>frame in </a:t>
            </a:r>
            <a:r>
              <a:rPr lang="en-US" sz="2600" b="1" dirty="0">
                <a:latin typeface="Comic Sans MS" pitchFamily="66" charset="0"/>
              </a:rPr>
              <a:t>physical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paging model of memory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Page size is defined by the hardware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Typically a power of 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Varies between 512 bytes to 1GBbytes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If the size of logical address space is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600" b="1" i="1" baseline="300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600" b="1" baseline="30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and page size is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600" b="1" i="1" baseline="30000" dirty="0">
                <a:latin typeface="Arial" pitchFamily="34" charset="0"/>
                <a:cs typeface="Arial" pitchFamily="34" charset="0"/>
              </a:rPr>
              <a:t>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The higher order </a:t>
            </a:r>
            <a:r>
              <a:rPr lang="en-US" sz="2600" b="1" dirty="0">
                <a:latin typeface="Berlin Sans FB" pitchFamily="34" charset="0"/>
              </a:rPr>
              <a:t>(m – n)</a:t>
            </a:r>
            <a:r>
              <a:rPr lang="en-US" sz="2600" b="1" dirty="0">
                <a:latin typeface="Comic Sans MS" pitchFamily="66" charset="0"/>
              </a:rPr>
              <a:t> bits designate 	the page number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lower n bits designate the page offset</a:t>
            </a:r>
          </a:p>
        </p:txBody>
      </p:sp>
      <p:sp>
        <p:nvSpPr>
          <p:cNvPr id="348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8D4F1C-41B2-4015-8E94-3A2EBC3C3A2E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Basic Method of Paging</a:t>
            </a:r>
          </a:p>
        </p:txBody>
      </p:sp>
    </p:spTree>
    <p:extLst>
      <p:ext uri="{BB962C8B-B14F-4D97-AF65-F5344CB8AC3E}">
        <p14:creationId xmlns:p14="http://schemas.microsoft.com/office/powerpoint/2010/main" val="106019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12655</TotalTime>
  <Words>561</Words>
  <Application>Microsoft Office PowerPoint</Application>
  <PresentationFormat>On-screen Show (4:3)</PresentationFormat>
  <Paragraphs>309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9" baseType="lpstr">
      <vt:lpstr>ＭＳ Ｐゴシック</vt:lpstr>
      <vt:lpstr>Arial</vt:lpstr>
      <vt:lpstr>Arial Black</vt:lpstr>
      <vt:lpstr>Berlin Sans FB</vt:lpstr>
      <vt:lpstr>Calibri</vt:lpstr>
      <vt:lpstr>Comic Sans MS</vt:lpstr>
      <vt:lpstr>Courier New</vt:lpstr>
      <vt:lpstr>Gill Sans MT</vt:lpstr>
      <vt:lpstr>Helvetica</vt:lpstr>
      <vt:lpstr>Times</vt:lpstr>
      <vt:lpstr>Times New Roman</vt:lpstr>
      <vt:lpstr>Verdana</vt:lpstr>
      <vt:lpstr>Wingdings</vt:lpstr>
      <vt:lpstr>Wingdings 2</vt:lpstr>
      <vt:lpstr>1_Theme1</vt:lpstr>
      <vt:lpstr>Memory Management </vt:lpstr>
      <vt:lpstr>Memory Allocation</vt:lpstr>
      <vt:lpstr>Memory Allocation</vt:lpstr>
      <vt:lpstr>Fragmentation </vt:lpstr>
      <vt:lpstr>Fragmentation </vt:lpstr>
      <vt:lpstr>Fragmentation</vt:lpstr>
      <vt:lpstr>Fragmentation</vt:lpstr>
      <vt:lpstr>Paging </vt:lpstr>
      <vt:lpstr>Basic Method of Paging</vt:lpstr>
      <vt:lpstr>Paging Hardware</vt:lpstr>
      <vt:lpstr>Paging Hardware</vt:lpstr>
      <vt:lpstr>Paging Model of Logical and Physical Memory</vt:lpstr>
      <vt:lpstr>Basic Method of Paging</vt:lpstr>
      <vt:lpstr>Paging Example</vt:lpstr>
      <vt:lpstr>Paging example</vt:lpstr>
      <vt:lpstr>Basic Method of Paging</vt:lpstr>
      <vt:lpstr>Basic Method of Paging</vt:lpstr>
      <vt:lpstr>Free Frames before and after allocation </vt:lpstr>
      <vt:lpstr>Hardware Support</vt:lpstr>
      <vt:lpstr>Hardware Support</vt:lpstr>
      <vt:lpstr>Translation Lookaside Buffer</vt:lpstr>
      <vt:lpstr>TLB Structure</vt:lpstr>
      <vt:lpstr>Paging Hardware With TLB</vt:lpstr>
      <vt:lpstr>Hardware Support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Windows User</cp:lastModifiedBy>
  <cp:revision>220</cp:revision>
  <dcterms:created xsi:type="dcterms:W3CDTF">2008-12-31T02:25:45Z</dcterms:created>
  <dcterms:modified xsi:type="dcterms:W3CDTF">2020-03-26T17:36:19Z</dcterms:modified>
</cp:coreProperties>
</file>