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75" r:id="rId6"/>
    <p:sldId id="276" r:id="rId7"/>
    <p:sldId id="277" r:id="rId8"/>
    <p:sldId id="279" r:id="rId9"/>
    <p:sldId id="281" r:id="rId10"/>
    <p:sldId id="285" r:id="rId11"/>
    <p:sldId id="282" r:id="rId12"/>
    <p:sldId id="286" r:id="rId13"/>
    <p:sldId id="283" r:id="rId14"/>
    <p:sldId id="295" r:id="rId15"/>
    <p:sldId id="284" r:id="rId16"/>
    <p:sldId id="288" r:id="rId17"/>
    <p:sldId id="287" r:id="rId18"/>
    <p:sldId id="278" r:id="rId19"/>
    <p:sldId id="323" r:id="rId20"/>
    <p:sldId id="324" r:id="rId21"/>
    <p:sldId id="32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72" autoAdjust="0"/>
    <p:restoredTop sz="79211" autoAdjust="0"/>
  </p:normalViewPr>
  <p:slideViewPr>
    <p:cSldViewPr snapToGrid="0" showGuides="1">
      <p:cViewPr varScale="1">
        <p:scale>
          <a:sx n="59" d="100"/>
          <a:sy n="59" d="100"/>
        </p:scale>
        <p:origin x="1014" y="30"/>
      </p:cViewPr>
      <p:guideLst>
        <p:guide orient="horz" pos="2160"/>
        <p:guide pos="3840"/>
      </p:guideLst>
    </p:cSldViewPr>
  </p:slideViewPr>
  <p:outlineViewPr>
    <p:cViewPr>
      <p:scale>
        <a:sx n="33" d="100"/>
        <a:sy n="33" d="100"/>
      </p:scale>
      <p:origin x="0" y="3006"/>
    </p:cViewPr>
  </p:outlineViewPr>
  <p:notesTextViewPr>
    <p:cViewPr>
      <p:scale>
        <a:sx n="75" d="100"/>
        <a:sy n="75" d="100"/>
      </p:scale>
      <p:origin x="0" y="0"/>
    </p:cViewPr>
  </p:notesTextViewPr>
  <p:sorterViewPr>
    <p:cViewPr>
      <p:scale>
        <a:sx n="66" d="100"/>
        <a:sy n="66" d="100"/>
      </p:scale>
      <p:origin x="0" y="0"/>
    </p:cViewPr>
  </p:sorterViewPr>
  <p:notesViewPr>
    <p:cSldViewPr snapToGrid="0" showGuides="1">
      <p:cViewPr varScale="1">
        <p:scale>
          <a:sx n="52" d="100"/>
          <a:sy n="52" d="100"/>
        </p:scale>
        <p:origin x="-288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9/13/2017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9/13/2017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5</a:t>
            </a:fld>
            <a:endParaRPr lang="en-US"/>
          </a:p>
        </p:txBody>
      </p:sp>
    </p:spTree>
    <p:extLst>
      <p:ext uri="{BB962C8B-B14F-4D97-AF65-F5344CB8AC3E}">
        <p14:creationId xmlns:p14="http://schemas.microsoft.com/office/powerpoint/2010/main" val="13325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10</a:t>
            </a:fld>
            <a:endParaRPr lang="en-US"/>
          </a:p>
        </p:txBody>
      </p:sp>
    </p:spTree>
    <p:extLst>
      <p:ext uri="{BB962C8B-B14F-4D97-AF65-F5344CB8AC3E}">
        <p14:creationId xmlns:p14="http://schemas.microsoft.com/office/powerpoint/2010/main" val="3789027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11</a:t>
            </a:fld>
            <a:endParaRPr lang="en-US"/>
          </a:p>
        </p:txBody>
      </p:sp>
    </p:spTree>
    <p:extLst>
      <p:ext uri="{BB962C8B-B14F-4D97-AF65-F5344CB8AC3E}">
        <p14:creationId xmlns:p14="http://schemas.microsoft.com/office/powerpoint/2010/main" val="3897507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200" b="0" i="1" dirty="0" err="1" smtClean="0"/>
              <a:t>Pseudocode</a:t>
            </a:r>
            <a:r>
              <a:rPr lang="en-US" sz="1200" b="0" i="1" dirty="0" smtClean="0"/>
              <a:t> </a:t>
            </a:r>
          </a:p>
          <a:p>
            <a:pPr>
              <a:lnSpc>
                <a:spcPct val="90000"/>
              </a:lnSpc>
            </a:pPr>
            <a:r>
              <a:rPr lang="en-US" sz="1200" b="0" i="1" dirty="0" smtClean="0"/>
              <a:t>Input a set of 4 marks</a:t>
            </a:r>
          </a:p>
          <a:p>
            <a:pPr>
              <a:lnSpc>
                <a:spcPct val="90000"/>
              </a:lnSpc>
            </a:pPr>
            <a:r>
              <a:rPr lang="en-US" sz="1200" b="0" i="1" dirty="0" smtClean="0"/>
              <a:t>Calculate their average by summing and dividing by 4</a:t>
            </a:r>
          </a:p>
          <a:p>
            <a:pPr>
              <a:lnSpc>
                <a:spcPct val="90000"/>
              </a:lnSpc>
            </a:pPr>
            <a:r>
              <a:rPr lang="en-US" sz="1200" b="0" i="1" dirty="0" smtClean="0"/>
              <a:t>if average is below 50</a:t>
            </a:r>
          </a:p>
          <a:p>
            <a:pPr>
              <a:lnSpc>
                <a:spcPct val="90000"/>
              </a:lnSpc>
              <a:buFont typeface="Wingdings" pitchFamily="2" charset="2"/>
              <a:buNone/>
            </a:pPr>
            <a:r>
              <a:rPr lang="en-US" sz="1200" b="0" i="1" dirty="0" smtClean="0"/>
              <a:t>		Print “FAIL”</a:t>
            </a:r>
          </a:p>
          <a:p>
            <a:pPr>
              <a:lnSpc>
                <a:spcPct val="90000"/>
              </a:lnSpc>
              <a:buFont typeface="Wingdings" pitchFamily="2" charset="2"/>
              <a:buNone/>
            </a:pPr>
            <a:r>
              <a:rPr lang="en-US" sz="1200" b="0" i="1" dirty="0" smtClean="0"/>
              <a:t>	else</a:t>
            </a:r>
          </a:p>
          <a:p>
            <a:pPr>
              <a:lnSpc>
                <a:spcPct val="90000"/>
              </a:lnSpc>
              <a:buFont typeface="Wingdings" pitchFamily="2" charset="2"/>
              <a:buNone/>
            </a:pPr>
            <a:r>
              <a:rPr lang="en-US" sz="1200" b="0" i="1" dirty="0" smtClean="0"/>
              <a:t>		Print “PASS”</a:t>
            </a:r>
            <a:endParaRPr lang="en-US" sz="1200" b="0" dirty="0" smtClean="0"/>
          </a:p>
          <a:p>
            <a:endParaRPr lang="en-US" b="0"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12</a:t>
            </a:fld>
            <a:endParaRPr lang="en-US"/>
          </a:p>
        </p:txBody>
      </p:sp>
    </p:spTree>
    <p:extLst>
      <p:ext uri="{BB962C8B-B14F-4D97-AF65-F5344CB8AC3E}">
        <p14:creationId xmlns:p14="http://schemas.microsoft.com/office/powerpoint/2010/main" val="4211696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14</a:t>
            </a:fld>
            <a:endParaRPr lang="en-US"/>
          </a:p>
        </p:txBody>
      </p:sp>
    </p:spTree>
    <p:extLst>
      <p:ext uri="{BB962C8B-B14F-4D97-AF65-F5344CB8AC3E}">
        <p14:creationId xmlns:p14="http://schemas.microsoft.com/office/powerpoint/2010/main" val="3539813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17</a:t>
            </a:fld>
            <a:endParaRPr lang="en-US"/>
          </a:p>
        </p:txBody>
      </p:sp>
    </p:spTree>
    <p:extLst>
      <p:ext uri="{BB962C8B-B14F-4D97-AF65-F5344CB8AC3E}">
        <p14:creationId xmlns:p14="http://schemas.microsoft.com/office/powerpoint/2010/main" val="373736340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9/13/2017</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pPr/>
              <a:t>9/13/2017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pPr/>
              <a:t>9/13/2017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pPr/>
              <a:t>9/13/2017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pPr/>
              <a:t>9/13/2017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pPr/>
              <a:t>9/13/2017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pPr/>
              <a:t>9/13/2017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pPr/>
              <a:t>9/13/2017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pPr/>
              <a:t>9/13/2017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pPr/>
              <a:t>9/13/2017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pPr/>
              <a:t>9/13/2017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9/13/2017</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 y="2292094"/>
            <a:ext cx="7329055" cy="2219691"/>
          </a:xfrm>
        </p:spPr>
        <p:txBody>
          <a:bodyPr anchor="ctr"/>
          <a:lstStyle/>
          <a:p>
            <a:pPr marL="1427163" indent="-1427163"/>
            <a:r>
              <a:rPr lang="en-US" dirty="0" smtClean="0"/>
              <a:t>   Problem Solving skills</a:t>
            </a:r>
            <a:endParaRPr lang="en-US" dirty="0"/>
          </a:p>
        </p:txBody>
      </p:sp>
      <p:sp>
        <p:nvSpPr>
          <p:cNvPr id="7" name="Subtitle 6"/>
          <p:cNvSpPr>
            <a:spLocks noGrp="1"/>
          </p:cNvSpPr>
          <p:nvPr>
            <p:ph type="subTitle" idx="1"/>
          </p:nvPr>
        </p:nvSpPr>
        <p:spPr>
          <a:xfrm>
            <a:off x="221673" y="4031674"/>
            <a:ext cx="6617277" cy="1435676"/>
          </a:xfrm>
        </p:spPr>
        <p:txBody>
          <a:bodyPr/>
          <a:lstStyle/>
          <a:p>
            <a:r>
              <a:rPr lang="en-US" dirty="0" smtClean="0"/>
              <a:t>Course Code: CSC -101       Credit Hrs:3+1</a:t>
            </a:r>
          </a:p>
          <a:p>
            <a:endParaRPr lang="en-US" dirty="0" smtClean="0"/>
          </a:p>
          <a:p>
            <a:r>
              <a:rPr lang="en-US" dirty="0" smtClean="0"/>
              <a:t>Course Teacher: </a:t>
            </a:r>
            <a:r>
              <a:rPr lang="en-US" dirty="0" err="1"/>
              <a:t>Noman</a:t>
            </a:r>
            <a:r>
              <a:rPr lang="en-US" dirty="0"/>
              <a:t> </a:t>
            </a:r>
            <a:r>
              <a:rPr lang="en-US" dirty="0" err="1"/>
              <a:t>Atique</a:t>
            </a:r>
            <a:r>
              <a:rPr lang="en-US" dirty="0" smtClean="0"/>
              <a:t>/Muhammad </a:t>
            </a:r>
            <a:r>
              <a:rPr lang="en-US" dirty="0" err="1" smtClean="0"/>
              <a:t>Shahzad</a:t>
            </a:r>
            <a:r>
              <a:rPr lang="en-US" dirty="0" smtClean="0"/>
              <a:t>/  Javeria Farooq</a:t>
            </a:r>
            <a:endParaRPr lang="en-US" dirty="0"/>
          </a:p>
        </p:txBody>
      </p:sp>
      <p:pic>
        <p:nvPicPr>
          <p:cNvPr id="8" name="Picture Placeholder 7" descr="1178894_0667_2.jpg"/>
          <p:cNvPicPr>
            <a:picLocks noGrp="1" noChangeAspect="1"/>
          </p:cNvPicPr>
          <p:nvPr>
            <p:ph type="pic" sz="quarter" idx="13"/>
          </p:nvPr>
        </p:nvPicPr>
        <p:blipFill>
          <a:blip r:embed="rId3" cstate="print"/>
          <a:srcRect l="15170" r="1517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SWITCH CASE</a:t>
            </a:r>
            <a:endParaRPr lang="en-US" dirty="0"/>
          </a:p>
        </p:txBody>
      </p:sp>
      <p:grpSp>
        <p:nvGrpSpPr>
          <p:cNvPr id="4" name="Group 96"/>
          <p:cNvGrpSpPr/>
          <p:nvPr/>
        </p:nvGrpSpPr>
        <p:grpSpPr>
          <a:xfrm>
            <a:off x="2028303" y="1998678"/>
            <a:ext cx="8039100" cy="3492500"/>
            <a:chOff x="889000" y="2819400"/>
            <a:chExt cx="8039100" cy="3492500"/>
          </a:xfrm>
        </p:grpSpPr>
        <p:grpSp>
          <p:nvGrpSpPr>
            <p:cNvPr id="5" name="Group 4"/>
            <p:cNvGrpSpPr>
              <a:grpSpLocks/>
            </p:cNvGrpSpPr>
            <p:nvPr/>
          </p:nvGrpSpPr>
          <p:grpSpPr bwMode="auto">
            <a:xfrm>
              <a:off x="1562100" y="2984500"/>
              <a:ext cx="6692900" cy="3327400"/>
              <a:chOff x="984" y="1880"/>
              <a:chExt cx="4216" cy="2096"/>
            </a:xfrm>
          </p:grpSpPr>
          <p:grpSp>
            <p:nvGrpSpPr>
              <p:cNvPr id="14" name="Group 5"/>
              <p:cNvGrpSpPr>
                <a:grpSpLocks/>
              </p:cNvGrpSpPr>
              <p:nvPr/>
            </p:nvGrpSpPr>
            <p:grpSpPr bwMode="auto">
              <a:xfrm>
                <a:off x="984" y="1880"/>
                <a:ext cx="4216" cy="2096"/>
                <a:chOff x="904" y="1872"/>
                <a:chExt cx="4216" cy="2096"/>
              </a:xfrm>
            </p:grpSpPr>
            <p:sp>
              <p:nvSpPr>
                <p:cNvPr id="24" name="Text Box 6"/>
                <p:cNvSpPr txBox="1">
                  <a:spLocks noChangeArrowheads="1"/>
                </p:cNvSpPr>
                <p:nvPr/>
              </p:nvSpPr>
              <p:spPr bwMode="auto">
                <a:xfrm>
                  <a:off x="904" y="3186"/>
                  <a:ext cx="720" cy="352"/>
                </a:xfrm>
                <a:prstGeom prst="rect">
                  <a:avLst/>
                </a:prstGeom>
                <a:solidFill>
                  <a:schemeClr val="tx1"/>
                </a:solidFill>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200"/>
                    <a:t> </a:t>
                  </a:r>
                </a:p>
                <a:p>
                  <a:pPr algn="ctr">
                    <a:spcBef>
                      <a:spcPct val="50000"/>
                    </a:spcBef>
                  </a:pPr>
                  <a:endParaRPr lang="en-US" sz="1200"/>
                </a:p>
              </p:txBody>
            </p:sp>
            <p:sp>
              <p:nvSpPr>
                <p:cNvPr id="25" name="AutoShape 7"/>
                <p:cNvSpPr>
                  <a:spLocks noChangeArrowheads="1"/>
                </p:cNvSpPr>
                <p:nvPr/>
              </p:nvSpPr>
              <p:spPr bwMode="auto">
                <a:xfrm>
                  <a:off x="2576" y="2104"/>
                  <a:ext cx="888" cy="720"/>
                </a:xfrm>
                <a:prstGeom prst="flowChartDecision">
                  <a:avLst/>
                </a:prstGeom>
                <a:solidFill>
                  <a:schemeClr val="tx1"/>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26" name="Text Box 8"/>
                <p:cNvSpPr txBox="1">
                  <a:spLocks noChangeArrowheads="1"/>
                </p:cNvSpPr>
                <p:nvPr/>
              </p:nvSpPr>
              <p:spPr bwMode="auto">
                <a:xfrm>
                  <a:off x="2069" y="3186"/>
                  <a:ext cx="720" cy="352"/>
                </a:xfrm>
                <a:prstGeom prst="rect">
                  <a:avLst/>
                </a:prstGeom>
                <a:solidFill>
                  <a:schemeClr val="tx1"/>
                </a:solidFill>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200"/>
                    <a:t> </a:t>
                  </a:r>
                </a:p>
                <a:p>
                  <a:pPr algn="ctr">
                    <a:spcBef>
                      <a:spcPct val="50000"/>
                    </a:spcBef>
                  </a:pPr>
                  <a:endParaRPr lang="en-US" sz="1200"/>
                </a:p>
              </p:txBody>
            </p:sp>
            <p:sp>
              <p:nvSpPr>
                <p:cNvPr id="27" name="Line 9"/>
                <p:cNvSpPr>
                  <a:spLocks noChangeShapeType="1"/>
                </p:cNvSpPr>
                <p:nvPr/>
              </p:nvSpPr>
              <p:spPr bwMode="auto">
                <a:xfrm>
                  <a:off x="3016" y="2832"/>
                  <a:ext cx="0" cy="17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28" name="Line 10"/>
                <p:cNvSpPr>
                  <a:spLocks noChangeShapeType="1"/>
                </p:cNvSpPr>
                <p:nvPr/>
              </p:nvSpPr>
              <p:spPr bwMode="auto">
                <a:xfrm>
                  <a:off x="3024" y="1872"/>
                  <a:ext cx="0" cy="25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29" name="Text Box 11"/>
                <p:cNvSpPr txBox="1">
                  <a:spLocks noChangeArrowheads="1"/>
                </p:cNvSpPr>
                <p:nvPr/>
              </p:nvSpPr>
              <p:spPr bwMode="auto">
                <a:xfrm>
                  <a:off x="3234" y="3186"/>
                  <a:ext cx="720" cy="352"/>
                </a:xfrm>
                <a:prstGeom prst="rect">
                  <a:avLst/>
                </a:prstGeom>
                <a:solidFill>
                  <a:schemeClr val="tx1"/>
                </a:solidFill>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200"/>
                    <a:t> </a:t>
                  </a:r>
                </a:p>
                <a:p>
                  <a:pPr algn="ctr">
                    <a:spcBef>
                      <a:spcPct val="50000"/>
                    </a:spcBef>
                  </a:pPr>
                  <a:endParaRPr lang="en-US" sz="1200"/>
                </a:p>
              </p:txBody>
            </p:sp>
            <p:sp>
              <p:nvSpPr>
                <p:cNvPr id="30" name="Text Box 12"/>
                <p:cNvSpPr txBox="1">
                  <a:spLocks noChangeArrowheads="1"/>
                </p:cNvSpPr>
                <p:nvPr/>
              </p:nvSpPr>
              <p:spPr bwMode="auto">
                <a:xfrm>
                  <a:off x="4400" y="3186"/>
                  <a:ext cx="720" cy="352"/>
                </a:xfrm>
                <a:prstGeom prst="rect">
                  <a:avLst/>
                </a:prstGeom>
                <a:solidFill>
                  <a:schemeClr val="tx1"/>
                </a:solidFill>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200"/>
                    <a:t> </a:t>
                  </a:r>
                </a:p>
                <a:p>
                  <a:pPr algn="ctr">
                    <a:spcBef>
                      <a:spcPct val="50000"/>
                    </a:spcBef>
                  </a:pPr>
                  <a:endParaRPr lang="en-US" sz="1200"/>
                </a:p>
              </p:txBody>
            </p:sp>
            <p:grpSp>
              <p:nvGrpSpPr>
                <p:cNvPr id="31" name="Group 13"/>
                <p:cNvGrpSpPr>
                  <a:grpSpLocks/>
                </p:cNvGrpSpPr>
                <p:nvPr/>
              </p:nvGrpSpPr>
              <p:grpSpPr bwMode="auto">
                <a:xfrm>
                  <a:off x="1232" y="3016"/>
                  <a:ext cx="3544" cy="184"/>
                  <a:chOff x="1232" y="3016"/>
                  <a:chExt cx="3544" cy="184"/>
                </a:xfrm>
              </p:grpSpPr>
              <p:sp>
                <p:nvSpPr>
                  <p:cNvPr id="39" name="Line 14"/>
                  <p:cNvSpPr>
                    <a:spLocks noChangeShapeType="1"/>
                  </p:cNvSpPr>
                  <p:nvPr/>
                </p:nvSpPr>
                <p:spPr bwMode="auto">
                  <a:xfrm flipH="1">
                    <a:off x="1232" y="3016"/>
                    <a:ext cx="3536"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40" name="Line 15"/>
                  <p:cNvSpPr>
                    <a:spLocks noChangeShapeType="1"/>
                  </p:cNvSpPr>
                  <p:nvPr/>
                </p:nvSpPr>
                <p:spPr bwMode="auto">
                  <a:xfrm>
                    <a:off x="1240" y="3024"/>
                    <a:ext cx="0" cy="168"/>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41" name="Line 16"/>
                  <p:cNvSpPr>
                    <a:spLocks noChangeShapeType="1"/>
                  </p:cNvSpPr>
                  <p:nvPr/>
                </p:nvSpPr>
                <p:spPr bwMode="auto">
                  <a:xfrm>
                    <a:off x="2408" y="3024"/>
                    <a:ext cx="0" cy="17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42" name="Line 17"/>
                  <p:cNvSpPr>
                    <a:spLocks noChangeShapeType="1"/>
                  </p:cNvSpPr>
                  <p:nvPr/>
                </p:nvSpPr>
                <p:spPr bwMode="auto">
                  <a:xfrm>
                    <a:off x="3568" y="3024"/>
                    <a:ext cx="0" cy="168"/>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43" name="Line 18"/>
                  <p:cNvSpPr>
                    <a:spLocks noChangeShapeType="1"/>
                  </p:cNvSpPr>
                  <p:nvPr/>
                </p:nvSpPr>
                <p:spPr bwMode="auto">
                  <a:xfrm>
                    <a:off x="4776" y="3024"/>
                    <a:ext cx="0" cy="168"/>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grpSp>
            <p:grpSp>
              <p:nvGrpSpPr>
                <p:cNvPr id="32" name="Group 19"/>
                <p:cNvGrpSpPr>
                  <a:grpSpLocks/>
                </p:cNvGrpSpPr>
                <p:nvPr/>
              </p:nvGrpSpPr>
              <p:grpSpPr bwMode="auto">
                <a:xfrm rot="10800000">
                  <a:off x="1224" y="3520"/>
                  <a:ext cx="3544" cy="184"/>
                  <a:chOff x="1232" y="3016"/>
                  <a:chExt cx="3544" cy="184"/>
                </a:xfrm>
              </p:grpSpPr>
              <p:sp>
                <p:nvSpPr>
                  <p:cNvPr id="34" name="Line 20"/>
                  <p:cNvSpPr>
                    <a:spLocks noChangeShapeType="1"/>
                  </p:cNvSpPr>
                  <p:nvPr/>
                </p:nvSpPr>
                <p:spPr bwMode="auto">
                  <a:xfrm flipH="1">
                    <a:off x="1232" y="3016"/>
                    <a:ext cx="3536"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35" name="Line 21"/>
                  <p:cNvSpPr>
                    <a:spLocks noChangeShapeType="1"/>
                  </p:cNvSpPr>
                  <p:nvPr/>
                </p:nvSpPr>
                <p:spPr bwMode="auto">
                  <a:xfrm>
                    <a:off x="1240" y="3024"/>
                    <a:ext cx="0" cy="16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36" name="Line 22"/>
                  <p:cNvSpPr>
                    <a:spLocks noChangeShapeType="1"/>
                  </p:cNvSpPr>
                  <p:nvPr/>
                </p:nvSpPr>
                <p:spPr bwMode="auto">
                  <a:xfrm>
                    <a:off x="2408" y="3024"/>
                    <a:ext cx="0" cy="176"/>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37" name="Line 23"/>
                  <p:cNvSpPr>
                    <a:spLocks noChangeShapeType="1"/>
                  </p:cNvSpPr>
                  <p:nvPr/>
                </p:nvSpPr>
                <p:spPr bwMode="auto">
                  <a:xfrm>
                    <a:off x="3568" y="3024"/>
                    <a:ext cx="0" cy="16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38" name="Line 24"/>
                  <p:cNvSpPr>
                    <a:spLocks noChangeShapeType="1"/>
                  </p:cNvSpPr>
                  <p:nvPr/>
                </p:nvSpPr>
                <p:spPr bwMode="auto">
                  <a:xfrm>
                    <a:off x="4776" y="3024"/>
                    <a:ext cx="0" cy="16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grpSp>
            <p:sp>
              <p:nvSpPr>
                <p:cNvPr id="33" name="Line 25"/>
                <p:cNvSpPr>
                  <a:spLocks noChangeShapeType="1"/>
                </p:cNvSpPr>
                <p:nvPr/>
              </p:nvSpPr>
              <p:spPr bwMode="auto">
                <a:xfrm>
                  <a:off x="3040" y="3712"/>
                  <a:ext cx="0" cy="25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grpSp>
          <p:sp>
            <p:nvSpPr>
              <p:cNvPr id="15" name="Text Box 26"/>
              <p:cNvSpPr txBox="1">
                <a:spLocks noChangeArrowheads="1"/>
              </p:cNvSpPr>
              <p:nvPr/>
            </p:nvSpPr>
            <p:spPr bwMode="auto">
              <a:xfrm>
                <a:off x="2536" y="2248"/>
                <a:ext cx="1168" cy="33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400" b="1" dirty="0">
                    <a:solidFill>
                      <a:schemeClr val="bg1"/>
                    </a:solidFill>
                  </a:rPr>
                  <a:t>CASE</a:t>
                </a:r>
                <a:br>
                  <a:rPr lang="en-US" sz="1400" b="1" dirty="0">
                    <a:solidFill>
                      <a:schemeClr val="bg1"/>
                    </a:solidFill>
                  </a:rPr>
                </a:br>
                <a:r>
                  <a:rPr lang="en-US" sz="1400" b="1" dirty="0" smtClean="0">
                    <a:solidFill>
                      <a:schemeClr val="bg1"/>
                    </a:solidFill>
                  </a:rPr>
                  <a:t>years employed</a:t>
                </a:r>
                <a:endParaRPr lang="en-US" sz="2000" b="1" dirty="0">
                  <a:solidFill>
                    <a:schemeClr val="bg1"/>
                  </a:solidFill>
                </a:endParaRPr>
              </a:p>
            </p:txBody>
          </p:sp>
          <p:sp>
            <p:nvSpPr>
              <p:cNvPr id="16" name="Text Box 27"/>
              <p:cNvSpPr txBox="1">
                <a:spLocks noChangeArrowheads="1"/>
              </p:cNvSpPr>
              <p:nvPr/>
            </p:nvSpPr>
            <p:spPr bwMode="auto">
              <a:xfrm>
                <a:off x="1256" y="2720"/>
                <a:ext cx="200" cy="25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2000" b="1" dirty="0"/>
                  <a:t>1</a:t>
                </a:r>
                <a:endParaRPr lang="en-US" b="1" dirty="0"/>
              </a:p>
            </p:txBody>
          </p:sp>
          <p:sp>
            <p:nvSpPr>
              <p:cNvPr id="17" name="Text Box 28"/>
              <p:cNvSpPr txBox="1">
                <a:spLocks noChangeArrowheads="1"/>
              </p:cNvSpPr>
              <p:nvPr/>
            </p:nvSpPr>
            <p:spPr bwMode="auto">
              <a:xfrm>
                <a:off x="2360" y="2752"/>
                <a:ext cx="200" cy="25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2000" b="1" dirty="0"/>
                  <a:t>2</a:t>
                </a:r>
              </a:p>
            </p:txBody>
          </p:sp>
          <p:sp>
            <p:nvSpPr>
              <p:cNvPr id="18" name="Text Box 29"/>
              <p:cNvSpPr txBox="1">
                <a:spLocks noChangeArrowheads="1"/>
              </p:cNvSpPr>
              <p:nvPr/>
            </p:nvSpPr>
            <p:spPr bwMode="auto">
              <a:xfrm>
                <a:off x="3528" y="2736"/>
                <a:ext cx="200" cy="25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2000" b="1" dirty="0"/>
                  <a:t>3</a:t>
                </a:r>
              </a:p>
            </p:txBody>
          </p:sp>
          <p:sp>
            <p:nvSpPr>
              <p:cNvPr id="19" name="Text Box 30"/>
              <p:cNvSpPr txBox="1">
                <a:spLocks noChangeArrowheads="1"/>
              </p:cNvSpPr>
              <p:nvPr/>
            </p:nvSpPr>
            <p:spPr bwMode="auto">
              <a:xfrm>
                <a:off x="4504" y="2744"/>
                <a:ext cx="600" cy="25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2000" b="1" dirty="0"/>
                  <a:t>Other</a:t>
                </a:r>
              </a:p>
            </p:txBody>
          </p:sp>
          <p:sp>
            <p:nvSpPr>
              <p:cNvPr id="20" name="Text Box 31"/>
              <p:cNvSpPr txBox="1">
                <a:spLocks noChangeArrowheads="1"/>
              </p:cNvSpPr>
              <p:nvPr/>
            </p:nvSpPr>
            <p:spPr bwMode="auto">
              <a:xfrm>
                <a:off x="984" y="3248"/>
                <a:ext cx="720" cy="33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1400" b="1" dirty="0">
                    <a:solidFill>
                      <a:schemeClr val="bg1"/>
                    </a:solidFill>
                  </a:rPr>
                  <a:t>bonus = 100</a:t>
                </a:r>
                <a:endParaRPr lang="en-US" sz="1800" b="1" dirty="0">
                  <a:solidFill>
                    <a:schemeClr val="bg1"/>
                  </a:solidFill>
                </a:endParaRPr>
              </a:p>
            </p:txBody>
          </p:sp>
          <p:sp>
            <p:nvSpPr>
              <p:cNvPr id="21" name="Text Box 32"/>
              <p:cNvSpPr txBox="1">
                <a:spLocks noChangeArrowheads="1"/>
              </p:cNvSpPr>
              <p:nvPr/>
            </p:nvSpPr>
            <p:spPr bwMode="auto">
              <a:xfrm>
                <a:off x="2152" y="3280"/>
                <a:ext cx="720" cy="33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1400" b="1" dirty="0">
                    <a:solidFill>
                      <a:schemeClr val="bg1"/>
                    </a:solidFill>
                  </a:rPr>
                  <a:t>bonus = 200</a:t>
                </a:r>
                <a:endParaRPr lang="en-US" sz="1800" b="1" dirty="0">
                  <a:solidFill>
                    <a:schemeClr val="bg1"/>
                  </a:solidFill>
                </a:endParaRPr>
              </a:p>
            </p:txBody>
          </p:sp>
          <p:sp>
            <p:nvSpPr>
              <p:cNvPr id="22" name="Text Box 33"/>
              <p:cNvSpPr txBox="1">
                <a:spLocks noChangeArrowheads="1"/>
              </p:cNvSpPr>
              <p:nvPr/>
            </p:nvSpPr>
            <p:spPr bwMode="auto">
              <a:xfrm>
                <a:off x="3312" y="3264"/>
                <a:ext cx="720" cy="33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1400" b="1" dirty="0">
                    <a:solidFill>
                      <a:schemeClr val="bg1"/>
                    </a:solidFill>
                  </a:rPr>
                  <a:t>bonus = 400</a:t>
                </a:r>
                <a:endParaRPr lang="en-US" sz="1800" b="1" dirty="0">
                  <a:solidFill>
                    <a:schemeClr val="bg1"/>
                  </a:solidFill>
                </a:endParaRPr>
              </a:p>
            </p:txBody>
          </p:sp>
          <p:sp>
            <p:nvSpPr>
              <p:cNvPr id="23" name="Text Box 34"/>
              <p:cNvSpPr txBox="1">
                <a:spLocks noChangeArrowheads="1"/>
              </p:cNvSpPr>
              <p:nvPr/>
            </p:nvSpPr>
            <p:spPr bwMode="auto">
              <a:xfrm>
                <a:off x="4480" y="3272"/>
                <a:ext cx="720" cy="33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1400" b="1" dirty="0">
                    <a:solidFill>
                      <a:schemeClr val="bg1"/>
                    </a:solidFill>
                  </a:rPr>
                  <a:t>bonus = 800</a:t>
                </a:r>
                <a:endParaRPr lang="en-US" sz="1800" b="1" dirty="0">
                  <a:solidFill>
                    <a:schemeClr val="bg1"/>
                  </a:solidFill>
                </a:endParaRPr>
              </a:p>
            </p:txBody>
          </p:sp>
        </p:grpSp>
        <p:sp>
          <p:nvSpPr>
            <p:cNvPr id="6" name="Text Box 35"/>
            <p:cNvSpPr txBox="1">
              <a:spLocks noChangeArrowheads="1"/>
            </p:cNvSpPr>
            <p:nvPr/>
          </p:nvSpPr>
          <p:spPr bwMode="auto">
            <a:xfrm>
              <a:off x="889000" y="3467100"/>
              <a:ext cx="2133600" cy="581025"/>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1600" dirty="0">
                  <a:solidFill>
                    <a:srgbClr val="0070C0"/>
                  </a:solidFill>
                </a:rPr>
                <a:t>If </a:t>
              </a:r>
              <a:r>
                <a:rPr lang="en-US" sz="1600" dirty="0" smtClean="0">
                  <a:solidFill>
                    <a:srgbClr val="0070C0"/>
                  </a:solidFill>
                </a:rPr>
                <a:t>years employed </a:t>
              </a:r>
              <a:r>
                <a:rPr lang="en-US" sz="1600" dirty="0">
                  <a:solidFill>
                    <a:srgbClr val="0070C0"/>
                  </a:solidFill>
                </a:rPr>
                <a:t>= 1, bonus is set to 100</a:t>
              </a:r>
            </a:p>
          </p:txBody>
        </p:sp>
        <p:sp>
          <p:nvSpPr>
            <p:cNvPr id="7" name="Line 38"/>
            <p:cNvSpPr>
              <a:spLocks noChangeShapeType="1"/>
            </p:cNvSpPr>
            <p:nvPr/>
          </p:nvSpPr>
          <p:spPr bwMode="auto">
            <a:xfrm>
              <a:off x="1993900" y="4000500"/>
              <a:ext cx="101600" cy="342900"/>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8" name="Text Box 39"/>
            <p:cNvSpPr txBox="1">
              <a:spLocks noChangeArrowheads="1"/>
            </p:cNvSpPr>
            <p:nvPr/>
          </p:nvSpPr>
          <p:spPr bwMode="auto">
            <a:xfrm>
              <a:off x="2374900" y="2819400"/>
              <a:ext cx="2133600" cy="581025"/>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1600" dirty="0">
                  <a:solidFill>
                    <a:srgbClr val="0070C0"/>
                  </a:solidFill>
                </a:rPr>
                <a:t>If </a:t>
              </a:r>
              <a:r>
                <a:rPr lang="en-US" sz="1600" dirty="0" smtClean="0">
                  <a:solidFill>
                    <a:srgbClr val="0070C0"/>
                  </a:solidFill>
                </a:rPr>
                <a:t>years employed </a:t>
              </a:r>
              <a:r>
                <a:rPr lang="en-US" sz="1600" dirty="0">
                  <a:solidFill>
                    <a:srgbClr val="0070C0"/>
                  </a:solidFill>
                </a:rPr>
                <a:t>= 2, bonus is set to 200</a:t>
              </a:r>
            </a:p>
          </p:txBody>
        </p:sp>
        <p:sp>
          <p:nvSpPr>
            <p:cNvPr id="9" name="Line 40"/>
            <p:cNvSpPr>
              <a:spLocks noChangeShapeType="1"/>
            </p:cNvSpPr>
            <p:nvPr/>
          </p:nvSpPr>
          <p:spPr bwMode="auto">
            <a:xfrm>
              <a:off x="3492500" y="3365500"/>
              <a:ext cx="330200" cy="1054100"/>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0" name="Text Box 41"/>
            <p:cNvSpPr txBox="1">
              <a:spLocks noChangeArrowheads="1"/>
            </p:cNvSpPr>
            <p:nvPr/>
          </p:nvSpPr>
          <p:spPr bwMode="auto">
            <a:xfrm>
              <a:off x="5283200" y="2857500"/>
              <a:ext cx="2133600" cy="581025"/>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1600" dirty="0">
                  <a:solidFill>
                    <a:srgbClr val="0070C0"/>
                  </a:solidFill>
                </a:rPr>
                <a:t>If </a:t>
              </a:r>
              <a:r>
                <a:rPr lang="en-US" sz="1600" dirty="0" smtClean="0">
                  <a:solidFill>
                    <a:srgbClr val="0070C0"/>
                  </a:solidFill>
                </a:rPr>
                <a:t>years employed </a:t>
              </a:r>
              <a:r>
                <a:rPr lang="en-US" sz="1600" dirty="0">
                  <a:solidFill>
                    <a:srgbClr val="0070C0"/>
                  </a:solidFill>
                </a:rPr>
                <a:t>= 3, bonus is set to 400</a:t>
              </a:r>
            </a:p>
          </p:txBody>
        </p:sp>
        <p:sp>
          <p:nvSpPr>
            <p:cNvPr id="11" name="Line 42"/>
            <p:cNvSpPr>
              <a:spLocks noChangeShapeType="1"/>
            </p:cNvSpPr>
            <p:nvPr/>
          </p:nvSpPr>
          <p:spPr bwMode="auto">
            <a:xfrm flipH="1">
              <a:off x="5765800" y="3378200"/>
              <a:ext cx="292100" cy="1054100"/>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2" name="Text Box 43"/>
            <p:cNvSpPr txBox="1">
              <a:spLocks noChangeArrowheads="1"/>
            </p:cNvSpPr>
            <p:nvPr/>
          </p:nvSpPr>
          <p:spPr bwMode="auto">
            <a:xfrm>
              <a:off x="6794500" y="3429000"/>
              <a:ext cx="2133600" cy="82550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1600" dirty="0">
                  <a:solidFill>
                    <a:srgbClr val="0070C0"/>
                  </a:solidFill>
                </a:rPr>
                <a:t>If </a:t>
              </a:r>
              <a:r>
                <a:rPr lang="en-US" sz="1600" dirty="0" smtClean="0">
                  <a:solidFill>
                    <a:srgbClr val="0070C0"/>
                  </a:solidFill>
                </a:rPr>
                <a:t>years employed </a:t>
              </a:r>
              <a:r>
                <a:rPr lang="en-US" sz="1600" dirty="0">
                  <a:solidFill>
                    <a:srgbClr val="0070C0"/>
                  </a:solidFill>
                </a:rPr>
                <a:t>is any other value, bonus is set to 800</a:t>
              </a:r>
            </a:p>
          </p:txBody>
        </p:sp>
        <p:sp>
          <p:nvSpPr>
            <p:cNvPr id="13" name="Line 44"/>
            <p:cNvSpPr>
              <a:spLocks noChangeShapeType="1"/>
            </p:cNvSpPr>
            <p:nvPr/>
          </p:nvSpPr>
          <p:spPr bwMode="auto">
            <a:xfrm flipH="1">
              <a:off x="7734300" y="4203700"/>
              <a:ext cx="127000" cy="330200"/>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Sample Decision(Example 1)</a:t>
            </a:r>
            <a:endParaRPr lang="en-US" dirty="0"/>
          </a:p>
        </p:txBody>
      </p:sp>
      <p:sp>
        <p:nvSpPr>
          <p:cNvPr id="3" name="Content Placeholder 2"/>
          <p:cNvSpPr>
            <a:spLocks noGrp="1"/>
          </p:cNvSpPr>
          <p:nvPr>
            <p:ph idx="1"/>
          </p:nvPr>
        </p:nvSpPr>
        <p:spPr/>
        <p:txBody>
          <a:bodyPr>
            <a:normAutofit/>
          </a:bodyPr>
          <a:lstStyle/>
          <a:p>
            <a:r>
              <a:rPr lang="en-US" dirty="0"/>
              <a:t>Write an algorithm to </a:t>
            </a:r>
            <a:r>
              <a:rPr lang="en-US" dirty="0" smtClean="0"/>
              <a:t>print </a:t>
            </a:r>
            <a:r>
              <a:rPr lang="en-US" dirty="0"/>
              <a:t>the </a:t>
            </a:r>
            <a:r>
              <a:rPr lang="en-US" dirty="0" smtClean="0"/>
              <a:t>square </a:t>
            </a:r>
            <a:r>
              <a:rPr lang="en-US" dirty="0"/>
              <a:t>of a number </a:t>
            </a:r>
            <a:r>
              <a:rPr lang="en-US" dirty="0" smtClean="0"/>
              <a:t>if </a:t>
            </a:r>
            <a:r>
              <a:rPr lang="en-US" dirty="0"/>
              <a:t>it is less than 10</a:t>
            </a:r>
            <a:r>
              <a:rPr lang="en-US" dirty="0" smtClean="0"/>
              <a:t>.</a:t>
            </a:r>
          </a:p>
        </p:txBody>
      </p:sp>
      <p:sp>
        <p:nvSpPr>
          <p:cNvPr id="4" name="TextBox 3"/>
          <p:cNvSpPr txBox="1"/>
          <p:nvPr/>
        </p:nvSpPr>
        <p:spPr>
          <a:xfrm>
            <a:off x="1104900" y="2301150"/>
            <a:ext cx="10377351" cy="3170099"/>
          </a:xfrm>
          <a:prstGeom prst="rect">
            <a:avLst/>
          </a:prstGeom>
          <a:noFill/>
        </p:spPr>
        <p:txBody>
          <a:bodyPr wrap="square" rtlCol="0">
            <a:spAutoFit/>
          </a:bodyPr>
          <a:lstStyle/>
          <a:p>
            <a:r>
              <a:rPr lang="en-US" sz="2000" b="1" dirty="0"/>
              <a:t>Algorithm</a:t>
            </a:r>
          </a:p>
          <a:p>
            <a:r>
              <a:rPr lang="en-US" sz="2000" dirty="0"/>
              <a:t>Step1: Start</a:t>
            </a:r>
          </a:p>
          <a:p>
            <a:r>
              <a:rPr lang="en-US" sz="2000" dirty="0"/>
              <a:t>Step 2: Read </a:t>
            </a:r>
            <a:r>
              <a:rPr lang="en-US" sz="2000" dirty="0" smtClean="0"/>
              <a:t>num1</a:t>
            </a:r>
            <a:r>
              <a:rPr lang="en-US" sz="2000" dirty="0"/>
              <a:t>.</a:t>
            </a:r>
          </a:p>
          <a:p>
            <a:r>
              <a:rPr lang="en-US" sz="2000" dirty="0"/>
              <a:t>Step 3: if num1&lt;10</a:t>
            </a:r>
          </a:p>
          <a:p>
            <a:r>
              <a:rPr lang="en-US" sz="2000" dirty="0"/>
              <a:t>	then</a:t>
            </a:r>
          </a:p>
          <a:p>
            <a:r>
              <a:rPr lang="en-US" sz="2000" dirty="0"/>
              <a:t>	 </a:t>
            </a:r>
            <a:r>
              <a:rPr lang="en-US" sz="2000" dirty="0" smtClean="0"/>
              <a:t>    square   num1*num1</a:t>
            </a:r>
          </a:p>
          <a:p>
            <a:r>
              <a:rPr lang="en-US" sz="2000" dirty="0" smtClean="0"/>
              <a:t>	     Print square	</a:t>
            </a:r>
            <a:endParaRPr lang="en-US" sz="2000" dirty="0"/>
          </a:p>
          <a:p>
            <a:r>
              <a:rPr lang="en-US" sz="2000" dirty="0"/>
              <a:t>	</a:t>
            </a:r>
            <a:r>
              <a:rPr lang="en-US" sz="2000" dirty="0" err="1"/>
              <a:t>endif</a:t>
            </a:r>
            <a:endParaRPr lang="en-US" sz="2000" dirty="0"/>
          </a:p>
          <a:p>
            <a:r>
              <a:rPr lang="en-US" sz="2000" dirty="0" smtClean="0"/>
              <a:t>Step 4: </a:t>
            </a:r>
            <a:r>
              <a:rPr lang="en-US" sz="2000" dirty="0"/>
              <a:t>End</a:t>
            </a:r>
          </a:p>
          <a:p>
            <a:endParaRPr lang="en-US" sz="2000" dirty="0"/>
          </a:p>
        </p:txBody>
      </p:sp>
      <p:sp>
        <p:nvSpPr>
          <p:cNvPr id="24" name="Flowchart: Alternate Process 23"/>
          <p:cNvSpPr/>
          <p:nvPr/>
        </p:nvSpPr>
        <p:spPr>
          <a:xfrm>
            <a:off x="7929650" y="2203611"/>
            <a:ext cx="1528354" cy="52251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25" name="Straight Arrow Connector 24"/>
          <p:cNvCxnSpPr/>
          <p:nvPr/>
        </p:nvCxnSpPr>
        <p:spPr>
          <a:xfrm>
            <a:off x="8654638" y="2726126"/>
            <a:ext cx="6531" cy="45720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6" name="Flowchart: Data 25"/>
          <p:cNvSpPr/>
          <p:nvPr/>
        </p:nvSpPr>
        <p:spPr>
          <a:xfrm>
            <a:off x="7812083" y="3215982"/>
            <a:ext cx="1722664" cy="7772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num1</a:t>
            </a:r>
            <a:endParaRPr lang="en-US" dirty="0"/>
          </a:p>
        </p:txBody>
      </p:sp>
      <p:sp>
        <p:nvSpPr>
          <p:cNvPr id="27" name="Flowchart: Decision 26"/>
          <p:cNvSpPr/>
          <p:nvPr/>
        </p:nvSpPr>
        <p:spPr>
          <a:xfrm>
            <a:off x="7900806" y="4472512"/>
            <a:ext cx="1528354" cy="108212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num1&lt;10</a:t>
            </a:r>
            <a:endParaRPr lang="en-US" dirty="0"/>
          </a:p>
        </p:txBody>
      </p:sp>
      <p:cxnSp>
        <p:nvCxnSpPr>
          <p:cNvPr id="28" name="Straight Arrow Connector 27"/>
          <p:cNvCxnSpPr/>
          <p:nvPr/>
        </p:nvCxnSpPr>
        <p:spPr>
          <a:xfrm>
            <a:off x="8651372" y="3986691"/>
            <a:ext cx="6531" cy="45720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7" idx="3"/>
          </p:cNvCxnSpPr>
          <p:nvPr/>
        </p:nvCxnSpPr>
        <p:spPr>
          <a:xfrm flipV="1">
            <a:off x="9429160" y="5013576"/>
            <a:ext cx="1034684" cy="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601697" y="4718350"/>
            <a:ext cx="888274" cy="369332"/>
          </a:xfrm>
          <a:prstGeom prst="rect">
            <a:avLst/>
          </a:prstGeom>
          <a:noFill/>
        </p:spPr>
        <p:txBody>
          <a:bodyPr wrap="square" rtlCol="0">
            <a:spAutoFit/>
          </a:bodyPr>
          <a:lstStyle/>
          <a:p>
            <a:r>
              <a:rPr lang="en-US" dirty="0" smtClean="0"/>
              <a:t>True</a:t>
            </a:r>
            <a:endParaRPr lang="en-US" dirty="0"/>
          </a:p>
        </p:txBody>
      </p:sp>
      <p:sp>
        <p:nvSpPr>
          <p:cNvPr id="31" name="Flowchart: Process 30"/>
          <p:cNvSpPr/>
          <p:nvPr/>
        </p:nvSpPr>
        <p:spPr>
          <a:xfrm>
            <a:off x="10463844" y="4737805"/>
            <a:ext cx="1672046" cy="76862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square=num1*num1</a:t>
            </a:r>
            <a:endParaRPr lang="en-US" dirty="0"/>
          </a:p>
        </p:txBody>
      </p:sp>
      <p:cxnSp>
        <p:nvCxnSpPr>
          <p:cNvPr id="34" name="Straight Arrow Connector 33"/>
          <p:cNvCxnSpPr/>
          <p:nvPr/>
        </p:nvCxnSpPr>
        <p:spPr>
          <a:xfrm>
            <a:off x="8645510" y="5598607"/>
            <a:ext cx="6531" cy="45720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Flowchart: Alternate Process 34"/>
          <p:cNvSpPr/>
          <p:nvPr/>
        </p:nvSpPr>
        <p:spPr>
          <a:xfrm>
            <a:off x="7888615" y="6083951"/>
            <a:ext cx="1528354" cy="52251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Stop</a:t>
            </a:r>
            <a:endParaRPr lang="en-US" dirty="0"/>
          </a:p>
        </p:txBody>
      </p:sp>
      <p:sp>
        <p:nvSpPr>
          <p:cNvPr id="36" name="TextBox 35"/>
          <p:cNvSpPr txBox="1"/>
          <p:nvPr/>
        </p:nvSpPr>
        <p:spPr>
          <a:xfrm>
            <a:off x="8569730" y="5575541"/>
            <a:ext cx="888274" cy="369332"/>
          </a:xfrm>
          <a:prstGeom prst="rect">
            <a:avLst/>
          </a:prstGeom>
          <a:noFill/>
        </p:spPr>
        <p:txBody>
          <a:bodyPr wrap="square" rtlCol="0">
            <a:spAutoFit/>
          </a:bodyPr>
          <a:lstStyle/>
          <a:p>
            <a:r>
              <a:rPr lang="en-US" dirty="0" smtClean="0"/>
              <a:t>False</a:t>
            </a:r>
            <a:endParaRPr lang="en-US" dirty="0"/>
          </a:p>
        </p:txBody>
      </p:sp>
      <p:sp>
        <p:nvSpPr>
          <p:cNvPr id="18" name="Flowchart: Data 17"/>
          <p:cNvSpPr/>
          <p:nvPr/>
        </p:nvSpPr>
        <p:spPr>
          <a:xfrm>
            <a:off x="10352606" y="5780842"/>
            <a:ext cx="1722664" cy="7772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Print square</a:t>
            </a:r>
            <a:endParaRPr lang="en-US" dirty="0"/>
          </a:p>
        </p:txBody>
      </p:sp>
      <p:cxnSp>
        <p:nvCxnSpPr>
          <p:cNvPr id="19" name="Straight Arrow Connector 18"/>
          <p:cNvCxnSpPr/>
          <p:nvPr/>
        </p:nvCxnSpPr>
        <p:spPr>
          <a:xfrm flipH="1">
            <a:off x="11250019" y="5486400"/>
            <a:ext cx="14615" cy="27498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661169" y="5944873"/>
            <a:ext cx="197166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3545305" y="4034817"/>
            <a:ext cx="25667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9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Sample Decision(Example 2)</a:t>
            </a:r>
            <a:endParaRPr lang="en-US" dirty="0"/>
          </a:p>
        </p:txBody>
      </p:sp>
      <p:sp>
        <p:nvSpPr>
          <p:cNvPr id="3" name="Content Placeholder 2"/>
          <p:cNvSpPr>
            <a:spLocks noGrp="1"/>
          </p:cNvSpPr>
          <p:nvPr>
            <p:ph idx="1"/>
          </p:nvPr>
        </p:nvSpPr>
        <p:spPr/>
        <p:txBody>
          <a:bodyPr>
            <a:normAutofit/>
          </a:bodyPr>
          <a:lstStyle/>
          <a:p>
            <a:r>
              <a:rPr lang="en-US" dirty="0" smtClean="0"/>
              <a:t>Write an algorithm to determine a student’s final grade and indicate whether it is passing or failing. The final grade is calculated as the average of four marks.</a:t>
            </a:r>
          </a:p>
          <a:p>
            <a:endParaRPr lang="en-US" dirty="0"/>
          </a:p>
        </p:txBody>
      </p:sp>
      <p:sp>
        <p:nvSpPr>
          <p:cNvPr id="4" name="TextBox 3"/>
          <p:cNvSpPr txBox="1"/>
          <p:nvPr/>
        </p:nvSpPr>
        <p:spPr>
          <a:xfrm>
            <a:off x="6691236" y="2608927"/>
            <a:ext cx="4598088" cy="3477875"/>
          </a:xfrm>
          <a:prstGeom prst="rect">
            <a:avLst/>
          </a:prstGeom>
          <a:noFill/>
        </p:spPr>
        <p:txBody>
          <a:bodyPr wrap="square" rtlCol="0">
            <a:spAutoFit/>
          </a:bodyPr>
          <a:lstStyle/>
          <a:p>
            <a:r>
              <a:rPr lang="en-US" sz="2000" b="1" dirty="0"/>
              <a:t>Algorithm</a:t>
            </a:r>
          </a:p>
          <a:p>
            <a:r>
              <a:rPr lang="en-US" sz="2000" dirty="0" smtClean="0"/>
              <a:t>Step 1: Start</a:t>
            </a:r>
          </a:p>
          <a:p>
            <a:r>
              <a:rPr lang="en-US" sz="2000" dirty="0" smtClean="0"/>
              <a:t>Step 2: </a:t>
            </a:r>
            <a:r>
              <a:rPr lang="en-US" sz="2000" dirty="0"/>
              <a:t>Input M1,M2,M3,M4</a:t>
            </a:r>
          </a:p>
          <a:p>
            <a:pPr>
              <a:buNone/>
            </a:pPr>
            <a:r>
              <a:rPr lang="en-US" sz="2000" dirty="0" smtClean="0"/>
              <a:t>Step 3: </a:t>
            </a:r>
            <a:r>
              <a:rPr lang="en-US" sz="2000" dirty="0"/>
              <a:t>GRADE </a:t>
            </a:r>
            <a:r>
              <a:rPr lang="en-US" sz="2000" dirty="0">
                <a:sym typeface="Symbol" pitchFamily="18" charset="2"/>
              </a:rPr>
              <a:t></a:t>
            </a:r>
            <a:r>
              <a:rPr lang="en-US" sz="2000" dirty="0"/>
              <a:t> (M1+M2+M3+M4)/4 </a:t>
            </a:r>
          </a:p>
          <a:p>
            <a:pPr>
              <a:buNone/>
            </a:pPr>
            <a:r>
              <a:rPr lang="en-US" sz="2000" dirty="0" smtClean="0"/>
              <a:t>Step </a:t>
            </a:r>
            <a:r>
              <a:rPr lang="en-US" sz="2000" dirty="0"/>
              <a:t>4</a:t>
            </a:r>
            <a:r>
              <a:rPr lang="en-US" sz="2000" dirty="0" smtClean="0"/>
              <a:t>: </a:t>
            </a:r>
            <a:r>
              <a:rPr lang="en-US" sz="2000" dirty="0"/>
              <a:t>	if (GRADE &lt; 50) </a:t>
            </a:r>
            <a:endParaRPr lang="en-US" sz="2000" dirty="0" smtClean="0"/>
          </a:p>
          <a:p>
            <a:pPr>
              <a:buNone/>
            </a:pPr>
            <a:r>
              <a:rPr lang="en-US" sz="2000" dirty="0"/>
              <a:t>	</a:t>
            </a:r>
            <a:r>
              <a:rPr lang="en-US" sz="2000" dirty="0" smtClean="0"/>
              <a:t>then</a:t>
            </a:r>
            <a:endParaRPr lang="en-US" sz="2000" dirty="0"/>
          </a:p>
          <a:p>
            <a:pPr>
              <a:buNone/>
            </a:pPr>
            <a:r>
              <a:rPr lang="en-US" sz="2000" dirty="0" smtClean="0"/>
              <a:t>		Print </a:t>
            </a:r>
            <a:r>
              <a:rPr lang="en-US" sz="2000" dirty="0"/>
              <a:t>“FAIL”</a:t>
            </a:r>
          </a:p>
          <a:p>
            <a:pPr>
              <a:buNone/>
            </a:pPr>
            <a:r>
              <a:rPr lang="en-US" sz="2000" dirty="0"/>
              <a:t>  	</a:t>
            </a:r>
            <a:r>
              <a:rPr lang="en-US" sz="2000" dirty="0" smtClean="0"/>
              <a:t>else</a:t>
            </a:r>
            <a:endParaRPr lang="en-US" sz="2000" dirty="0"/>
          </a:p>
          <a:p>
            <a:pPr>
              <a:buNone/>
            </a:pPr>
            <a:r>
              <a:rPr lang="en-US" sz="2000" dirty="0"/>
              <a:t>		Print “PASS”</a:t>
            </a:r>
          </a:p>
          <a:p>
            <a:pPr>
              <a:buNone/>
            </a:pPr>
            <a:r>
              <a:rPr lang="en-US" sz="2000" dirty="0"/>
              <a:t>	</a:t>
            </a:r>
            <a:r>
              <a:rPr lang="en-US" sz="2000" dirty="0" err="1" smtClean="0"/>
              <a:t>endif</a:t>
            </a:r>
            <a:endParaRPr lang="en-US" sz="2000" dirty="0" smtClean="0"/>
          </a:p>
          <a:p>
            <a:pPr>
              <a:buNone/>
            </a:pPr>
            <a:r>
              <a:rPr lang="en-US" sz="2000" dirty="0" smtClean="0"/>
              <a:t>Step 5: Stop</a:t>
            </a:r>
            <a:endParaRPr lang="en-US" sz="2000" dirty="0"/>
          </a:p>
        </p:txBody>
      </p:sp>
      <p:sp>
        <p:nvSpPr>
          <p:cNvPr id="5" name="AutoShape 15"/>
          <p:cNvSpPr>
            <a:spLocks noChangeArrowheads="1"/>
          </p:cNvSpPr>
          <p:nvPr/>
        </p:nvSpPr>
        <p:spPr bwMode="auto">
          <a:xfrm>
            <a:off x="553915" y="5406890"/>
            <a:ext cx="1597025" cy="592137"/>
          </a:xfrm>
          <a:prstGeom prst="flowChartDisplay">
            <a:avLst/>
          </a:prstGeom>
          <a:solidFill>
            <a:srgbClr val="CC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300" b="1">
                <a:latin typeface="+mn-lt"/>
              </a:rPr>
              <a:t>PRINT</a:t>
            </a:r>
          </a:p>
          <a:p>
            <a:pPr algn="ctr"/>
            <a:r>
              <a:rPr lang="en-US" sz="1300" b="1">
                <a:latin typeface="+mn-lt"/>
              </a:rPr>
              <a:t>“PASS”</a:t>
            </a:r>
            <a:endParaRPr lang="en-US" sz="1300">
              <a:latin typeface="+mn-lt"/>
            </a:endParaRPr>
          </a:p>
        </p:txBody>
      </p:sp>
      <p:grpSp>
        <p:nvGrpSpPr>
          <p:cNvPr id="6" name="Group 5"/>
          <p:cNvGrpSpPr>
            <a:grpSpLocks/>
          </p:cNvGrpSpPr>
          <p:nvPr/>
        </p:nvGrpSpPr>
        <p:grpSpPr bwMode="auto">
          <a:xfrm>
            <a:off x="1227015" y="2347779"/>
            <a:ext cx="3441701" cy="4413254"/>
            <a:chOff x="712" y="1152"/>
            <a:chExt cx="2168" cy="2780"/>
          </a:xfrm>
        </p:grpSpPr>
        <p:sp>
          <p:nvSpPr>
            <p:cNvPr id="7" name="AutoShape 9"/>
            <p:cNvSpPr>
              <a:spLocks noChangeArrowheads="1"/>
            </p:cNvSpPr>
            <p:nvPr/>
          </p:nvSpPr>
          <p:spPr bwMode="auto">
            <a:xfrm>
              <a:off x="1296" y="1152"/>
              <a:ext cx="592" cy="213"/>
            </a:xfrm>
            <a:prstGeom prst="flowChartTerminator">
              <a:avLst/>
            </a:prstGeom>
            <a:solidFill>
              <a:schemeClr val="accent1"/>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300" b="1" dirty="0">
                  <a:solidFill>
                    <a:schemeClr val="bg1"/>
                  </a:solidFill>
                  <a:latin typeface="+mn-lt"/>
                </a:rPr>
                <a:t>START</a:t>
              </a:r>
              <a:endParaRPr lang="en-US" sz="1300" dirty="0">
                <a:solidFill>
                  <a:schemeClr val="bg1"/>
                </a:solidFill>
                <a:latin typeface="+mn-lt"/>
              </a:endParaRPr>
            </a:p>
          </p:txBody>
        </p:sp>
        <p:sp>
          <p:nvSpPr>
            <p:cNvPr id="8" name="Line 10"/>
            <p:cNvSpPr>
              <a:spLocks noChangeShapeType="1"/>
            </p:cNvSpPr>
            <p:nvPr/>
          </p:nvSpPr>
          <p:spPr bwMode="auto">
            <a:xfrm>
              <a:off x="1648" y="1365"/>
              <a:ext cx="0" cy="160"/>
            </a:xfrm>
            <a:prstGeom prst="line">
              <a:avLst/>
            </a:prstGeom>
            <a:noFill/>
            <a:ln w="9525">
              <a:solidFill>
                <a:srgbClr val="000000"/>
              </a:solidFill>
              <a:round/>
              <a:headEnd/>
              <a:tailEnd type="triangle" w="med" len="me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sz="1300">
                <a:latin typeface="+mn-lt"/>
              </a:endParaRPr>
            </a:p>
          </p:txBody>
        </p:sp>
        <p:sp>
          <p:nvSpPr>
            <p:cNvPr id="9" name="AutoShape 11"/>
            <p:cNvSpPr>
              <a:spLocks noChangeArrowheads="1"/>
            </p:cNvSpPr>
            <p:nvPr/>
          </p:nvSpPr>
          <p:spPr bwMode="auto">
            <a:xfrm>
              <a:off x="960" y="1536"/>
              <a:ext cx="1301" cy="320"/>
            </a:xfrm>
            <a:prstGeom prst="flowChartInputOutput">
              <a:avLst/>
            </a:prstGeom>
            <a:solidFill>
              <a:schemeClr val="accent1"/>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300" b="1" dirty="0">
                  <a:solidFill>
                    <a:schemeClr val="bg1"/>
                  </a:solidFill>
                  <a:latin typeface="+mn-lt"/>
                </a:rPr>
                <a:t>Input</a:t>
              </a:r>
            </a:p>
            <a:p>
              <a:pPr algn="ctr"/>
              <a:r>
                <a:rPr lang="en-US" sz="1300" b="1" dirty="0">
                  <a:solidFill>
                    <a:schemeClr val="bg1"/>
                  </a:solidFill>
                  <a:latin typeface="+mn-lt"/>
                </a:rPr>
                <a:t>M1,M2,M3,M4</a:t>
              </a:r>
              <a:endParaRPr lang="en-US" sz="1300" dirty="0">
                <a:solidFill>
                  <a:schemeClr val="bg1"/>
                </a:solidFill>
                <a:latin typeface="+mn-lt"/>
              </a:endParaRPr>
            </a:p>
          </p:txBody>
        </p:sp>
        <p:sp>
          <p:nvSpPr>
            <p:cNvPr id="10" name="AutoShape 12"/>
            <p:cNvSpPr>
              <a:spLocks noChangeArrowheads="1"/>
            </p:cNvSpPr>
            <p:nvPr/>
          </p:nvSpPr>
          <p:spPr bwMode="auto">
            <a:xfrm>
              <a:off x="817" y="2068"/>
              <a:ext cx="1489" cy="213"/>
            </a:xfrm>
            <a:prstGeom prst="flowChartProcess">
              <a:avLst/>
            </a:prstGeom>
            <a:solidFill>
              <a:schemeClr val="accent1"/>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1300" b="1" dirty="0">
                  <a:solidFill>
                    <a:schemeClr val="bg1"/>
                  </a:solidFill>
                  <a:latin typeface="+mn-lt"/>
                </a:rPr>
                <a:t>GRADE</a:t>
              </a:r>
              <a:r>
                <a:rPr lang="en-US" sz="1300" b="1" dirty="0">
                  <a:solidFill>
                    <a:schemeClr val="bg1"/>
                  </a:solidFill>
                  <a:latin typeface="+mn-lt"/>
                  <a:sym typeface="Symbol" pitchFamily="18" charset="2"/>
                </a:rPr>
                <a:t></a:t>
              </a:r>
              <a:r>
                <a:rPr lang="en-US" sz="1300" b="1" dirty="0">
                  <a:solidFill>
                    <a:schemeClr val="bg1"/>
                  </a:solidFill>
                  <a:latin typeface="+mn-lt"/>
                </a:rPr>
                <a:t>(M1+M2+M3+M4)/4</a:t>
              </a:r>
              <a:endParaRPr lang="en-US" sz="1300" dirty="0">
                <a:solidFill>
                  <a:schemeClr val="bg1"/>
                </a:solidFill>
                <a:latin typeface="+mn-lt"/>
              </a:endParaRPr>
            </a:p>
          </p:txBody>
        </p:sp>
        <p:sp>
          <p:nvSpPr>
            <p:cNvPr id="11" name="Line 13"/>
            <p:cNvSpPr>
              <a:spLocks noChangeShapeType="1"/>
            </p:cNvSpPr>
            <p:nvPr/>
          </p:nvSpPr>
          <p:spPr bwMode="auto">
            <a:xfrm>
              <a:off x="1578" y="1852"/>
              <a:ext cx="0" cy="214"/>
            </a:xfrm>
            <a:prstGeom prst="line">
              <a:avLst/>
            </a:prstGeom>
            <a:noFill/>
            <a:ln w="9525">
              <a:solidFill>
                <a:srgbClr val="000000"/>
              </a:solidFill>
              <a:round/>
              <a:headEnd/>
              <a:tailEnd type="triangle" w="med" len="me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sz="1300">
                <a:latin typeface="+mn-lt"/>
              </a:endParaRPr>
            </a:p>
          </p:txBody>
        </p:sp>
        <p:sp>
          <p:nvSpPr>
            <p:cNvPr id="12" name="AutoShape 14"/>
            <p:cNvSpPr>
              <a:spLocks noChangeArrowheads="1"/>
            </p:cNvSpPr>
            <p:nvPr/>
          </p:nvSpPr>
          <p:spPr bwMode="auto">
            <a:xfrm>
              <a:off x="987" y="2438"/>
              <a:ext cx="1183" cy="534"/>
            </a:xfrm>
            <a:prstGeom prst="flowChartDecision">
              <a:avLst/>
            </a:prstGeom>
            <a:solidFill>
              <a:schemeClr val="accent1"/>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300" b="1" dirty="0" smtClean="0">
                  <a:solidFill>
                    <a:schemeClr val="bg1"/>
                  </a:solidFill>
                  <a:latin typeface="+mn-lt"/>
                </a:rPr>
                <a:t>IF</a:t>
              </a:r>
              <a:endParaRPr lang="en-US" sz="1300" b="1" dirty="0">
                <a:solidFill>
                  <a:schemeClr val="bg1"/>
                </a:solidFill>
                <a:latin typeface="+mn-lt"/>
              </a:endParaRPr>
            </a:p>
            <a:p>
              <a:pPr algn="ctr"/>
              <a:r>
                <a:rPr lang="en-US" sz="1300" b="1" dirty="0" smtClean="0">
                  <a:solidFill>
                    <a:schemeClr val="bg1"/>
                  </a:solidFill>
                  <a:latin typeface="+mn-lt"/>
                </a:rPr>
                <a:t>GRADE &lt;50</a:t>
              </a:r>
              <a:endParaRPr lang="en-US" sz="1300" dirty="0">
                <a:solidFill>
                  <a:schemeClr val="bg1"/>
                </a:solidFill>
                <a:latin typeface="+mn-lt"/>
              </a:endParaRPr>
            </a:p>
          </p:txBody>
        </p:sp>
        <p:sp>
          <p:nvSpPr>
            <p:cNvPr id="13" name="AutoShape 16"/>
            <p:cNvSpPr>
              <a:spLocks noChangeArrowheads="1"/>
            </p:cNvSpPr>
            <p:nvPr/>
          </p:nvSpPr>
          <p:spPr bwMode="auto">
            <a:xfrm>
              <a:off x="1874" y="3079"/>
              <a:ext cx="1006" cy="373"/>
            </a:xfrm>
            <a:prstGeom prst="flowChartDisplay">
              <a:avLst/>
            </a:prstGeom>
            <a:solidFill>
              <a:srgbClr val="CC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300" b="1">
                  <a:latin typeface="+mn-lt"/>
                </a:rPr>
                <a:t>PRINT</a:t>
              </a:r>
            </a:p>
            <a:p>
              <a:pPr algn="ctr"/>
              <a:r>
                <a:rPr lang="en-US" sz="1300" b="1">
                  <a:latin typeface="+mn-lt"/>
                </a:rPr>
                <a:t>“FAIL”</a:t>
              </a:r>
              <a:endParaRPr lang="en-US" sz="1300">
                <a:latin typeface="+mn-lt"/>
              </a:endParaRPr>
            </a:p>
          </p:txBody>
        </p:sp>
        <p:sp>
          <p:nvSpPr>
            <p:cNvPr id="14" name="Line 17"/>
            <p:cNvSpPr>
              <a:spLocks noChangeShapeType="1"/>
            </p:cNvSpPr>
            <p:nvPr/>
          </p:nvSpPr>
          <p:spPr bwMode="auto">
            <a:xfrm>
              <a:off x="1578" y="3612"/>
              <a:ext cx="0" cy="107"/>
            </a:xfrm>
            <a:prstGeom prst="line">
              <a:avLst/>
            </a:prstGeom>
            <a:noFill/>
            <a:ln w="9525">
              <a:solidFill>
                <a:srgbClr val="000000"/>
              </a:solidFill>
              <a:round/>
              <a:headEnd/>
              <a:tailEnd type="triangle" w="med" len="me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sz="1300">
                <a:latin typeface="+mn-lt"/>
              </a:endParaRPr>
            </a:p>
          </p:txBody>
        </p:sp>
        <p:sp>
          <p:nvSpPr>
            <p:cNvPr id="15" name="AutoShape 18"/>
            <p:cNvSpPr>
              <a:spLocks noChangeArrowheads="1"/>
            </p:cNvSpPr>
            <p:nvPr/>
          </p:nvSpPr>
          <p:spPr bwMode="auto">
            <a:xfrm>
              <a:off x="1283" y="3719"/>
              <a:ext cx="591" cy="213"/>
            </a:xfrm>
            <a:prstGeom prst="flowChartTerminator">
              <a:avLst/>
            </a:prstGeom>
            <a:solidFill>
              <a:schemeClr val="accent1"/>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300" dirty="0">
                  <a:solidFill>
                    <a:schemeClr val="bg1"/>
                  </a:solidFill>
                  <a:latin typeface="+mn-lt"/>
                </a:rPr>
                <a:t>STOP</a:t>
              </a:r>
            </a:p>
          </p:txBody>
        </p:sp>
        <p:sp>
          <p:nvSpPr>
            <p:cNvPr id="16" name="Line 19"/>
            <p:cNvSpPr>
              <a:spLocks noChangeShapeType="1"/>
            </p:cNvSpPr>
            <p:nvPr/>
          </p:nvSpPr>
          <p:spPr bwMode="auto">
            <a:xfrm>
              <a:off x="768" y="3612"/>
              <a:ext cx="1698" cy="0"/>
            </a:xfrm>
            <a:prstGeom prst="line">
              <a:avLst/>
            </a:prstGeom>
            <a:noFill/>
            <a:ln w="9525">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sz="1300">
                <a:latin typeface="+mn-lt"/>
              </a:endParaRPr>
            </a:p>
          </p:txBody>
        </p:sp>
        <p:sp>
          <p:nvSpPr>
            <p:cNvPr id="17" name="Line 20"/>
            <p:cNvSpPr>
              <a:spLocks noChangeShapeType="1"/>
            </p:cNvSpPr>
            <p:nvPr/>
          </p:nvSpPr>
          <p:spPr bwMode="auto">
            <a:xfrm flipV="1">
              <a:off x="768" y="3452"/>
              <a:ext cx="0" cy="160"/>
            </a:xfrm>
            <a:prstGeom prst="line">
              <a:avLst/>
            </a:prstGeom>
            <a:noFill/>
            <a:ln w="9525">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sz="1300">
                <a:latin typeface="+mn-lt"/>
              </a:endParaRPr>
            </a:p>
          </p:txBody>
        </p:sp>
        <p:sp>
          <p:nvSpPr>
            <p:cNvPr id="18" name="Line 21"/>
            <p:cNvSpPr>
              <a:spLocks noChangeShapeType="1"/>
            </p:cNvSpPr>
            <p:nvPr/>
          </p:nvSpPr>
          <p:spPr bwMode="auto">
            <a:xfrm flipV="1">
              <a:off x="2466" y="3452"/>
              <a:ext cx="0" cy="160"/>
            </a:xfrm>
            <a:prstGeom prst="line">
              <a:avLst/>
            </a:prstGeom>
            <a:noFill/>
            <a:ln w="9525">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sz="1300">
                <a:latin typeface="+mn-lt"/>
              </a:endParaRPr>
            </a:p>
          </p:txBody>
        </p:sp>
        <p:sp>
          <p:nvSpPr>
            <p:cNvPr id="19" name="Line 22"/>
            <p:cNvSpPr>
              <a:spLocks noChangeShapeType="1"/>
            </p:cNvSpPr>
            <p:nvPr/>
          </p:nvSpPr>
          <p:spPr bwMode="auto">
            <a:xfrm>
              <a:off x="2170" y="2705"/>
              <a:ext cx="296" cy="0"/>
            </a:xfrm>
            <a:prstGeom prst="line">
              <a:avLst/>
            </a:prstGeom>
            <a:noFill/>
            <a:ln w="9525">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sz="1300">
                <a:latin typeface="+mn-lt"/>
              </a:endParaRPr>
            </a:p>
          </p:txBody>
        </p:sp>
        <p:sp>
          <p:nvSpPr>
            <p:cNvPr id="20" name="Line 23"/>
            <p:cNvSpPr>
              <a:spLocks noChangeShapeType="1"/>
            </p:cNvSpPr>
            <p:nvPr/>
          </p:nvSpPr>
          <p:spPr bwMode="auto">
            <a:xfrm>
              <a:off x="2466" y="2705"/>
              <a:ext cx="0" cy="374"/>
            </a:xfrm>
            <a:prstGeom prst="line">
              <a:avLst/>
            </a:prstGeom>
            <a:noFill/>
            <a:ln w="9525">
              <a:solidFill>
                <a:srgbClr val="000000"/>
              </a:solidFill>
              <a:round/>
              <a:headEnd/>
              <a:tailEnd type="triangle" w="med" len="me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sz="1300">
                <a:latin typeface="+mn-lt"/>
              </a:endParaRPr>
            </a:p>
          </p:txBody>
        </p:sp>
        <p:sp>
          <p:nvSpPr>
            <p:cNvPr id="21" name="Line 24"/>
            <p:cNvSpPr>
              <a:spLocks noChangeShapeType="1"/>
            </p:cNvSpPr>
            <p:nvPr/>
          </p:nvSpPr>
          <p:spPr bwMode="auto">
            <a:xfrm>
              <a:off x="720" y="2688"/>
              <a:ext cx="0" cy="374"/>
            </a:xfrm>
            <a:prstGeom prst="line">
              <a:avLst/>
            </a:prstGeom>
            <a:noFill/>
            <a:ln w="9525">
              <a:solidFill>
                <a:srgbClr val="000000"/>
              </a:solidFill>
              <a:round/>
              <a:headEnd/>
              <a:tailEnd type="triangle" w="med" len="me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sz="1300">
                <a:latin typeface="+mn-lt"/>
              </a:endParaRPr>
            </a:p>
          </p:txBody>
        </p:sp>
        <p:sp>
          <p:nvSpPr>
            <p:cNvPr id="22" name="Line 26"/>
            <p:cNvSpPr>
              <a:spLocks noChangeShapeType="1"/>
            </p:cNvSpPr>
            <p:nvPr/>
          </p:nvSpPr>
          <p:spPr bwMode="auto">
            <a:xfrm>
              <a:off x="1589" y="2268"/>
              <a:ext cx="0" cy="160"/>
            </a:xfrm>
            <a:prstGeom prst="line">
              <a:avLst/>
            </a:prstGeom>
            <a:noFill/>
            <a:ln w="9525">
              <a:solidFill>
                <a:srgbClr val="000000"/>
              </a:solidFill>
              <a:round/>
              <a:headEnd/>
              <a:tailEnd type="triangle" w="med" len="me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sz="1300">
                <a:latin typeface="+mn-lt"/>
              </a:endParaRPr>
            </a:p>
          </p:txBody>
        </p:sp>
        <p:sp>
          <p:nvSpPr>
            <p:cNvPr id="23" name="Text Box 27"/>
            <p:cNvSpPr txBox="1">
              <a:spLocks noChangeArrowheads="1"/>
            </p:cNvSpPr>
            <p:nvPr/>
          </p:nvSpPr>
          <p:spPr bwMode="auto">
            <a:xfrm>
              <a:off x="2160" y="2464"/>
              <a:ext cx="438" cy="175"/>
            </a:xfrm>
            <a:prstGeom prst="rect">
              <a:avLst/>
            </a:prstGeom>
            <a:solidFill>
              <a:schemeClr val="accent1"/>
            </a:solidFill>
            <a:ln w="9525">
              <a:no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300" dirty="0" smtClean="0">
                  <a:solidFill>
                    <a:schemeClr val="bg1"/>
                  </a:solidFill>
                  <a:latin typeface="+mn-lt"/>
                </a:rPr>
                <a:t>True</a:t>
              </a:r>
              <a:endParaRPr lang="en-US" sz="1300" dirty="0">
                <a:solidFill>
                  <a:schemeClr val="bg1"/>
                </a:solidFill>
                <a:latin typeface="+mn-lt"/>
              </a:endParaRPr>
            </a:p>
          </p:txBody>
        </p:sp>
        <p:sp>
          <p:nvSpPr>
            <p:cNvPr id="24" name="Text Box 28"/>
            <p:cNvSpPr txBox="1">
              <a:spLocks noChangeArrowheads="1"/>
            </p:cNvSpPr>
            <p:nvPr/>
          </p:nvSpPr>
          <p:spPr bwMode="auto">
            <a:xfrm>
              <a:off x="720" y="2431"/>
              <a:ext cx="481" cy="159"/>
            </a:xfrm>
            <a:prstGeom prst="rect">
              <a:avLst/>
            </a:prstGeom>
            <a:solidFill>
              <a:schemeClr val="accent1"/>
            </a:solidFill>
            <a:ln w="9525">
              <a:no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300" b="1" dirty="0" smtClean="0">
                  <a:solidFill>
                    <a:schemeClr val="bg1"/>
                  </a:solidFill>
                  <a:latin typeface="+mn-lt"/>
                </a:rPr>
                <a:t>False</a:t>
              </a:r>
              <a:endParaRPr lang="en-US" sz="1300" dirty="0">
                <a:solidFill>
                  <a:schemeClr val="bg1"/>
                </a:solidFill>
                <a:latin typeface="+mn-lt"/>
              </a:endParaRPr>
            </a:p>
          </p:txBody>
        </p:sp>
        <p:sp>
          <p:nvSpPr>
            <p:cNvPr id="25" name="Line 33"/>
            <p:cNvSpPr>
              <a:spLocks noChangeShapeType="1"/>
            </p:cNvSpPr>
            <p:nvPr/>
          </p:nvSpPr>
          <p:spPr bwMode="auto">
            <a:xfrm>
              <a:off x="712" y="2699"/>
              <a:ext cx="296" cy="0"/>
            </a:xfrm>
            <a:prstGeom prst="line">
              <a:avLst/>
            </a:prstGeom>
            <a:noFill/>
            <a:ln w="9525">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sz="1300">
                <a:latin typeface="+mn-lt"/>
              </a:endParaRPr>
            </a:p>
          </p:txBody>
        </p:sp>
      </p:grpSp>
      <p:sp>
        <p:nvSpPr>
          <p:cNvPr id="26" name="AutoShape 11"/>
          <p:cNvSpPr>
            <a:spLocks noChangeArrowheads="1"/>
          </p:cNvSpPr>
          <p:nvPr/>
        </p:nvSpPr>
        <p:spPr bwMode="auto">
          <a:xfrm>
            <a:off x="325315" y="5395777"/>
            <a:ext cx="2133600" cy="685800"/>
          </a:xfrm>
          <a:prstGeom prst="flowChartInputOutput">
            <a:avLst/>
          </a:prstGeom>
          <a:solidFill>
            <a:schemeClr val="accent1"/>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300" dirty="0" smtClean="0">
                <a:solidFill>
                  <a:schemeClr val="bg1"/>
                </a:solidFill>
                <a:latin typeface="+mn-lt"/>
              </a:rPr>
              <a:t>Print “Pass”</a:t>
            </a:r>
            <a:endParaRPr lang="en-US" sz="1300" dirty="0">
              <a:solidFill>
                <a:schemeClr val="bg1"/>
              </a:solidFill>
              <a:latin typeface="+mn-lt"/>
            </a:endParaRPr>
          </a:p>
        </p:txBody>
      </p:sp>
      <p:sp>
        <p:nvSpPr>
          <p:cNvPr id="27" name="AutoShape 11"/>
          <p:cNvSpPr>
            <a:spLocks noChangeArrowheads="1"/>
          </p:cNvSpPr>
          <p:nvPr/>
        </p:nvSpPr>
        <p:spPr bwMode="auto">
          <a:xfrm>
            <a:off x="2839915" y="5395777"/>
            <a:ext cx="2133600" cy="685800"/>
          </a:xfrm>
          <a:prstGeom prst="flowChartInputOutput">
            <a:avLst/>
          </a:prstGeom>
          <a:solidFill>
            <a:schemeClr val="accent1"/>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300" dirty="0" smtClean="0">
                <a:solidFill>
                  <a:schemeClr val="bg1"/>
                </a:solidFill>
                <a:latin typeface="+mn-lt"/>
              </a:rPr>
              <a:t>Print “FAIL”</a:t>
            </a:r>
            <a:endParaRPr lang="en-US" sz="1300" dirty="0">
              <a:solidFill>
                <a:schemeClr val="bg1"/>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Sample Decision (Example 3)</a:t>
            </a:r>
            <a:endParaRPr lang="en-US" dirty="0"/>
          </a:p>
        </p:txBody>
      </p:sp>
      <p:sp>
        <p:nvSpPr>
          <p:cNvPr id="3" name="Content Placeholder 2"/>
          <p:cNvSpPr>
            <a:spLocks noGrp="1"/>
          </p:cNvSpPr>
          <p:nvPr>
            <p:ph idx="1"/>
          </p:nvPr>
        </p:nvSpPr>
        <p:spPr/>
        <p:txBody>
          <a:bodyPr/>
          <a:lstStyle/>
          <a:p>
            <a:r>
              <a:rPr lang="en-US" dirty="0"/>
              <a:t>Write an algorithm that reads two values, determines the largest value and prints the largest value with an identifying message.</a:t>
            </a:r>
          </a:p>
          <a:p>
            <a:endParaRPr lang="en-US" dirty="0"/>
          </a:p>
        </p:txBody>
      </p:sp>
    </p:spTree>
    <p:extLst>
      <p:ext uri="{BB962C8B-B14F-4D97-AF65-F5344CB8AC3E}">
        <p14:creationId xmlns:p14="http://schemas.microsoft.com/office/powerpoint/2010/main" val="320925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Sample </a:t>
            </a:r>
            <a:r>
              <a:rPr lang="en-US" dirty="0" smtClean="0"/>
              <a:t>Decision(Example 3)</a:t>
            </a:r>
            <a:endParaRPr lang="en-US" dirty="0"/>
          </a:p>
        </p:txBody>
      </p:sp>
      <p:sp>
        <p:nvSpPr>
          <p:cNvPr id="52" name="TextBox 51"/>
          <p:cNvSpPr txBox="1"/>
          <p:nvPr/>
        </p:nvSpPr>
        <p:spPr>
          <a:xfrm>
            <a:off x="6691235" y="2148440"/>
            <a:ext cx="4872407" cy="3477875"/>
          </a:xfrm>
          <a:prstGeom prst="rect">
            <a:avLst/>
          </a:prstGeom>
          <a:noFill/>
        </p:spPr>
        <p:txBody>
          <a:bodyPr wrap="square" rtlCol="0">
            <a:spAutoFit/>
          </a:bodyPr>
          <a:lstStyle/>
          <a:p>
            <a:r>
              <a:rPr lang="en-US" sz="2000" b="1" dirty="0"/>
              <a:t>Algorithm</a:t>
            </a:r>
          </a:p>
          <a:p>
            <a:pPr>
              <a:buFont typeface="Wingdings" pitchFamily="2" charset="2"/>
              <a:buNone/>
            </a:pPr>
            <a:r>
              <a:rPr lang="en-US" sz="2000" dirty="0" smtClean="0"/>
              <a:t>Step 1: Start</a:t>
            </a:r>
          </a:p>
          <a:p>
            <a:pPr>
              <a:buFont typeface="Wingdings" pitchFamily="2" charset="2"/>
              <a:buNone/>
            </a:pPr>
            <a:r>
              <a:rPr lang="en-US" sz="2000" dirty="0" smtClean="0"/>
              <a:t>Step 2:  </a:t>
            </a:r>
            <a:r>
              <a:rPr lang="en-US" sz="2000" i="1" dirty="0" smtClean="0"/>
              <a:t>Input</a:t>
            </a:r>
            <a:r>
              <a:rPr lang="en-US" sz="2000" dirty="0" smtClean="0"/>
              <a:t> </a:t>
            </a:r>
            <a:r>
              <a:rPr lang="en-US" sz="2000" dirty="0"/>
              <a:t>VALUE1, VALUE2</a:t>
            </a:r>
          </a:p>
          <a:p>
            <a:pPr>
              <a:buFont typeface="Wingdings" pitchFamily="2" charset="2"/>
              <a:buNone/>
            </a:pPr>
            <a:r>
              <a:rPr lang="en-US" sz="2000" dirty="0"/>
              <a:t>Step </a:t>
            </a:r>
            <a:r>
              <a:rPr lang="en-US" sz="2000" dirty="0" smtClean="0"/>
              <a:t>3: </a:t>
            </a:r>
            <a:r>
              <a:rPr lang="en-US" sz="2000" dirty="0"/>
              <a:t>	</a:t>
            </a:r>
            <a:r>
              <a:rPr lang="en-US" sz="2000" i="1" dirty="0"/>
              <a:t>if (</a:t>
            </a:r>
            <a:r>
              <a:rPr lang="en-US" sz="2000" dirty="0"/>
              <a:t>VALUE1 &gt; VALUE2) </a:t>
            </a:r>
            <a:endParaRPr lang="en-US" sz="2000" dirty="0" smtClean="0"/>
          </a:p>
          <a:p>
            <a:pPr>
              <a:buFont typeface="Wingdings" pitchFamily="2" charset="2"/>
              <a:buNone/>
            </a:pPr>
            <a:r>
              <a:rPr lang="en-US" sz="2000" i="1" dirty="0" smtClean="0"/>
              <a:t>	then </a:t>
            </a:r>
          </a:p>
          <a:p>
            <a:pPr>
              <a:buFont typeface="Wingdings" pitchFamily="2" charset="2"/>
              <a:buNone/>
            </a:pPr>
            <a:r>
              <a:rPr lang="en-US" sz="2000" dirty="0"/>
              <a:t>		MAX </a:t>
            </a:r>
            <a:r>
              <a:rPr lang="en-US" sz="2000" dirty="0">
                <a:sym typeface="Symbol" pitchFamily="18" charset="2"/>
              </a:rPr>
              <a:t></a:t>
            </a:r>
            <a:r>
              <a:rPr lang="en-US" sz="2000" dirty="0"/>
              <a:t> VALUE1</a:t>
            </a:r>
          </a:p>
          <a:p>
            <a:pPr>
              <a:buFont typeface="Wingdings" pitchFamily="2" charset="2"/>
              <a:buNone/>
            </a:pPr>
            <a:r>
              <a:rPr lang="en-US" sz="2000" dirty="0"/>
              <a:t>	</a:t>
            </a:r>
            <a:r>
              <a:rPr lang="en-US" sz="2000" i="1" dirty="0" smtClean="0"/>
              <a:t>else</a:t>
            </a:r>
            <a:r>
              <a:rPr lang="en-US" sz="2000" dirty="0" smtClean="0"/>
              <a:t>  </a:t>
            </a:r>
            <a:endParaRPr lang="en-US" sz="2000" dirty="0"/>
          </a:p>
          <a:p>
            <a:pPr>
              <a:buFont typeface="Wingdings" pitchFamily="2" charset="2"/>
              <a:buNone/>
            </a:pPr>
            <a:r>
              <a:rPr lang="en-US" sz="2000" dirty="0"/>
              <a:t>		</a:t>
            </a:r>
            <a:r>
              <a:rPr lang="en-US" sz="2000" dirty="0" smtClean="0"/>
              <a:t>MAX </a:t>
            </a:r>
            <a:r>
              <a:rPr lang="en-US" sz="2000" dirty="0">
                <a:sym typeface="Symbol" pitchFamily="18" charset="2"/>
              </a:rPr>
              <a:t></a:t>
            </a:r>
            <a:r>
              <a:rPr lang="en-US" sz="2000" dirty="0"/>
              <a:t> VALUE2</a:t>
            </a:r>
          </a:p>
          <a:p>
            <a:pPr>
              <a:buFont typeface="Wingdings" pitchFamily="2" charset="2"/>
              <a:buNone/>
            </a:pPr>
            <a:r>
              <a:rPr lang="en-US" sz="2000" i="1" dirty="0"/>
              <a:t>	</a:t>
            </a:r>
            <a:r>
              <a:rPr lang="en-US" sz="2000" i="1" dirty="0" err="1"/>
              <a:t>endif</a:t>
            </a:r>
            <a:endParaRPr lang="en-US" sz="2000" dirty="0"/>
          </a:p>
          <a:p>
            <a:pPr>
              <a:buFont typeface="Wingdings" pitchFamily="2" charset="2"/>
              <a:buNone/>
            </a:pPr>
            <a:r>
              <a:rPr lang="en-US" sz="2000" dirty="0"/>
              <a:t>Step </a:t>
            </a:r>
            <a:r>
              <a:rPr lang="en-US" sz="2000" dirty="0" smtClean="0"/>
              <a:t>4: </a:t>
            </a:r>
            <a:r>
              <a:rPr lang="en-US" sz="2000" dirty="0"/>
              <a:t>	</a:t>
            </a:r>
            <a:r>
              <a:rPr lang="en-US" sz="2000" i="1" dirty="0"/>
              <a:t>Print “</a:t>
            </a:r>
            <a:r>
              <a:rPr lang="en-US" sz="2000" dirty="0"/>
              <a:t>The largest value is</a:t>
            </a:r>
            <a:r>
              <a:rPr lang="en-US" sz="2000" i="1" dirty="0"/>
              <a:t>”, </a:t>
            </a:r>
            <a:r>
              <a:rPr lang="en-US" sz="2000" i="1" dirty="0" smtClean="0"/>
              <a:t>MAX</a:t>
            </a:r>
          </a:p>
          <a:p>
            <a:pPr>
              <a:buFont typeface="Wingdings" pitchFamily="2" charset="2"/>
              <a:buNone/>
            </a:pPr>
            <a:r>
              <a:rPr lang="en-US" sz="2000" i="1" dirty="0" smtClean="0"/>
              <a:t>Step 5: Stop</a:t>
            </a:r>
            <a:endParaRPr lang="en-US" sz="2000" i="1" dirty="0"/>
          </a:p>
        </p:txBody>
      </p:sp>
      <p:grpSp>
        <p:nvGrpSpPr>
          <p:cNvPr id="53" name="Group 26"/>
          <p:cNvGrpSpPr>
            <a:grpSpLocks/>
          </p:cNvGrpSpPr>
          <p:nvPr/>
        </p:nvGrpSpPr>
        <p:grpSpPr bwMode="auto">
          <a:xfrm>
            <a:off x="1177934" y="1447800"/>
            <a:ext cx="4368809" cy="5156200"/>
            <a:chOff x="2710" y="720"/>
            <a:chExt cx="2752" cy="3248"/>
          </a:xfrm>
        </p:grpSpPr>
        <p:sp>
          <p:nvSpPr>
            <p:cNvPr id="54" name="AutoShape 5"/>
            <p:cNvSpPr>
              <a:spLocks noChangeArrowheads="1"/>
            </p:cNvSpPr>
            <p:nvPr/>
          </p:nvSpPr>
          <p:spPr bwMode="auto">
            <a:xfrm>
              <a:off x="4391" y="2452"/>
              <a:ext cx="1071" cy="220"/>
            </a:xfrm>
            <a:prstGeom prst="flowChartProcess">
              <a:avLst/>
            </a:prstGeom>
            <a:solidFill>
              <a:schemeClr val="accent1"/>
            </a:solidFill>
            <a:ln w="9525">
              <a:solidFill>
                <a:srgbClr val="000000"/>
              </a:solidFill>
              <a:miter lim="800000"/>
              <a:headEnd/>
              <a:tailEnd/>
            </a:ln>
          </p:spPr>
          <p:txBody>
            <a:bodyPr/>
            <a:lstStyle/>
            <a:p>
              <a:r>
                <a:rPr lang="en-US" sz="1400" b="1" dirty="0">
                  <a:solidFill>
                    <a:schemeClr val="bg1"/>
                  </a:solidFill>
                </a:rPr>
                <a:t>MAX </a:t>
              </a:r>
              <a:r>
                <a:rPr lang="en-US" dirty="0">
                  <a:solidFill>
                    <a:schemeClr val="bg1"/>
                  </a:solidFill>
                  <a:sym typeface="Symbol" pitchFamily="18" charset="2"/>
                </a:rPr>
                <a:t></a:t>
              </a:r>
              <a:r>
                <a:rPr lang="en-US" sz="1400" b="1" dirty="0">
                  <a:solidFill>
                    <a:schemeClr val="bg1"/>
                  </a:solidFill>
                </a:rPr>
                <a:t> VALUE1</a:t>
              </a:r>
              <a:endParaRPr lang="en-US" sz="1400" b="1" dirty="0">
                <a:solidFill>
                  <a:schemeClr val="bg1"/>
                </a:solidFill>
                <a:latin typeface="TimesNewRomanPSMT" charset="0"/>
              </a:endParaRPr>
            </a:p>
            <a:p>
              <a:endParaRPr lang="en-US" sz="1400" dirty="0">
                <a:solidFill>
                  <a:schemeClr val="bg1"/>
                </a:solidFill>
              </a:endParaRPr>
            </a:p>
          </p:txBody>
        </p:sp>
        <p:sp>
          <p:nvSpPr>
            <p:cNvPr id="56" name="AutoShape 7"/>
            <p:cNvSpPr>
              <a:spLocks noChangeArrowheads="1"/>
            </p:cNvSpPr>
            <p:nvPr/>
          </p:nvSpPr>
          <p:spPr bwMode="auto">
            <a:xfrm>
              <a:off x="3644" y="3665"/>
              <a:ext cx="714" cy="303"/>
            </a:xfrm>
            <a:prstGeom prst="flowChartTerminator">
              <a:avLst/>
            </a:prstGeom>
            <a:solidFill>
              <a:schemeClr val="accent1"/>
            </a:solidFill>
            <a:ln w="9525">
              <a:solidFill>
                <a:srgbClr val="000000"/>
              </a:solidFill>
              <a:miter lim="800000"/>
              <a:headEnd/>
              <a:tailEnd/>
            </a:ln>
          </p:spPr>
          <p:txBody>
            <a:bodyPr/>
            <a:lstStyle/>
            <a:p>
              <a:pPr algn="ctr"/>
              <a:r>
                <a:rPr lang="en-US" sz="1400" b="1" dirty="0">
                  <a:solidFill>
                    <a:schemeClr val="bg1"/>
                  </a:solidFill>
                </a:rPr>
                <a:t>STOP</a:t>
              </a:r>
              <a:endParaRPr lang="en-US" sz="1400" dirty="0">
                <a:solidFill>
                  <a:schemeClr val="bg1"/>
                </a:solidFill>
              </a:endParaRPr>
            </a:p>
          </p:txBody>
        </p:sp>
        <p:sp>
          <p:nvSpPr>
            <p:cNvPr id="57" name="Line 8"/>
            <p:cNvSpPr>
              <a:spLocks noChangeShapeType="1"/>
            </p:cNvSpPr>
            <p:nvPr/>
          </p:nvSpPr>
          <p:spPr bwMode="auto">
            <a:xfrm>
              <a:off x="4005" y="3492"/>
              <a:ext cx="0" cy="183"/>
            </a:xfrm>
            <a:prstGeom prst="line">
              <a:avLst/>
            </a:prstGeom>
            <a:noFill/>
            <a:ln w="9525">
              <a:solidFill>
                <a:srgbClr val="000000"/>
              </a:solidFill>
              <a:round/>
              <a:headEnd/>
              <a:tailEnd type="triangle" w="med" len="med"/>
            </a:ln>
          </p:spPr>
          <p:txBody>
            <a:bodyPr/>
            <a:lstStyle/>
            <a:p>
              <a:endParaRPr lang="en-US">
                <a:solidFill>
                  <a:schemeClr val="bg2"/>
                </a:solidFill>
              </a:endParaRPr>
            </a:p>
          </p:txBody>
        </p:sp>
        <p:sp>
          <p:nvSpPr>
            <p:cNvPr id="58" name="AutoShape 9"/>
            <p:cNvSpPr>
              <a:spLocks noChangeArrowheads="1"/>
            </p:cNvSpPr>
            <p:nvPr/>
          </p:nvSpPr>
          <p:spPr bwMode="auto">
            <a:xfrm>
              <a:off x="3654" y="1731"/>
              <a:ext cx="906" cy="669"/>
            </a:xfrm>
            <a:prstGeom prst="flowChartDecision">
              <a:avLst/>
            </a:prstGeom>
            <a:solidFill>
              <a:schemeClr val="accent1"/>
            </a:solidFill>
            <a:ln w="9525">
              <a:solidFill>
                <a:srgbClr val="000000"/>
              </a:solidFill>
              <a:miter lim="800000"/>
              <a:headEnd/>
              <a:tailEnd/>
            </a:ln>
          </p:spPr>
          <p:txBody>
            <a:bodyPr/>
            <a:lstStyle/>
            <a:p>
              <a:endParaRPr lang="tr-TR" sz="1400">
                <a:solidFill>
                  <a:schemeClr val="bg1"/>
                </a:solidFill>
              </a:endParaRPr>
            </a:p>
          </p:txBody>
        </p:sp>
        <p:sp>
          <p:nvSpPr>
            <p:cNvPr id="59" name="Line 10"/>
            <p:cNvSpPr>
              <a:spLocks noChangeShapeType="1"/>
            </p:cNvSpPr>
            <p:nvPr/>
          </p:nvSpPr>
          <p:spPr bwMode="auto">
            <a:xfrm>
              <a:off x="4510" y="2024"/>
              <a:ext cx="429" cy="0"/>
            </a:xfrm>
            <a:prstGeom prst="line">
              <a:avLst/>
            </a:prstGeom>
            <a:noFill/>
            <a:ln w="9525">
              <a:solidFill>
                <a:srgbClr val="000000"/>
              </a:solidFill>
              <a:round/>
              <a:headEnd/>
              <a:tailEnd/>
            </a:ln>
          </p:spPr>
          <p:txBody>
            <a:bodyPr/>
            <a:lstStyle/>
            <a:p>
              <a:endParaRPr lang="en-US">
                <a:solidFill>
                  <a:schemeClr val="bg2"/>
                </a:solidFill>
              </a:endParaRPr>
            </a:p>
          </p:txBody>
        </p:sp>
        <p:sp>
          <p:nvSpPr>
            <p:cNvPr id="60" name="Line 11"/>
            <p:cNvSpPr>
              <a:spLocks noChangeShapeType="1"/>
            </p:cNvSpPr>
            <p:nvPr/>
          </p:nvSpPr>
          <p:spPr bwMode="auto">
            <a:xfrm>
              <a:off x="4939" y="2024"/>
              <a:ext cx="0" cy="440"/>
            </a:xfrm>
            <a:prstGeom prst="line">
              <a:avLst/>
            </a:prstGeom>
            <a:noFill/>
            <a:ln w="9525">
              <a:solidFill>
                <a:srgbClr val="000000"/>
              </a:solidFill>
              <a:round/>
              <a:headEnd/>
              <a:tailEnd type="triangle" w="med" len="med"/>
            </a:ln>
          </p:spPr>
          <p:txBody>
            <a:bodyPr/>
            <a:lstStyle/>
            <a:p>
              <a:endParaRPr lang="en-US">
                <a:solidFill>
                  <a:schemeClr val="bg2"/>
                </a:solidFill>
              </a:endParaRPr>
            </a:p>
          </p:txBody>
        </p:sp>
        <p:sp>
          <p:nvSpPr>
            <p:cNvPr id="61" name="Line 12"/>
            <p:cNvSpPr>
              <a:spLocks noChangeShapeType="1"/>
            </p:cNvSpPr>
            <p:nvPr/>
          </p:nvSpPr>
          <p:spPr bwMode="auto">
            <a:xfrm>
              <a:off x="3235" y="2024"/>
              <a:ext cx="428" cy="0"/>
            </a:xfrm>
            <a:prstGeom prst="line">
              <a:avLst/>
            </a:prstGeom>
            <a:noFill/>
            <a:ln w="9525">
              <a:solidFill>
                <a:srgbClr val="000000"/>
              </a:solidFill>
              <a:round/>
              <a:headEnd/>
              <a:tailEnd/>
            </a:ln>
          </p:spPr>
          <p:txBody>
            <a:bodyPr/>
            <a:lstStyle/>
            <a:p>
              <a:endParaRPr lang="en-US">
                <a:solidFill>
                  <a:schemeClr val="bg2"/>
                </a:solidFill>
              </a:endParaRPr>
            </a:p>
          </p:txBody>
        </p:sp>
        <p:sp>
          <p:nvSpPr>
            <p:cNvPr id="62" name="Line 13"/>
            <p:cNvSpPr>
              <a:spLocks noChangeShapeType="1"/>
            </p:cNvSpPr>
            <p:nvPr/>
          </p:nvSpPr>
          <p:spPr bwMode="auto">
            <a:xfrm>
              <a:off x="3235" y="2024"/>
              <a:ext cx="0" cy="440"/>
            </a:xfrm>
            <a:prstGeom prst="line">
              <a:avLst/>
            </a:prstGeom>
            <a:noFill/>
            <a:ln w="9525">
              <a:solidFill>
                <a:srgbClr val="000000"/>
              </a:solidFill>
              <a:round/>
              <a:headEnd/>
              <a:tailEnd type="triangle" w="med" len="med"/>
            </a:ln>
          </p:spPr>
          <p:txBody>
            <a:bodyPr/>
            <a:lstStyle/>
            <a:p>
              <a:endParaRPr lang="en-US">
                <a:solidFill>
                  <a:schemeClr val="bg2"/>
                </a:solidFill>
              </a:endParaRPr>
            </a:p>
          </p:txBody>
        </p:sp>
        <p:sp>
          <p:nvSpPr>
            <p:cNvPr id="63" name="Line 14"/>
            <p:cNvSpPr>
              <a:spLocks noChangeShapeType="1"/>
            </p:cNvSpPr>
            <p:nvPr/>
          </p:nvSpPr>
          <p:spPr bwMode="auto">
            <a:xfrm>
              <a:off x="3225" y="2684"/>
              <a:ext cx="0" cy="220"/>
            </a:xfrm>
            <a:prstGeom prst="line">
              <a:avLst/>
            </a:prstGeom>
            <a:noFill/>
            <a:ln w="9525">
              <a:solidFill>
                <a:srgbClr val="000000"/>
              </a:solidFill>
              <a:round/>
              <a:headEnd/>
              <a:tailEnd/>
            </a:ln>
          </p:spPr>
          <p:txBody>
            <a:bodyPr/>
            <a:lstStyle/>
            <a:p>
              <a:endParaRPr lang="en-US">
                <a:solidFill>
                  <a:schemeClr val="bg2"/>
                </a:solidFill>
              </a:endParaRPr>
            </a:p>
          </p:txBody>
        </p:sp>
        <p:sp>
          <p:nvSpPr>
            <p:cNvPr id="64" name="Line 15"/>
            <p:cNvSpPr>
              <a:spLocks noChangeShapeType="1"/>
            </p:cNvSpPr>
            <p:nvPr/>
          </p:nvSpPr>
          <p:spPr bwMode="auto">
            <a:xfrm>
              <a:off x="3225" y="2904"/>
              <a:ext cx="1714" cy="0"/>
            </a:xfrm>
            <a:prstGeom prst="line">
              <a:avLst/>
            </a:prstGeom>
            <a:noFill/>
            <a:ln w="9525">
              <a:solidFill>
                <a:srgbClr val="000000"/>
              </a:solidFill>
              <a:round/>
              <a:headEnd/>
              <a:tailEnd/>
            </a:ln>
          </p:spPr>
          <p:txBody>
            <a:bodyPr/>
            <a:lstStyle/>
            <a:p>
              <a:endParaRPr lang="en-US">
                <a:solidFill>
                  <a:schemeClr val="bg2"/>
                </a:solidFill>
              </a:endParaRPr>
            </a:p>
          </p:txBody>
        </p:sp>
        <p:sp>
          <p:nvSpPr>
            <p:cNvPr id="65" name="Line 16"/>
            <p:cNvSpPr>
              <a:spLocks noChangeShapeType="1"/>
            </p:cNvSpPr>
            <p:nvPr/>
          </p:nvSpPr>
          <p:spPr bwMode="auto">
            <a:xfrm flipV="1">
              <a:off x="4939" y="2684"/>
              <a:ext cx="0" cy="220"/>
            </a:xfrm>
            <a:prstGeom prst="line">
              <a:avLst/>
            </a:prstGeom>
            <a:noFill/>
            <a:ln w="9525">
              <a:solidFill>
                <a:srgbClr val="000000"/>
              </a:solidFill>
              <a:round/>
              <a:headEnd/>
              <a:tailEnd/>
            </a:ln>
          </p:spPr>
          <p:txBody>
            <a:bodyPr/>
            <a:lstStyle/>
            <a:p>
              <a:endParaRPr lang="en-US">
                <a:solidFill>
                  <a:schemeClr val="bg2"/>
                </a:solidFill>
              </a:endParaRPr>
            </a:p>
          </p:txBody>
        </p:sp>
        <p:sp>
          <p:nvSpPr>
            <p:cNvPr id="66" name="Line 17"/>
            <p:cNvSpPr>
              <a:spLocks noChangeShapeType="1"/>
            </p:cNvSpPr>
            <p:nvPr/>
          </p:nvSpPr>
          <p:spPr bwMode="auto">
            <a:xfrm>
              <a:off x="4011" y="2904"/>
              <a:ext cx="0" cy="219"/>
            </a:xfrm>
            <a:prstGeom prst="line">
              <a:avLst/>
            </a:prstGeom>
            <a:noFill/>
            <a:ln w="9525">
              <a:solidFill>
                <a:srgbClr val="000000"/>
              </a:solidFill>
              <a:round/>
              <a:headEnd/>
              <a:tailEnd type="triangle" w="med" len="med"/>
            </a:ln>
          </p:spPr>
          <p:txBody>
            <a:bodyPr/>
            <a:lstStyle/>
            <a:p>
              <a:endParaRPr lang="en-US">
                <a:solidFill>
                  <a:schemeClr val="bg2"/>
                </a:solidFill>
              </a:endParaRPr>
            </a:p>
          </p:txBody>
        </p:sp>
        <p:sp>
          <p:nvSpPr>
            <p:cNvPr id="67" name="Text Box 18"/>
            <p:cNvSpPr txBox="1">
              <a:spLocks noChangeArrowheads="1"/>
            </p:cNvSpPr>
            <p:nvPr/>
          </p:nvSpPr>
          <p:spPr bwMode="auto">
            <a:xfrm>
              <a:off x="3154" y="1804"/>
              <a:ext cx="428" cy="220"/>
            </a:xfrm>
            <a:prstGeom prst="rect">
              <a:avLst/>
            </a:prstGeom>
            <a:noFill/>
            <a:ln w="9525">
              <a:noFill/>
              <a:miter lim="800000"/>
              <a:headEnd/>
              <a:tailEnd/>
            </a:ln>
          </p:spPr>
          <p:txBody>
            <a:bodyPr/>
            <a:lstStyle/>
            <a:p>
              <a:pPr algn="ctr"/>
              <a:endParaRPr lang="en-US" sz="1400" dirty="0">
                <a:solidFill>
                  <a:schemeClr val="bg2"/>
                </a:solidFill>
              </a:endParaRPr>
            </a:p>
          </p:txBody>
        </p:sp>
        <p:sp>
          <p:nvSpPr>
            <p:cNvPr id="68" name="Text Box 19"/>
            <p:cNvSpPr txBox="1">
              <a:spLocks noChangeArrowheads="1"/>
            </p:cNvSpPr>
            <p:nvPr/>
          </p:nvSpPr>
          <p:spPr bwMode="auto">
            <a:xfrm>
              <a:off x="4724" y="1804"/>
              <a:ext cx="429" cy="220"/>
            </a:xfrm>
            <a:prstGeom prst="rect">
              <a:avLst/>
            </a:prstGeom>
            <a:noFill/>
            <a:ln w="9525">
              <a:noFill/>
              <a:miter lim="800000"/>
              <a:headEnd/>
              <a:tailEnd/>
            </a:ln>
          </p:spPr>
          <p:txBody>
            <a:bodyPr/>
            <a:lstStyle/>
            <a:p>
              <a:r>
                <a:rPr lang="en-US" sz="1400" b="1">
                  <a:solidFill>
                    <a:schemeClr val="bg2"/>
                  </a:solidFill>
                </a:rPr>
                <a:t>N</a:t>
              </a:r>
              <a:endParaRPr lang="en-US" sz="1400">
                <a:solidFill>
                  <a:schemeClr val="bg2"/>
                </a:solidFill>
              </a:endParaRPr>
            </a:p>
          </p:txBody>
        </p:sp>
        <p:sp>
          <p:nvSpPr>
            <p:cNvPr id="69" name="AutoShape 20"/>
            <p:cNvSpPr>
              <a:spLocks noChangeArrowheads="1"/>
            </p:cNvSpPr>
            <p:nvPr/>
          </p:nvSpPr>
          <p:spPr bwMode="auto">
            <a:xfrm>
              <a:off x="3737" y="720"/>
              <a:ext cx="714" cy="293"/>
            </a:xfrm>
            <a:prstGeom prst="flowChartTerminator">
              <a:avLst/>
            </a:prstGeom>
            <a:solidFill>
              <a:schemeClr val="accent1"/>
            </a:solidFill>
            <a:ln w="9525">
              <a:solidFill>
                <a:srgbClr val="000000"/>
              </a:solidFill>
              <a:miter lim="800000"/>
              <a:headEnd/>
              <a:tailEnd/>
            </a:ln>
          </p:spPr>
          <p:txBody>
            <a:bodyPr/>
            <a:lstStyle/>
            <a:p>
              <a:pPr algn="ctr"/>
              <a:r>
                <a:rPr lang="en-US" sz="1400" b="1" dirty="0">
                  <a:solidFill>
                    <a:schemeClr val="bg1"/>
                  </a:solidFill>
                </a:rPr>
                <a:t>START</a:t>
              </a:r>
              <a:endParaRPr lang="en-US" sz="1400" dirty="0">
                <a:solidFill>
                  <a:schemeClr val="bg1"/>
                </a:solidFill>
              </a:endParaRPr>
            </a:p>
          </p:txBody>
        </p:sp>
        <p:sp>
          <p:nvSpPr>
            <p:cNvPr id="70" name="Line 21"/>
            <p:cNvSpPr>
              <a:spLocks noChangeShapeType="1"/>
            </p:cNvSpPr>
            <p:nvPr/>
          </p:nvSpPr>
          <p:spPr bwMode="auto">
            <a:xfrm>
              <a:off x="4094" y="1013"/>
              <a:ext cx="0" cy="183"/>
            </a:xfrm>
            <a:prstGeom prst="line">
              <a:avLst/>
            </a:prstGeom>
            <a:noFill/>
            <a:ln w="9525">
              <a:solidFill>
                <a:srgbClr val="000000"/>
              </a:solidFill>
              <a:round/>
              <a:headEnd/>
              <a:tailEnd type="triangle" w="med" len="med"/>
            </a:ln>
          </p:spPr>
          <p:txBody>
            <a:bodyPr/>
            <a:lstStyle/>
            <a:p>
              <a:endParaRPr lang="en-US">
                <a:solidFill>
                  <a:schemeClr val="bg2"/>
                </a:solidFill>
              </a:endParaRPr>
            </a:p>
          </p:txBody>
        </p:sp>
        <p:sp>
          <p:nvSpPr>
            <p:cNvPr id="71" name="AutoShape 22"/>
            <p:cNvSpPr>
              <a:spLocks noChangeArrowheads="1"/>
            </p:cNvSpPr>
            <p:nvPr/>
          </p:nvSpPr>
          <p:spPr bwMode="auto">
            <a:xfrm>
              <a:off x="3154" y="1214"/>
              <a:ext cx="1847" cy="348"/>
            </a:xfrm>
            <a:prstGeom prst="flowChartInputOutput">
              <a:avLst/>
            </a:prstGeom>
            <a:solidFill>
              <a:schemeClr val="accent1"/>
            </a:solidFill>
            <a:ln w="9525">
              <a:solidFill>
                <a:srgbClr val="000000"/>
              </a:solidFill>
              <a:miter lim="800000"/>
              <a:headEnd/>
              <a:tailEnd/>
            </a:ln>
          </p:spPr>
          <p:txBody>
            <a:bodyPr/>
            <a:lstStyle/>
            <a:p>
              <a:pPr algn="ctr"/>
              <a:r>
                <a:rPr lang="en-US" sz="1400" b="1" dirty="0">
                  <a:solidFill>
                    <a:schemeClr val="bg1"/>
                  </a:solidFill>
                </a:rPr>
                <a:t>Input</a:t>
              </a:r>
            </a:p>
            <a:p>
              <a:pPr algn="ctr"/>
              <a:r>
                <a:rPr lang="en-US" sz="1400" b="1" dirty="0">
                  <a:solidFill>
                    <a:schemeClr val="bg1"/>
                  </a:solidFill>
                </a:rPr>
                <a:t>VALUE1,VALUE2</a:t>
              </a:r>
              <a:endParaRPr lang="en-US" sz="1400" dirty="0">
                <a:solidFill>
                  <a:schemeClr val="bg1"/>
                </a:solidFill>
              </a:endParaRPr>
            </a:p>
          </p:txBody>
        </p:sp>
        <p:sp>
          <p:nvSpPr>
            <p:cNvPr id="72" name="Line 23"/>
            <p:cNvSpPr>
              <a:spLocks noChangeShapeType="1"/>
            </p:cNvSpPr>
            <p:nvPr/>
          </p:nvSpPr>
          <p:spPr bwMode="auto">
            <a:xfrm>
              <a:off x="4082" y="1562"/>
              <a:ext cx="0" cy="183"/>
            </a:xfrm>
            <a:prstGeom prst="line">
              <a:avLst/>
            </a:prstGeom>
            <a:noFill/>
            <a:ln w="9525">
              <a:solidFill>
                <a:srgbClr val="000000"/>
              </a:solidFill>
              <a:round/>
              <a:headEnd/>
              <a:tailEnd type="triangle" w="med" len="med"/>
            </a:ln>
          </p:spPr>
          <p:txBody>
            <a:bodyPr/>
            <a:lstStyle/>
            <a:p>
              <a:endParaRPr lang="en-US">
                <a:solidFill>
                  <a:schemeClr val="bg2"/>
                </a:solidFill>
              </a:endParaRPr>
            </a:p>
          </p:txBody>
        </p:sp>
        <p:sp>
          <p:nvSpPr>
            <p:cNvPr id="73" name="AutoShape 24"/>
            <p:cNvSpPr>
              <a:spLocks noChangeArrowheads="1"/>
            </p:cNvSpPr>
            <p:nvPr/>
          </p:nvSpPr>
          <p:spPr bwMode="auto">
            <a:xfrm>
              <a:off x="2710" y="2461"/>
              <a:ext cx="1071" cy="220"/>
            </a:xfrm>
            <a:prstGeom prst="flowChartProcess">
              <a:avLst/>
            </a:prstGeom>
            <a:solidFill>
              <a:schemeClr val="accent1"/>
            </a:solidFill>
            <a:ln w="9525">
              <a:solidFill>
                <a:srgbClr val="000000"/>
              </a:solidFill>
              <a:miter lim="800000"/>
              <a:headEnd/>
              <a:tailEnd/>
            </a:ln>
          </p:spPr>
          <p:txBody>
            <a:bodyPr/>
            <a:lstStyle/>
            <a:p>
              <a:r>
                <a:rPr lang="en-US" sz="1400" b="1" dirty="0">
                  <a:solidFill>
                    <a:schemeClr val="bg1"/>
                  </a:solidFill>
                </a:rPr>
                <a:t>MAX </a:t>
              </a:r>
              <a:r>
                <a:rPr lang="en-US" dirty="0">
                  <a:solidFill>
                    <a:schemeClr val="bg1"/>
                  </a:solidFill>
                  <a:sym typeface="Symbol" pitchFamily="18" charset="2"/>
                </a:rPr>
                <a:t></a:t>
              </a:r>
              <a:r>
                <a:rPr lang="en-US" sz="1400" b="1" dirty="0">
                  <a:solidFill>
                    <a:schemeClr val="bg1"/>
                  </a:solidFill>
                </a:rPr>
                <a:t> VALUE2</a:t>
              </a:r>
              <a:endParaRPr lang="en-US" sz="1400" b="1" dirty="0">
                <a:solidFill>
                  <a:schemeClr val="bg1"/>
                </a:solidFill>
                <a:latin typeface="TimesNewRomanPSMT" charset="0"/>
              </a:endParaRPr>
            </a:p>
            <a:p>
              <a:endParaRPr lang="en-US" sz="1400" dirty="0">
                <a:solidFill>
                  <a:schemeClr val="bg1"/>
                </a:solidFill>
              </a:endParaRPr>
            </a:p>
          </p:txBody>
        </p:sp>
        <p:sp>
          <p:nvSpPr>
            <p:cNvPr id="74" name="Text Box 25"/>
            <p:cNvSpPr txBox="1">
              <a:spLocks noChangeArrowheads="1"/>
            </p:cNvSpPr>
            <p:nvPr/>
          </p:nvSpPr>
          <p:spPr bwMode="auto">
            <a:xfrm>
              <a:off x="3443" y="1872"/>
              <a:ext cx="1357" cy="367"/>
            </a:xfrm>
            <a:prstGeom prst="rect">
              <a:avLst/>
            </a:prstGeom>
            <a:noFill/>
            <a:ln w="9525">
              <a:noFill/>
              <a:miter lim="800000"/>
              <a:headEnd/>
              <a:tailEnd/>
            </a:ln>
          </p:spPr>
          <p:txBody>
            <a:bodyPr/>
            <a:lstStyle/>
            <a:p>
              <a:pPr algn="ctr"/>
              <a:r>
                <a:rPr lang="en-US" sz="1100" b="1" dirty="0">
                  <a:solidFill>
                    <a:schemeClr val="bg1"/>
                  </a:solidFill>
                </a:rPr>
                <a:t>is</a:t>
              </a:r>
            </a:p>
            <a:p>
              <a:pPr algn="ctr"/>
              <a:r>
                <a:rPr lang="en-US" sz="1100" b="1" dirty="0">
                  <a:solidFill>
                    <a:schemeClr val="bg1"/>
                  </a:solidFill>
                </a:rPr>
                <a:t>VALUE1&gt;VALUE2</a:t>
              </a:r>
            </a:p>
          </p:txBody>
        </p:sp>
      </p:grpSp>
      <p:sp>
        <p:nvSpPr>
          <p:cNvPr id="76" name="AutoShape 22"/>
          <p:cNvSpPr>
            <a:spLocks noChangeArrowheads="1"/>
          </p:cNvSpPr>
          <p:nvPr/>
        </p:nvSpPr>
        <p:spPr bwMode="auto">
          <a:xfrm>
            <a:off x="1280160" y="5257800"/>
            <a:ext cx="3776028" cy="584201"/>
          </a:xfrm>
          <a:prstGeom prst="flowChartInputOutput">
            <a:avLst/>
          </a:prstGeom>
          <a:solidFill>
            <a:schemeClr val="accent1"/>
          </a:solidFill>
          <a:ln w="9525">
            <a:solidFill>
              <a:srgbClr val="000000"/>
            </a:solidFill>
            <a:miter lim="800000"/>
            <a:headEnd/>
            <a:tailEnd/>
          </a:ln>
        </p:spPr>
        <p:txBody>
          <a:bodyPr/>
          <a:lstStyle/>
          <a:p>
            <a:pPr algn="ctr"/>
            <a:r>
              <a:rPr lang="en-US" sz="1400" b="1" dirty="0" smtClean="0">
                <a:solidFill>
                  <a:schemeClr val="bg1"/>
                </a:solidFill>
              </a:rPr>
              <a:t>Print “The largest value is “, MAX</a:t>
            </a:r>
            <a:endParaRPr lang="en-US" sz="1400" dirty="0">
              <a:solidFill>
                <a:schemeClr val="bg1"/>
              </a:solidFill>
            </a:endParaRPr>
          </a:p>
        </p:txBody>
      </p:sp>
      <p:sp>
        <p:nvSpPr>
          <p:cNvPr id="3" name="TextBox 2"/>
          <p:cNvSpPr txBox="1"/>
          <p:nvPr/>
        </p:nvSpPr>
        <p:spPr>
          <a:xfrm>
            <a:off x="2093673" y="3223845"/>
            <a:ext cx="890586" cy="369332"/>
          </a:xfrm>
          <a:prstGeom prst="rect">
            <a:avLst/>
          </a:prstGeom>
          <a:noFill/>
        </p:spPr>
        <p:txBody>
          <a:bodyPr wrap="square" rtlCol="0">
            <a:spAutoFit/>
          </a:bodyPr>
          <a:lstStyle/>
          <a:p>
            <a:r>
              <a:rPr lang="en-US" dirty="0" smtClean="0"/>
              <a:t>False</a:t>
            </a:r>
            <a:endParaRPr lang="en-US" dirty="0"/>
          </a:p>
        </p:txBody>
      </p:sp>
      <p:sp>
        <p:nvSpPr>
          <p:cNvPr id="27" name="TextBox 26"/>
          <p:cNvSpPr txBox="1"/>
          <p:nvPr/>
        </p:nvSpPr>
        <p:spPr>
          <a:xfrm>
            <a:off x="4133020" y="3236913"/>
            <a:ext cx="890586" cy="369332"/>
          </a:xfrm>
          <a:prstGeom prst="rect">
            <a:avLst/>
          </a:prstGeom>
          <a:noFill/>
        </p:spPr>
        <p:txBody>
          <a:bodyPr wrap="square" rtlCol="0">
            <a:spAutoFit/>
          </a:bodyPr>
          <a:lstStyle/>
          <a:p>
            <a:r>
              <a:rPr lang="en-US" dirty="0" smtClean="0"/>
              <a:t>True</a:t>
            </a:r>
            <a:endParaRPr lang="en-US" dirty="0"/>
          </a:p>
        </p:txBody>
      </p:sp>
    </p:spTree>
    <p:extLst>
      <p:ext uri="{BB962C8B-B14F-4D97-AF65-F5344CB8AC3E}">
        <p14:creationId xmlns:p14="http://schemas.microsoft.com/office/powerpoint/2010/main" val="1697852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r"/>
            <a:r>
              <a:rPr lang="en-US" dirty="0" smtClean="0"/>
              <a:t>Exercises</a:t>
            </a:r>
            <a:endParaRPr lang="en-US" dirty="0"/>
          </a:p>
        </p:txBody>
      </p:sp>
      <p:sp>
        <p:nvSpPr>
          <p:cNvPr id="5" name="Content Placeholder 4"/>
          <p:cNvSpPr>
            <a:spLocks noGrp="1"/>
          </p:cNvSpPr>
          <p:nvPr>
            <p:ph idx="1"/>
          </p:nvPr>
        </p:nvSpPr>
        <p:spPr/>
        <p:txBody>
          <a:bodyPr>
            <a:normAutofit/>
          </a:bodyPr>
          <a:lstStyle/>
          <a:p>
            <a:pPr marL="336550" indent="-336550">
              <a:buFont typeface="+mj-lt"/>
              <a:buAutoNum type="arabicPeriod"/>
            </a:pPr>
            <a:r>
              <a:rPr lang="en-US" dirty="0" smtClean="0"/>
              <a:t>Design a flowchart and an algorithm for the Drivers License (Keeping in mind all the requirements and restriction). </a:t>
            </a:r>
          </a:p>
          <a:p>
            <a:pPr marL="336550" indent="-336550">
              <a:spcBef>
                <a:spcPts val="1000"/>
              </a:spcBef>
              <a:buNone/>
            </a:pPr>
            <a:r>
              <a:rPr lang="en-US" dirty="0"/>
              <a:t>2</a:t>
            </a:r>
            <a:r>
              <a:rPr lang="en-US" dirty="0" smtClean="0"/>
              <a:t>. </a:t>
            </a:r>
            <a:r>
              <a:rPr lang="en-US" dirty="0" smtClean="0"/>
              <a:t>Design </a:t>
            </a:r>
            <a:r>
              <a:rPr lang="en-US" dirty="0"/>
              <a:t>an algorithm and flowchart which breaks the number into digits and sum up </a:t>
            </a:r>
            <a:r>
              <a:rPr lang="en-US" dirty="0" smtClean="0"/>
              <a:t>  those </a:t>
            </a:r>
            <a:r>
              <a:rPr lang="en-US" dirty="0"/>
              <a:t>digits. </a:t>
            </a:r>
          </a:p>
          <a:p>
            <a:pPr>
              <a:spcBef>
                <a:spcPts val="1000"/>
              </a:spcBef>
              <a:buNone/>
            </a:pPr>
            <a:r>
              <a:rPr lang="en-US" dirty="0"/>
              <a:t>   For e.g. 27     </a:t>
            </a:r>
            <a:r>
              <a:rPr lang="en-US" dirty="0" smtClean="0"/>
              <a:t>2+7=9</a:t>
            </a:r>
          </a:p>
          <a:p>
            <a:pPr marL="336550" indent="-336550">
              <a:spcBef>
                <a:spcPts val="1000"/>
              </a:spcBef>
              <a:buNone/>
            </a:pPr>
            <a:r>
              <a:rPr lang="en-US" dirty="0" smtClean="0"/>
              <a:t>3. </a:t>
            </a:r>
            <a:r>
              <a:rPr lang="en-US" dirty="0"/>
              <a:t>Design a flowchart and an algorithm to find either the entered number is even or odd</a:t>
            </a:r>
          </a:p>
          <a:p>
            <a:pPr marL="336550" indent="-336550">
              <a:spcBef>
                <a:spcPts val="1000"/>
              </a:spcBef>
              <a:buNone/>
            </a:pPr>
            <a:r>
              <a:rPr lang="en-US" dirty="0" smtClean="0"/>
              <a:t>4</a:t>
            </a:r>
            <a:r>
              <a:rPr lang="en-US" dirty="0" smtClean="0"/>
              <a:t>. Design </a:t>
            </a:r>
            <a:r>
              <a:rPr lang="en-US" dirty="0"/>
              <a:t>an algorithm and flowchart that computes the absolute difference of two     values (X and Y), where the difference is (X-Y) or (Y-X), whichever is positive.</a:t>
            </a:r>
          </a:p>
          <a:p>
            <a:pPr>
              <a:spcBef>
                <a:spcPts val="1000"/>
              </a:spcBef>
              <a:buNone/>
            </a:pPr>
            <a:endParaRPr lang="en-US" dirty="0"/>
          </a:p>
          <a:p>
            <a:pPr marL="457200" indent="-457200">
              <a:buFont typeface="+mj-lt"/>
              <a:buAutoNum type="arabicPeriod"/>
            </a:pPr>
            <a:endParaRPr lang="en-US" dirty="0" smtClean="0"/>
          </a:p>
          <a:p>
            <a:pPr marL="457200" indent="-457200">
              <a:buFont typeface="+mj-lt"/>
              <a:buAutoNum type="arabicPeriod"/>
            </a:pPr>
            <a:endParaRPr lang="en-US" dirty="0" smtClean="0"/>
          </a:p>
        </p:txBody>
      </p:sp>
      <p:cxnSp>
        <p:nvCxnSpPr>
          <p:cNvPr id="6" name="Straight Arrow Connector 5"/>
          <p:cNvCxnSpPr/>
          <p:nvPr/>
        </p:nvCxnSpPr>
        <p:spPr>
          <a:xfrm flipV="1">
            <a:off x="2798594" y="3090375"/>
            <a:ext cx="431318" cy="2"/>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endParaRPr lang="en-US" dirty="0"/>
          </a:p>
        </p:txBody>
      </p:sp>
      <p:sp>
        <p:nvSpPr>
          <p:cNvPr id="3" name="Content Placeholder 2"/>
          <p:cNvSpPr>
            <a:spLocks noGrp="1"/>
          </p:cNvSpPr>
          <p:nvPr>
            <p:ph idx="1"/>
          </p:nvPr>
        </p:nvSpPr>
        <p:spPr/>
        <p:txBody>
          <a:bodyPr>
            <a:normAutofit/>
          </a:bodyPr>
          <a:lstStyle/>
          <a:p>
            <a:pPr marL="336550" indent="-336550">
              <a:buNone/>
            </a:pPr>
            <a:r>
              <a:rPr lang="en-US" dirty="0"/>
              <a:t>5</a:t>
            </a:r>
            <a:r>
              <a:rPr lang="en-US" dirty="0" smtClean="0"/>
              <a:t>. </a:t>
            </a:r>
            <a:r>
              <a:rPr lang="en-US" sz="2000" dirty="0" smtClean="0"/>
              <a:t>A </a:t>
            </a:r>
            <a:r>
              <a:rPr lang="en-US" sz="2000" dirty="0" smtClean="0"/>
              <a:t>company that issues check-cashing cards uses an algorithm to create card numbers. The algorithm adds the digits of a four-digit number, and then adds a fifth digit of 0 or 1 to make the sum of the digits even. The last digit in the number is called the </a:t>
            </a:r>
            <a:r>
              <a:rPr lang="en-US" sz="2000" i="1" dirty="0" smtClean="0"/>
              <a:t>check digit. </a:t>
            </a:r>
            <a:r>
              <a:rPr lang="en-US" sz="2000" dirty="0" smtClean="0"/>
              <a:t>Complete the seven problem-solving steps to develop a solution that accepts a four-digit number into one variable, adds the check digit, and prints the original number and the new number</a:t>
            </a:r>
            <a:r>
              <a:rPr lang="en-US" sz="2000" dirty="0" smtClean="0"/>
              <a:t>.</a:t>
            </a:r>
          </a:p>
          <a:p>
            <a:pPr marL="401638" indent="-401638">
              <a:spcBef>
                <a:spcPts val="1000"/>
              </a:spcBef>
              <a:buNone/>
            </a:pPr>
            <a:r>
              <a:rPr lang="en-US" dirty="0" smtClean="0"/>
              <a:t>6. </a:t>
            </a:r>
            <a:r>
              <a:rPr lang="en-US" dirty="0"/>
              <a:t>Design the algorithm and flowchart to check either the user entered number is palindrome or not.</a:t>
            </a:r>
          </a:p>
          <a:p>
            <a:pPr marL="401638" indent="-401638">
              <a:spcBef>
                <a:spcPts val="1000"/>
              </a:spcBef>
              <a:buNone/>
              <a:tabLst>
                <a:tab pos="107950" algn="l"/>
                <a:tab pos="179388" algn="l"/>
                <a:tab pos="287338" algn="l"/>
              </a:tabLst>
            </a:pPr>
            <a:r>
              <a:rPr lang="en-US" dirty="0"/>
              <a:t>   10201 is  a palindrome number because its reverse is equal to the original number i.e., </a:t>
            </a:r>
            <a:r>
              <a:rPr lang="en-US" dirty="0" smtClean="0"/>
              <a:t>10201</a:t>
            </a:r>
          </a:p>
          <a:p>
            <a:pPr marL="401638" indent="-401638">
              <a:spcBef>
                <a:spcPts val="1000"/>
              </a:spcBef>
              <a:buNone/>
              <a:tabLst>
                <a:tab pos="107950" algn="l"/>
                <a:tab pos="179388" algn="l"/>
                <a:tab pos="287338" algn="l"/>
              </a:tabLst>
            </a:pPr>
            <a:endParaRPr lang="en-US" dirty="0"/>
          </a:p>
          <a:p>
            <a:pPr marL="336550" indent="-336550">
              <a:buNone/>
            </a:pPr>
            <a:endParaRPr lang="en-US" sz="2000" dirty="0" smtClean="0"/>
          </a:p>
          <a:p>
            <a:pPr marL="0" lvl="1" indent="0">
              <a:buNone/>
            </a:pPr>
            <a:endParaRPr lang="en-US" sz="2000" dirty="0" smtClean="0"/>
          </a:p>
          <a:p>
            <a:pPr marL="0" lvl="1" indent="0">
              <a:buNone/>
            </a:pPr>
            <a:endParaRPr lang="en-US" sz="2000" dirty="0"/>
          </a:p>
          <a:p>
            <a:endParaRPr lang="en-US" dirty="0"/>
          </a:p>
        </p:txBody>
      </p:sp>
    </p:spTree>
    <p:extLst>
      <p:ext uri="{BB962C8B-B14F-4D97-AF65-F5344CB8AC3E}">
        <p14:creationId xmlns:p14="http://schemas.microsoft.com/office/powerpoint/2010/main" val="75409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288925" indent="-288925">
              <a:spcBef>
                <a:spcPts val="1000"/>
              </a:spcBef>
              <a:buNone/>
            </a:pPr>
            <a:r>
              <a:rPr lang="en-US" dirty="0" smtClean="0"/>
              <a:t>7. </a:t>
            </a:r>
            <a:r>
              <a:rPr lang="en-US" sz="2000" dirty="0" err="1" smtClean="0"/>
              <a:t>Kolachi</a:t>
            </a:r>
            <a:r>
              <a:rPr lang="en-US" sz="2000" dirty="0" smtClean="0"/>
              <a:t> </a:t>
            </a:r>
            <a:r>
              <a:rPr lang="en-US" sz="2000" dirty="0" smtClean="0"/>
              <a:t>restaurant has started charging for valet parking. For parking, they have announced the following rules.    </a:t>
            </a:r>
          </a:p>
          <a:p>
            <a:pPr marL="288925" lvl="1" indent="-288925">
              <a:buNone/>
            </a:pPr>
            <a:r>
              <a:rPr lang="en-US" sz="2000" dirty="0" smtClean="0"/>
              <a:t>  </a:t>
            </a:r>
            <a:r>
              <a:rPr lang="en-US" sz="2000" dirty="0" smtClean="0"/>
              <a:t>Normal </a:t>
            </a:r>
            <a:r>
              <a:rPr lang="en-US" sz="2000" dirty="0" smtClean="0"/>
              <a:t>charges=50 Rs.  </a:t>
            </a:r>
          </a:p>
          <a:p>
            <a:pPr marL="288925" lvl="1" indent="-288925">
              <a:buNone/>
            </a:pPr>
            <a:r>
              <a:rPr lang="en-US" sz="2000" dirty="0" smtClean="0"/>
              <a:t>  </a:t>
            </a:r>
            <a:r>
              <a:rPr lang="en-US" sz="2000" dirty="0" smtClean="0"/>
              <a:t>For </a:t>
            </a:r>
            <a:r>
              <a:rPr lang="en-US" sz="2000" dirty="0" smtClean="0"/>
              <a:t>cars which stay for 60 minutes or less than 60 minutes, owner has to pay normal charges. For cars which stay for more 60 minutes but less than 120 minutes, owner has to pay double of normal charges along with normal charges. </a:t>
            </a:r>
          </a:p>
          <a:p>
            <a:pPr marL="288925" lvl="1" indent="-288925">
              <a:buNone/>
            </a:pPr>
            <a:r>
              <a:rPr lang="en-US" sz="2000" dirty="0" smtClean="0"/>
              <a:t>  </a:t>
            </a:r>
            <a:r>
              <a:rPr lang="en-US" sz="2000" dirty="0" smtClean="0"/>
              <a:t>For </a:t>
            </a:r>
            <a:r>
              <a:rPr lang="en-US" sz="2000" dirty="0" smtClean="0"/>
              <a:t>cars which stay for more than 120 minutes, owner has to pay the triple of the normal charges along with normal charges. Design an algorithm and flowchart to calculate the charges of </a:t>
            </a:r>
            <a:r>
              <a:rPr lang="en-US" sz="2000" smtClean="0"/>
              <a:t>valet </a:t>
            </a:r>
            <a:r>
              <a:rPr lang="en-US" sz="2000" smtClean="0"/>
              <a:t>parking</a:t>
            </a:r>
            <a:endParaRPr lang="en-US" sz="2000" dirty="0" smtClean="0"/>
          </a:p>
          <a:p>
            <a:pPr marL="0" indent="0">
              <a:spcBef>
                <a:spcPts val="1000"/>
              </a:spcBef>
              <a:buNone/>
              <a:tabLst>
                <a:tab pos="107950" algn="l"/>
                <a:tab pos="179388" algn="l"/>
                <a:tab pos="287338" algn="l"/>
              </a:tabLst>
            </a:pPr>
            <a:endParaRPr lang="en-US" dirty="0" smtClean="0"/>
          </a:p>
          <a:p>
            <a:pPr marL="457200" indent="-457200">
              <a:spcBef>
                <a:spcPts val="1000"/>
              </a:spcBef>
              <a:buNone/>
            </a:pPr>
            <a:endParaRPr lang="en-US" dirty="0" smtClean="0"/>
          </a:p>
          <a:p>
            <a:pPr marL="457200" indent="-457200">
              <a:spcBef>
                <a:spcPts val="1000"/>
              </a:spcBef>
              <a:buNone/>
            </a:pPr>
            <a:endParaRPr lang="en-US" dirty="0"/>
          </a:p>
        </p:txBody>
      </p:sp>
    </p:spTree>
    <p:extLst>
      <p:ext uri="{BB962C8B-B14F-4D97-AF65-F5344CB8AC3E}">
        <p14:creationId xmlns:p14="http://schemas.microsoft.com/office/powerpoint/2010/main" val="264642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36550" indent="-336550">
              <a:buNone/>
            </a:pPr>
            <a:r>
              <a:rPr lang="en-US" dirty="0"/>
              <a:t>8</a:t>
            </a:r>
            <a:r>
              <a:rPr lang="en-US" dirty="0" smtClean="0"/>
              <a:t>. You need to design a system which should calculate the number of calories a person should eat each day. Calories are units of energy found in all foods. Base your recommendation on the person's weight and whether the person has an active or sedentary (inactive) lifestyle. If the person is sedentary, that person's activity factor is 12. If the person is active, that person's activity factor is 15. Multiply the activity factor by the person's weight to get the recommended number of calories. Consider the following rules for designing a system.  </a:t>
            </a:r>
          </a:p>
          <a:p>
            <a:pPr>
              <a:buNone/>
            </a:pPr>
            <a:r>
              <a:rPr lang="en-US" dirty="0" smtClean="0"/>
              <a: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3908"/>
            <a:ext cx="10493829" cy="928686"/>
          </a:xfrm>
        </p:spPr>
        <p:txBody>
          <a:bodyPr>
            <a:normAutofit/>
          </a:bodyPr>
          <a:lstStyle/>
          <a:p>
            <a:pPr algn="r"/>
            <a:r>
              <a:rPr lang="en-US" dirty="0" smtClean="0"/>
              <a:t>Flowchart for Basic Logic Structures</a:t>
            </a:r>
          </a:p>
        </p:txBody>
      </p:sp>
      <p:grpSp>
        <p:nvGrpSpPr>
          <p:cNvPr id="4" name="Group 3"/>
          <p:cNvGrpSpPr/>
          <p:nvPr/>
        </p:nvGrpSpPr>
        <p:grpSpPr>
          <a:xfrm>
            <a:off x="1834529" y="1383140"/>
            <a:ext cx="8699503" cy="3807794"/>
            <a:chOff x="1834529" y="1383140"/>
            <a:chExt cx="8699503" cy="3807794"/>
          </a:xfrm>
        </p:grpSpPr>
        <p:sp>
          <p:nvSpPr>
            <p:cNvPr id="6" name="Freeform 5"/>
            <p:cNvSpPr/>
            <p:nvPr/>
          </p:nvSpPr>
          <p:spPr>
            <a:xfrm>
              <a:off x="1834529" y="1383140"/>
              <a:ext cx="956352" cy="1366217"/>
            </a:xfrm>
            <a:custGeom>
              <a:avLst/>
              <a:gdLst>
                <a:gd name="connsiteX0" fmla="*/ 0 w 1366216"/>
                <a:gd name="connsiteY0" fmla="*/ 0 h 956351"/>
                <a:gd name="connsiteX1" fmla="*/ 888041 w 1366216"/>
                <a:gd name="connsiteY1" fmla="*/ 0 h 956351"/>
                <a:gd name="connsiteX2" fmla="*/ 1366216 w 1366216"/>
                <a:gd name="connsiteY2" fmla="*/ 478176 h 956351"/>
                <a:gd name="connsiteX3" fmla="*/ 888041 w 1366216"/>
                <a:gd name="connsiteY3" fmla="*/ 956351 h 956351"/>
                <a:gd name="connsiteX4" fmla="*/ 0 w 1366216"/>
                <a:gd name="connsiteY4" fmla="*/ 956351 h 956351"/>
                <a:gd name="connsiteX5" fmla="*/ 478176 w 1366216"/>
                <a:gd name="connsiteY5" fmla="*/ 478176 h 956351"/>
                <a:gd name="connsiteX6" fmla="*/ 0 w 1366216"/>
                <a:gd name="connsiteY6" fmla="*/ 0 h 95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6216" h="956351">
                  <a:moveTo>
                    <a:pt x="1366215" y="0"/>
                  </a:moveTo>
                  <a:lnTo>
                    <a:pt x="1366215" y="621628"/>
                  </a:lnTo>
                  <a:lnTo>
                    <a:pt x="683107" y="956351"/>
                  </a:lnTo>
                  <a:lnTo>
                    <a:pt x="1" y="621628"/>
                  </a:lnTo>
                  <a:lnTo>
                    <a:pt x="1" y="0"/>
                  </a:lnTo>
                  <a:lnTo>
                    <a:pt x="683107" y="334723"/>
                  </a:lnTo>
                  <a:lnTo>
                    <a:pt x="1366215"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dk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12701" tIns="490877" rIns="12700" bIns="490875" numCol="1" spcCol="1270" anchor="ctr" anchorCtr="0">
              <a:noAutofit/>
            </a:bodyPr>
            <a:lstStyle/>
            <a:p>
              <a:pPr lvl="0" algn="ctr" defTabSz="889000">
                <a:lnSpc>
                  <a:spcPct val="90000"/>
                </a:lnSpc>
                <a:spcBef>
                  <a:spcPct val="0"/>
                </a:spcBef>
                <a:spcAft>
                  <a:spcPct val="35000"/>
                </a:spcAft>
              </a:pPr>
              <a:endParaRPr lang="en-US" sz="2000" kern="1200" dirty="0">
                <a:solidFill>
                  <a:srgbClr val="00B0F0"/>
                </a:solidFill>
              </a:endParaRPr>
            </a:p>
          </p:txBody>
        </p:sp>
        <p:sp>
          <p:nvSpPr>
            <p:cNvPr id="7" name="Freeform 6"/>
            <p:cNvSpPr/>
            <p:nvPr/>
          </p:nvSpPr>
          <p:spPr>
            <a:xfrm>
              <a:off x="2790880" y="1383142"/>
              <a:ext cx="7743152" cy="888040"/>
            </a:xfrm>
            <a:custGeom>
              <a:avLst/>
              <a:gdLst>
                <a:gd name="connsiteX0" fmla="*/ 148010 w 888040"/>
                <a:gd name="connsiteY0" fmla="*/ 0 h 7743152"/>
                <a:gd name="connsiteX1" fmla="*/ 740030 w 888040"/>
                <a:gd name="connsiteY1" fmla="*/ 0 h 7743152"/>
                <a:gd name="connsiteX2" fmla="*/ 844689 w 888040"/>
                <a:gd name="connsiteY2" fmla="*/ 43351 h 7743152"/>
                <a:gd name="connsiteX3" fmla="*/ 888040 w 888040"/>
                <a:gd name="connsiteY3" fmla="*/ 148010 h 7743152"/>
                <a:gd name="connsiteX4" fmla="*/ 888040 w 888040"/>
                <a:gd name="connsiteY4" fmla="*/ 7743152 h 7743152"/>
                <a:gd name="connsiteX5" fmla="*/ 888040 w 888040"/>
                <a:gd name="connsiteY5" fmla="*/ 7743152 h 7743152"/>
                <a:gd name="connsiteX6" fmla="*/ 888040 w 888040"/>
                <a:gd name="connsiteY6" fmla="*/ 7743152 h 7743152"/>
                <a:gd name="connsiteX7" fmla="*/ 0 w 888040"/>
                <a:gd name="connsiteY7" fmla="*/ 7743152 h 7743152"/>
                <a:gd name="connsiteX8" fmla="*/ 0 w 888040"/>
                <a:gd name="connsiteY8" fmla="*/ 7743152 h 7743152"/>
                <a:gd name="connsiteX9" fmla="*/ 0 w 888040"/>
                <a:gd name="connsiteY9" fmla="*/ 7743152 h 7743152"/>
                <a:gd name="connsiteX10" fmla="*/ 0 w 888040"/>
                <a:gd name="connsiteY10" fmla="*/ 148010 h 7743152"/>
                <a:gd name="connsiteX11" fmla="*/ 43351 w 888040"/>
                <a:gd name="connsiteY11" fmla="*/ 43351 h 7743152"/>
                <a:gd name="connsiteX12" fmla="*/ 148010 w 888040"/>
                <a:gd name="connsiteY12" fmla="*/ 0 h 774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8040" h="7743152">
                  <a:moveTo>
                    <a:pt x="888040" y="1290554"/>
                  </a:moveTo>
                  <a:lnTo>
                    <a:pt x="888040" y="6452598"/>
                  </a:lnTo>
                  <a:cubicBezTo>
                    <a:pt x="888040" y="6794877"/>
                    <a:pt x="886252" y="7123135"/>
                    <a:pt x="883068" y="7365158"/>
                  </a:cubicBezTo>
                  <a:cubicBezTo>
                    <a:pt x="879885" y="7607182"/>
                    <a:pt x="875567" y="7743152"/>
                    <a:pt x="871065" y="7743152"/>
                  </a:cubicBezTo>
                  <a:lnTo>
                    <a:pt x="0" y="7743152"/>
                  </a:lnTo>
                  <a:lnTo>
                    <a:pt x="0" y="7743152"/>
                  </a:lnTo>
                  <a:lnTo>
                    <a:pt x="0" y="7743152"/>
                  </a:lnTo>
                  <a:lnTo>
                    <a:pt x="0" y="0"/>
                  </a:lnTo>
                  <a:lnTo>
                    <a:pt x="0" y="0"/>
                  </a:lnTo>
                  <a:lnTo>
                    <a:pt x="0" y="0"/>
                  </a:lnTo>
                  <a:lnTo>
                    <a:pt x="871065" y="0"/>
                  </a:lnTo>
                  <a:cubicBezTo>
                    <a:pt x="875567" y="0"/>
                    <a:pt x="879885" y="135970"/>
                    <a:pt x="883068" y="377994"/>
                  </a:cubicBezTo>
                  <a:cubicBezTo>
                    <a:pt x="886252" y="620017"/>
                    <a:pt x="888040" y="948275"/>
                    <a:pt x="888040" y="1290554"/>
                  </a:cubicBez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txBody>
            <a:bodyPr spcFirstLastPara="0" vert="horz" wrap="square" lIns="241809" tIns="64940" rIns="64940" bIns="64942" numCol="1" spcCol="1270" anchor="ctr" anchorCtr="0">
              <a:noAutofit/>
            </a:bodyPr>
            <a:lstStyle/>
            <a:p>
              <a:pPr marL="285750" lvl="1" indent="-285750" algn="l" defTabSz="1511300">
                <a:lnSpc>
                  <a:spcPct val="90000"/>
                </a:lnSpc>
                <a:spcBef>
                  <a:spcPct val="0"/>
                </a:spcBef>
                <a:spcAft>
                  <a:spcPct val="15000"/>
                </a:spcAft>
                <a:buChar char="••"/>
              </a:pPr>
              <a:r>
                <a:rPr lang="en-US" sz="3400" b="1" kern="1200" dirty="0" smtClean="0">
                  <a:latin typeface="Adobe Garamond Pro" pitchFamily="18" charset="0"/>
                  <a:ea typeface="+mn-ea"/>
                  <a:cs typeface="+mn-cs"/>
                </a:rPr>
                <a:t>Sequence</a:t>
              </a:r>
            </a:p>
          </p:txBody>
        </p:sp>
        <p:sp>
          <p:nvSpPr>
            <p:cNvPr id="8" name="Freeform 7"/>
            <p:cNvSpPr/>
            <p:nvPr/>
          </p:nvSpPr>
          <p:spPr>
            <a:xfrm>
              <a:off x="1834529" y="2603929"/>
              <a:ext cx="956352" cy="1366217"/>
            </a:xfrm>
            <a:custGeom>
              <a:avLst/>
              <a:gdLst>
                <a:gd name="connsiteX0" fmla="*/ 0 w 1366216"/>
                <a:gd name="connsiteY0" fmla="*/ 0 h 956351"/>
                <a:gd name="connsiteX1" fmla="*/ 888041 w 1366216"/>
                <a:gd name="connsiteY1" fmla="*/ 0 h 956351"/>
                <a:gd name="connsiteX2" fmla="*/ 1366216 w 1366216"/>
                <a:gd name="connsiteY2" fmla="*/ 478176 h 956351"/>
                <a:gd name="connsiteX3" fmla="*/ 888041 w 1366216"/>
                <a:gd name="connsiteY3" fmla="*/ 956351 h 956351"/>
                <a:gd name="connsiteX4" fmla="*/ 0 w 1366216"/>
                <a:gd name="connsiteY4" fmla="*/ 956351 h 956351"/>
                <a:gd name="connsiteX5" fmla="*/ 478176 w 1366216"/>
                <a:gd name="connsiteY5" fmla="*/ 478176 h 956351"/>
                <a:gd name="connsiteX6" fmla="*/ 0 w 1366216"/>
                <a:gd name="connsiteY6" fmla="*/ 0 h 95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6216" h="956351">
                  <a:moveTo>
                    <a:pt x="1366215" y="0"/>
                  </a:moveTo>
                  <a:lnTo>
                    <a:pt x="1366215" y="621628"/>
                  </a:lnTo>
                  <a:lnTo>
                    <a:pt x="683107" y="956351"/>
                  </a:lnTo>
                  <a:lnTo>
                    <a:pt x="1" y="621628"/>
                  </a:lnTo>
                  <a:lnTo>
                    <a:pt x="1" y="0"/>
                  </a:lnTo>
                  <a:lnTo>
                    <a:pt x="683107" y="334723"/>
                  </a:lnTo>
                  <a:lnTo>
                    <a:pt x="1366215"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dk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15241" tIns="493417" rIns="15240" bIns="493415" numCol="1" spcCol="1270" anchor="ctr" anchorCtr="0">
              <a:noAutofit/>
            </a:bodyPr>
            <a:lstStyle/>
            <a:p>
              <a:pPr lvl="0" algn="ctr" defTabSz="1066800">
                <a:lnSpc>
                  <a:spcPct val="90000"/>
                </a:lnSpc>
                <a:spcBef>
                  <a:spcPct val="0"/>
                </a:spcBef>
                <a:spcAft>
                  <a:spcPct val="35000"/>
                </a:spcAft>
              </a:pPr>
              <a:endParaRPr lang="en-US" sz="2400" kern="1200" dirty="0"/>
            </a:p>
          </p:txBody>
        </p:sp>
        <p:sp>
          <p:nvSpPr>
            <p:cNvPr id="9" name="Freeform 8"/>
            <p:cNvSpPr/>
            <p:nvPr/>
          </p:nvSpPr>
          <p:spPr>
            <a:xfrm>
              <a:off x="2790880" y="2603930"/>
              <a:ext cx="7743152" cy="888040"/>
            </a:xfrm>
            <a:custGeom>
              <a:avLst/>
              <a:gdLst>
                <a:gd name="connsiteX0" fmla="*/ 148010 w 888040"/>
                <a:gd name="connsiteY0" fmla="*/ 0 h 7743152"/>
                <a:gd name="connsiteX1" fmla="*/ 740030 w 888040"/>
                <a:gd name="connsiteY1" fmla="*/ 0 h 7743152"/>
                <a:gd name="connsiteX2" fmla="*/ 844689 w 888040"/>
                <a:gd name="connsiteY2" fmla="*/ 43351 h 7743152"/>
                <a:gd name="connsiteX3" fmla="*/ 888040 w 888040"/>
                <a:gd name="connsiteY3" fmla="*/ 148010 h 7743152"/>
                <a:gd name="connsiteX4" fmla="*/ 888040 w 888040"/>
                <a:gd name="connsiteY4" fmla="*/ 7743152 h 7743152"/>
                <a:gd name="connsiteX5" fmla="*/ 888040 w 888040"/>
                <a:gd name="connsiteY5" fmla="*/ 7743152 h 7743152"/>
                <a:gd name="connsiteX6" fmla="*/ 888040 w 888040"/>
                <a:gd name="connsiteY6" fmla="*/ 7743152 h 7743152"/>
                <a:gd name="connsiteX7" fmla="*/ 0 w 888040"/>
                <a:gd name="connsiteY7" fmla="*/ 7743152 h 7743152"/>
                <a:gd name="connsiteX8" fmla="*/ 0 w 888040"/>
                <a:gd name="connsiteY8" fmla="*/ 7743152 h 7743152"/>
                <a:gd name="connsiteX9" fmla="*/ 0 w 888040"/>
                <a:gd name="connsiteY9" fmla="*/ 7743152 h 7743152"/>
                <a:gd name="connsiteX10" fmla="*/ 0 w 888040"/>
                <a:gd name="connsiteY10" fmla="*/ 148010 h 7743152"/>
                <a:gd name="connsiteX11" fmla="*/ 43351 w 888040"/>
                <a:gd name="connsiteY11" fmla="*/ 43351 h 7743152"/>
                <a:gd name="connsiteX12" fmla="*/ 148010 w 888040"/>
                <a:gd name="connsiteY12" fmla="*/ 0 h 774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8040" h="7743152">
                  <a:moveTo>
                    <a:pt x="888040" y="1290554"/>
                  </a:moveTo>
                  <a:lnTo>
                    <a:pt x="888040" y="6452598"/>
                  </a:lnTo>
                  <a:cubicBezTo>
                    <a:pt x="888040" y="6794877"/>
                    <a:pt x="886252" y="7123135"/>
                    <a:pt x="883068" y="7365158"/>
                  </a:cubicBezTo>
                  <a:cubicBezTo>
                    <a:pt x="879885" y="7607182"/>
                    <a:pt x="875567" y="7743152"/>
                    <a:pt x="871065" y="7743152"/>
                  </a:cubicBezTo>
                  <a:lnTo>
                    <a:pt x="0" y="7743152"/>
                  </a:lnTo>
                  <a:lnTo>
                    <a:pt x="0" y="7743152"/>
                  </a:lnTo>
                  <a:lnTo>
                    <a:pt x="0" y="7743152"/>
                  </a:lnTo>
                  <a:lnTo>
                    <a:pt x="0" y="0"/>
                  </a:lnTo>
                  <a:lnTo>
                    <a:pt x="0" y="0"/>
                  </a:lnTo>
                  <a:lnTo>
                    <a:pt x="0" y="0"/>
                  </a:lnTo>
                  <a:lnTo>
                    <a:pt x="871065" y="0"/>
                  </a:lnTo>
                  <a:cubicBezTo>
                    <a:pt x="875567" y="0"/>
                    <a:pt x="879885" y="135970"/>
                    <a:pt x="883068" y="377994"/>
                  </a:cubicBezTo>
                  <a:cubicBezTo>
                    <a:pt x="886252" y="620017"/>
                    <a:pt x="888040" y="948275"/>
                    <a:pt x="888040" y="1290554"/>
                  </a:cubicBez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txBody>
            <a:bodyPr spcFirstLastPara="0" vert="horz" wrap="square" lIns="241809" tIns="64940" rIns="64940" bIns="64942" numCol="1" spcCol="1270" anchor="ctr" anchorCtr="0">
              <a:noAutofit/>
            </a:bodyPr>
            <a:lstStyle/>
            <a:p>
              <a:pPr marL="285750" lvl="1" indent="-285750" algn="l" defTabSz="1511300">
                <a:lnSpc>
                  <a:spcPct val="90000"/>
                </a:lnSpc>
                <a:spcBef>
                  <a:spcPct val="0"/>
                </a:spcBef>
                <a:spcAft>
                  <a:spcPct val="15000"/>
                </a:spcAft>
                <a:buChar char="••"/>
              </a:pPr>
              <a:r>
                <a:rPr lang="en-US" sz="3400" b="1" kern="1200" dirty="0" smtClean="0">
                  <a:latin typeface="Adobe Garamond Pro" pitchFamily="18" charset="0"/>
                  <a:ea typeface="+mn-ea"/>
                  <a:cs typeface="+mn-cs"/>
                </a:rPr>
                <a:t>Decision</a:t>
              </a:r>
              <a:endParaRPr lang="en-US" sz="3400" b="1" kern="1200" dirty="0">
                <a:latin typeface="Adobe Garamond Pro" pitchFamily="18" charset="0"/>
                <a:ea typeface="+mn-ea"/>
                <a:cs typeface="+mn-cs"/>
              </a:endParaRPr>
            </a:p>
          </p:txBody>
        </p:sp>
        <p:sp>
          <p:nvSpPr>
            <p:cNvPr id="10" name="Freeform 9"/>
            <p:cNvSpPr/>
            <p:nvPr/>
          </p:nvSpPr>
          <p:spPr>
            <a:xfrm>
              <a:off x="1834529" y="3824717"/>
              <a:ext cx="956352" cy="1366217"/>
            </a:xfrm>
            <a:custGeom>
              <a:avLst/>
              <a:gdLst>
                <a:gd name="connsiteX0" fmla="*/ 0 w 1366216"/>
                <a:gd name="connsiteY0" fmla="*/ 0 h 956351"/>
                <a:gd name="connsiteX1" fmla="*/ 888041 w 1366216"/>
                <a:gd name="connsiteY1" fmla="*/ 0 h 956351"/>
                <a:gd name="connsiteX2" fmla="*/ 1366216 w 1366216"/>
                <a:gd name="connsiteY2" fmla="*/ 478176 h 956351"/>
                <a:gd name="connsiteX3" fmla="*/ 888041 w 1366216"/>
                <a:gd name="connsiteY3" fmla="*/ 956351 h 956351"/>
                <a:gd name="connsiteX4" fmla="*/ 0 w 1366216"/>
                <a:gd name="connsiteY4" fmla="*/ 956351 h 956351"/>
                <a:gd name="connsiteX5" fmla="*/ 478176 w 1366216"/>
                <a:gd name="connsiteY5" fmla="*/ 478176 h 956351"/>
                <a:gd name="connsiteX6" fmla="*/ 0 w 1366216"/>
                <a:gd name="connsiteY6" fmla="*/ 0 h 95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6216" h="956351">
                  <a:moveTo>
                    <a:pt x="1366215" y="0"/>
                  </a:moveTo>
                  <a:lnTo>
                    <a:pt x="1366215" y="621628"/>
                  </a:lnTo>
                  <a:lnTo>
                    <a:pt x="683107" y="956351"/>
                  </a:lnTo>
                  <a:lnTo>
                    <a:pt x="1" y="621628"/>
                  </a:lnTo>
                  <a:lnTo>
                    <a:pt x="1" y="0"/>
                  </a:lnTo>
                  <a:lnTo>
                    <a:pt x="683107" y="334723"/>
                  </a:lnTo>
                  <a:lnTo>
                    <a:pt x="1366215"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dk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15241" tIns="493417" rIns="15240" bIns="493415" numCol="1" spcCol="1270" anchor="ctr" anchorCtr="0">
              <a:noAutofit/>
            </a:bodyPr>
            <a:lstStyle/>
            <a:p>
              <a:pPr lvl="0" algn="ctr" defTabSz="1066800">
                <a:lnSpc>
                  <a:spcPct val="90000"/>
                </a:lnSpc>
                <a:spcBef>
                  <a:spcPct val="0"/>
                </a:spcBef>
                <a:spcAft>
                  <a:spcPct val="35000"/>
                </a:spcAft>
              </a:pPr>
              <a:endParaRPr lang="en-US" sz="2400" kern="1200" dirty="0"/>
            </a:p>
          </p:txBody>
        </p:sp>
        <p:sp>
          <p:nvSpPr>
            <p:cNvPr id="11" name="Freeform 10"/>
            <p:cNvSpPr/>
            <p:nvPr/>
          </p:nvSpPr>
          <p:spPr>
            <a:xfrm>
              <a:off x="2790880" y="3824719"/>
              <a:ext cx="7743152" cy="888040"/>
            </a:xfrm>
            <a:custGeom>
              <a:avLst/>
              <a:gdLst>
                <a:gd name="connsiteX0" fmla="*/ 148010 w 888040"/>
                <a:gd name="connsiteY0" fmla="*/ 0 h 7743152"/>
                <a:gd name="connsiteX1" fmla="*/ 740030 w 888040"/>
                <a:gd name="connsiteY1" fmla="*/ 0 h 7743152"/>
                <a:gd name="connsiteX2" fmla="*/ 844689 w 888040"/>
                <a:gd name="connsiteY2" fmla="*/ 43351 h 7743152"/>
                <a:gd name="connsiteX3" fmla="*/ 888040 w 888040"/>
                <a:gd name="connsiteY3" fmla="*/ 148010 h 7743152"/>
                <a:gd name="connsiteX4" fmla="*/ 888040 w 888040"/>
                <a:gd name="connsiteY4" fmla="*/ 7743152 h 7743152"/>
                <a:gd name="connsiteX5" fmla="*/ 888040 w 888040"/>
                <a:gd name="connsiteY5" fmla="*/ 7743152 h 7743152"/>
                <a:gd name="connsiteX6" fmla="*/ 888040 w 888040"/>
                <a:gd name="connsiteY6" fmla="*/ 7743152 h 7743152"/>
                <a:gd name="connsiteX7" fmla="*/ 0 w 888040"/>
                <a:gd name="connsiteY7" fmla="*/ 7743152 h 7743152"/>
                <a:gd name="connsiteX8" fmla="*/ 0 w 888040"/>
                <a:gd name="connsiteY8" fmla="*/ 7743152 h 7743152"/>
                <a:gd name="connsiteX9" fmla="*/ 0 w 888040"/>
                <a:gd name="connsiteY9" fmla="*/ 7743152 h 7743152"/>
                <a:gd name="connsiteX10" fmla="*/ 0 w 888040"/>
                <a:gd name="connsiteY10" fmla="*/ 148010 h 7743152"/>
                <a:gd name="connsiteX11" fmla="*/ 43351 w 888040"/>
                <a:gd name="connsiteY11" fmla="*/ 43351 h 7743152"/>
                <a:gd name="connsiteX12" fmla="*/ 148010 w 888040"/>
                <a:gd name="connsiteY12" fmla="*/ 0 h 774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8040" h="7743152">
                  <a:moveTo>
                    <a:pt x="888040" y="1290554"/>
                  </a:moveTo>
                  <a:lnTo>
                    <a:pt x="888040" y="6452598"/>
                  </a:lnTo>
                  <a:cubicBezTo>
                    <a:pt x="888040" y="6794877"/>
                    <a:pt x="886252" y="7123135"/>
                    <a:pt x="883068" y="7365158"/>
                  </a:cubicBezTo>
                  <a:cubicBezTo>
                    <a:pt x="879885" y="7607182"/>
                    <a:pt x="875567" y="7743152"/>
                    <a:pt x="871065" y="7743152"/>
                  </a:cubicBezTo>
                  <a:lnTo>
                    <a:pt x="0" y="7743152"/>
                  </a:lnTo>
                  <a:lnTo>
                    <a:pt x="0" y="7743152"/>
                  </a:lnTo>
                  <a:lnTo>
                    <a:pt x="0" y="7743152"/>
                  </a:lnTo>
                  <a:lnTo>
                    <a:pt x="0" y="0"/>
                  </a:lnTo>
                  <a:lnTo>
                    <a:pt x="0" y="0"/>
                  </a:lnTo>
                  <a:lnTo>
                    <a:pt x="0" y="0"/>
                  </a:lnTo>
                  <a:lnTo>
                    <a:pt x="871065" y="0"/>
                  </a:lnTo>
                  <a:cubicBezTo>
                    <a:pt x="875567" y="0"/>
                    <a:pt x="879885" y="135970"/>
                    <a:pt x="883068" y="377994"/>
                  </a:cubicBezTo>
                  <a:cubicBezTo>
                    <a:pt x="886252" y="620017"/>
                    <a:pt x="888040" y="948275"/>
                    <a:pt x="888040" y="1290554"/>
                  </a:cubicBez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txBody>
            <a:bodyPr spcFirstLastPara="0" vert="horz" wrap="square" lIns="241809" tIns="64940" rIns="64940" bIns="64942" numCol="1" spcCol="1270" anchor="ctr" anchorCtr="0">
              <a:noAutofit/>
            </a:bodyPr>
            <a:lstStyle/>
            <a:p>
              <a:pPr marL="285750" lvl="1" indent="-285750" algn="l" defTabSz="1511300">
                <a:lnSpc>
                  <a:spcPct val="90000"/>
                </a:lnSpc>
                <a:spcBef>
                  <a:spcPct val="0"/>
                </a:spcBef>
                <a:spcAft>
                  <a:spcPct val="15000"/>
                </a:spcAft>
                <a:buChar char="••"/>
              </a:pPr>
              <a:r>
                <a:rPr lang="en-US" sz="3400" b="1" kern="1200" dirty="0" smtClean="0">
                  <a:latin typeface="Adobe Garamond Pro" pitchFamily="18" charset="0"/>
                  <a:ea typeface="+mn-ea"/>
                  <a:cs typeface="+mn-cs"/>
                </a:rPr>
                <a:t>Repetition</a:t>
              </a:r>
              <a:endParaRPr lang="en-US" sz="3400" b="1" kern="1200" dirty="0">
                <a:latin typeface="Adobe Garamond Pro" pitchFamily="18" charset="0"/>
                <a:ea typeface="+mn-ea"/>
                <a:cs typeface="+mn-cs"/>
              </a:endParaRPr>
            </a:p>
          </p:txBody>
        </p:sp>
      </p:gr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9E40B61D-5625-4682-8982-170E3B2E6EA7}" type="slidenum">
              <a:rPr lang="en-US"/>
              <a:pPr/>
              <a:t>3</a:t>
            </a:fld>
            <a:endParaRPr lang="en-US"/>
          </a:p>
        </p:txBody>
      </p:sp>
      <p:sp>
        <p:nvSpPr>
          <p:cNvPr id="15362" name="Rectangle 2"/>
          <p:cNvSpPr>
            <a:spLocks noGrp="1" noChangeArrowheads="1"/>
          </p:cNvSpPr>
          <p:nvPr>
            <p:ph type="title"/>
          </p:nvPr>
        </p:nvSpPr>
        <p:spPr>
          <a:xfrm>
            <a:off x="2289247" y="20778"/>
            <a:ext cx="8820173" cy="1143000"/>
          </a:xfrm>
          <a:noFill/>
        </p:spPr>
        <p:txBody>
          <a:bodyPr>
            <a:normAutofit/>
          </a:bodyPr>
          <a:lstStyle/>
          <a:p>
            <a:pPr algn="r" rtl="0"/>
            <a:r>
              <a:rPr lang="en-US" dirty="0"/>
              <a:t>Sequence Structure</a:t>
            </a:r>
          </a:p>
        </p:txBody>
      </p:sp>
      <p:sp>
        <p:nvSpPr>
          <p:cNvPr id="15363" name="Rectangle 3"/>
          <p:cNvSpPr>
            <a:spLocks noGrp="1" noChangeArrowheads="1"/>
          </p:cNvSpPr>
          <p:nvPr>
            <p:ph type="body" idx="1"/>
          </p:nvPr>
        </p:nvSpPr>
        <p:spPr>
          <a:xfrm>
            <a:off x="1087822" y="1340550"/>
            <a:ext cx="10818470" cy="5357850"/>
          </a:xfrm>
        </p:spPr>
        <p:txBody>
          <a:bodyPr/>
          <a:lstStyle/>
          <a:p>
            <a:pPr algn="l" rtl="0"/>
            <a:r>
              <a:rPr lang="en-US" dirty="0"/>
              <a:t>A series of actions are performed in </a:t>
            </a:r>
            <a:r>
              <a:rPr lang="en-US" dirty="0" smtClean="0"/>
              <a:t>sequence.</a:t>
            </a:r>
            <a:endParaRPr lang="en-US" dirty="0"/>
          </a:p>
        </p:txBody>
      </p:sp>
      <p:grpSp>
        <p:nvGrpSpPr>
          <p:cNvPr id="2" name="Group 17"/>
          <p:cNvGrpSpPr>
            <a:grpSpLocks/>
          </p:cNvGrpSpPr>
          <p:nvPr/>
        </p:nvGrpSpPr>
        <p:grpSpPr bwMode="auto">
          <a:xfrm>
            <a:off x="5308608" y="2786058"/>
            <a:ext cx="2501904" cy="3143272"/>
            <a:chOff x="2392" y="2136"/>
            <a:chExt cx="912" cy="1576"/>
          </a:xfrm>
        </p:grpSpPr>
        <p:sp>
          <p:nvSpPr>
            <p:cNvPr id="15365" name="AutoShape 5"/>
            <p:cNvSpPr>
              <a:spLocks noChangeArrowheads="1"/>
            </p:cNvSpPr>
            <p:nvPr/>
          </p:nvSpPr>
          <p:spPr bwMode="auto">
            <a:xfrm>
              <a:off x="2512" y="2136"/>
              <a:ext cx="672" cy="192"/>
            </a:xfrm>
            <a:prstGeom prst="flowChartTerminator">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5368" name="AutoShape 8"/>
            <p:cNvSpPr>
              <a:spLocks noChangeArrowheads="1"/>
            </p:cNvSpPr>
            <p:nvPr/>
          </p:nvSpPr>
          <p:spPr bwMode="auto">
            <a:xfrm>
              <a:off x="2392" y="2444"/>
              <a:ext cx="912" cy="480"/>
            </a:xfrm>
            <a:prstGeom prst="flowChartInputOutpu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5370" name="Line 10"/>
            <p:cNvSpPr>
              <a:spLocks noChangeShapeType="1"/>
            </p:cNvSpPr>
            <p:nvPr/>
          </p:nvSpPr>
          <p:spPr bwMode="auto">
            <a:xfrm>
              <a:off x="2848" y="2332"/>
              <a:ext cx="0" cy="11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5371" name="Line 11"/>
            <p:cNvSpPr>
              <a:spLocks noChangeShapeType="1"/>
            </p:cNvSpPr>
            <p:nvPr/>
          </p:nvSpPr>
          <p:spPr bwMode="auto">
            <a:xfrm>
              <a:off x="2848" y="2928"/>
              <a:ext cx="0" cy="11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5372" name="Text Box 12"/>
            <p:cNvSpPr txBox="1">
              <a:spLocks noChangeArrowheads="1"/>
            </p:cNvSpPr>
            <p:nvPr/>
          </p:nvSpPr>
          <p:spPr bwMode="auto">
            <a:xfrm>
              <a:off x="2488" y="3050"/>
              <a:ext cx="720" cy="27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sz="1200"/>
                <a:t> </a:t>
              </a:r>
            </a:p>
            <a:p>
              <a:pPr algn="ctr">
                <a:spcBef>
                  <a:spcPct val="50000"/>
                </a:spcBef>
              </a:pPr>
              <a:endParaRPr lang="en-US" sz="1200"/>
            </a:p>
          </p:txBody>
        </p:sp>
        <p:sp>
          <p:nvSpPr>
            <p:cNvPr id="15373" name="Line 13"/>
            <p:cNvSpPr>
              <a:spLocks noChangeShapeType="1"/>
            </p:cNvSpPr>
            <p:nvPr/>
          </p:nvSpPr>
          <p:spPr bwMode="auto">
            <a:xfrm>
              <a:off x="2848" y="3404"/>
              <a:ext cx="0" cy="116"/>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sp>
          <p:nvSpPr>
            <p:cNvPr id="15375" name="AutoShape 15"/>
            <p:cNvSpPr>
              <a:spLocks noChangeArrowheads="1"/>
            </p:cNvSpPr>
            <p:nvPr/>
          </p:nvSpPr>
          <p:spPr bwMode="auto">
            <a:xfrm>
              <a:off x="2512" y="3520"/>
              <a:ext cx="672" cy="192"/>
            </a:xfrm>
            <a:prstGeom prst="flowChartTerminator">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ar-EG"/>
            </a:p>
          </p:txBody>
        </p:sp>
      </p:gr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Decision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r"/>
            <a:r>
              <a:rPr lang="en-US" dirty="0" smtClean="0"/>
              <a:t>Selection Logic </a:t>
            </a:r>
            <a:endParaRPr lang="en-US" dirty="0"/>
          </a:p>
        </p:txBody>
      </p:sp>
      <p:sp>
        <p:nvSpPr>
          <p:cNvPr id="5" name="Content Placeholder 4"/>
          <p:cNvSpPr>
            <a:spLocks noGrp="1"/>
          </p:cNvSpPr>
          <p:nvPr>
            <p:ph idx="1"/>
          </p:nvPr>
        </p:nvSpPr>
        <p:spPr/>
        <p:txBody>
          <a:bodyPr/>
          <a:lstStyle/>
          <a:p>
            <a:r>
              <a:rPr lang="en-US" dirty="0" smtClean="0"/>
              <a:t>Also known as decision logic, it is used for making decisions.</a:t>
            </a:r>
          </a:p>
          <a:p>
            <a:r>
              <a:rPr lang="en-US" dirty="0" smtClean="0"/>
              <a:t>A decision symbol is used in flowchart to indicate a point at which a decision has to be made.</a:t>
            </a:r>
          </a:p>
          <a:p>
            <a:r>
              <a:rPr lang="en-US" dirty="0" smtClean="0"/>
              <a:t>Three popularly used selection logic structures are </a:t>
            </a:r>
          </a:p>
          <a:p>
            <a:pPr>
              <a:buNone/>
            </a:pPr>
            <a:r>
              <a:rPr lang="en-US" dirty="0" smtClean="0"/>
              <a:t>			1.IF…..THEN</a:t>
            </a:r>
          </a:p>
          <a:p>
            <a:pPr>
              <a:buNone/>
            </a:pPr>
            <a:r>
              <a:rPr lang="en-US" dirty="0" smtClean="0"/>
              <a:t>			2.IF….THEN….ELSE</a:t>
            </a:r>
          </a:p>
          <a:p>
            <a:pPr>
              <a:buNone/>
            </a:pPr>
            <a:r>
              <a:rPr lang="en-US" dirty="0" smtClean="0"/>
              <a:t>			3.SWITCH CASE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IF…..THEN</a:t>
            </a:r>
            <a:endParaRPr lang="en-US" dirty="0"/>
          </a:p>
        </p:txBody>
      </p:sp>
      <p:sp>
        <p:nvSpPr>
          <p:cNvPr id="4" name="Flowchart: Decision 3"/>
          <p:cNvSpPr/>
          <p:nvPr/>
        </p:nvSpPr>
        <p:spPr>
          <a:xfrm>
            <a:off x="4668982" y="2341433"/>
            <a:ext cx="2660073" cy="14408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I=10?</a:t>
            </a:r>
            <a:endParaRPr lang="en-US" dirty="0"/>
          </a:p>
        </p:txBody>
      </p:sp>
      <p:sp>
        <p:nvSpPr>
          <p:cNvPr id="5" name="TextBox 4"/>
          <p:cNvSpPr txBox="1"/>
          <p:nvPr/>
        </p:nvSpPr>
        <p:spPr>
          <a:xfrm>
            <a:off x="7245926" y="2770932"/>
            <a:ext cx="1066801" cy="369332"/>
          </a:xfrm>
          <a:prstGeom prst="rect">
            <a:avLst/>
          </a:prstGeom>
          <a:noFill/>
        </p:spPr>
        <p:txBody>
          <a:bodyPr wrap="square" rtlCol="0">
            <a:spAutoFit/>
          </a:bodyPr>
          <a:lstStyle/>
          <a:p>
            <a:pPr algn="ctr"/>
            <a:r>
              <a:rPr lang="en-US" b="1" dirty="0" smtClean="0"/>
              <a:t>False</a:t>
            </a:r>
            <a:endParaRPr lang="en-US" b="1" dirty="0"/>
          </a:p>
        </p:txBody>
      </p:sp>
      <p:sp>
        <p:nvSpPr>
          <p:cNvPr id="7" name="TextBox 6"/>
          <p:cNvSpPr txBox="1"/>
          <p:nvPr/>
        </p:nvSpPr>
        <p:spPr>
          <a:xfrm>
            <a:off x="3228113" y="2757084"/>
            <a:ext cx="1066801" cy="369332"/>
          </a:xfrm>
          <a:prstGeom prst="rect">
            <a:avLst/>
          </a:prstGeom>
          <a:noFill/>
        </p:spPr>
        <p:txBody>
          <a:bodyPr wrap="square" rtlCol="0">
            <a:spAutoFit/>
          </a:bodyPr>
          <a:lstStyle/>
          <a:p>
            <a:pPr algn="ctr"/>
            <a:r>
              <a:rPr lang="en-US" b="1" dirty="0" smtClean="0"/>
              <a:t>True</a:t>
            </a:r>
            <a:endParaRPr lang="en-US" b="1" dirty="0"/>
          </a:p>
        </p:txBody>
      </p:sp>
      <p:cxnSp>
        <p:nvCxnSpPr>
          <p:cNvPr id="16" name="Straight Arrow Connector 15"/>
          <p:cNvCxnSpPr/>
          <p:nvPr/>
        </p:nvCxnSpPr>
        <p:spPr>
          <a:xfrm flipH="1">
            <a:off x="3477492" y="3048024"/>
            <a:ext cx="27708" cy="114992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 name="Straight Connector 24"/>
          <p:cNvCxnSpPr>
            <a:stCxn id="4" idx="1"/>
          </p:cNvCxnSpPr>
          <p:nvPr/>
        </p:nvCxnSpPr>
        <p:spPr>
          <a:xfrm flipH="1">
            <a:off x="3477491" y="3061869"/>
            <a:ext cx="1191491" cy="9"/>
          </a:xfrm>
          <a:prstGeom prst="line">
            <a:avLst/>
          </a:prstGeom>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2687782" y="4184096"/>
            <a:ext cx="1565563" cy="623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1</a:t>
            </a:r>
            <a:endParaRPr lang="en-US" dirty="0"/>
          </a:p>
        </p:txBody>
      </p:sp>
      <p:cxnSp>
        <p:nvCxnSpPr>
          <p:cNvPr id="30" name="Straight Arrow Connector 29"/>
          <p:cNvCxnSpPr/>
          <p:nvPr/>
        </p:nvCxnSpPr>
        <p:spPr>
          <a:xfrm flipH="1">
            <a:off x="8479020" y="3061878"/>
            <a:ext cx="27708" cy="114992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flipH="1">
            <a:off x="7342909" y="3075723"/>
            <a:ext cx="1191491" cy="9"/>
          </a:xfrm>
          <a:prstGeom prst="line">
            <a:avLst/>
          </a:prstGeom>
          <a:ln/>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a:off x="8478982" y="4184096"/>
            <a:ext cx="0" cy="1440873"/>
          </a:xfrm>
          <a:prstGeom prst="line">
            <a:avLst/>
          </a:prstGeom>
          <a:ln/>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3491345" y="4849173"/>
            <a:ext cx="0" cy="748086"/>
          </a:xfrm>
          <a:prstGeom prst="line">
            <a:avLst/>
          </a:prstGeom>
          <a:ln/>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flipH="1" flipV="1">
            <a:off x="3491347" y="5597259"/>
            <a:ext cx="5015344" cy="1"/>
          </a:xfrm>
          <a:prstGeom prst="line">
            <a:avLst/>
          </a:prstGeom>
          <a:ln/>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flipH="1">
            <a:off x="5791238" y="5638824"/>
            <a:ext cx="27708" cy="114992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flipH="1">
            <a:off x="6012911" y="1537855"/>
            <a:ext cx="13816" cy="83129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9185564" y="1870364"/>
            <a:ext cx="2715491" cy="1754326"/>
          </a:xfrm>
          <a:prstGeom prst="rect">
            <a:avLst/>
          </a:prstGeom>
          <a:noFill/>
        </p:spPr>
        <p:txBody>
          <a:bodyPr wrap="square" rtlCol="0">
            <a:spAutoFit/>
          </a:bodyPr>
          <a:lstStyle/>
          <a:p>
            <a:r>
              <a:rPr lang="en-US" dirty="0" smtClean="0"/>
              <a:t>     </a:t>
            </a:r>
          </a:p>
          <a:p>
            <a:r>
              <a:rPr lang="en-US" dirty="0" smtClean="0"/>
              <a:t>IF Condition</a:t>
            </a:r>
          </a:p>
          <a:p>
            <a:endParaRPr lang="en-US" dirty="0" smtClean="0"/>
          </a:p>
          <a:p>
            <a:r>
              <a:rPr lang="en-US" dirty="0" smtClean="0"/>
              <a:t>     THEN Process 1</a:t>
            </a:r>
          </a:p>
          <a:p>
            <a:r>
              <a:rPr lang="en-US" dirty="0" smtClean="0"/>
              <a:t>END IF</a:t>
            </a:r>
          </a:p>
          <a:p>
            <a:endParaRPr lang="en-US" dirty="0"/>
          </a:p>
        </p:txBody>
      </p:sp>
      <p:sp>
        <p:nvSpPr>
          <p:cNvPr id="44" name="Oval 43"/>
          <p:cNvSpPr/>
          <p:nvPr/>
        </p:nvSpPr>
        <p:spPr>
          <a:xfrm>
            <a:off x="10155382" y="1911927"/>
            <a:ext cx="69273" cy="69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0141522" y="1745662"/>
            <a:ext cx="69273" cy="69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0169232" y="2064327"/>
            <a:ext cx="69273" cy="69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0183087" y="3602232"/>
            <a:ext cx="69273" cy="69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0169227" y="3435967"/>
            <a:ext cx="69273" cy="69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0196937" y="3754632"/>
            <a:ext cx="69273" cy="69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IF….THEN</a:t>
            </a:r>
            <a:endParaRPr lang="en-US" dirty="0"/>
          </a:p>
        </p:txBody>
      </p:sp>
      <p:pic>
        <p:nvPicPr>
          <p:cNvPr id="4" name="Picture 3" descr="3.png"/>
          <p:cNvPicPr>
            <a:picLocks noChangeAspect="1"/>
          </p:cNvPicPr>
          <p:nvPr/>
        </p:nvPicPr>
        <p:blipFill>
          <a:blip r:embed="rId2" cstate="print"/>
          <a:stretch>
            <a:fillRect/>
          </a:stretch>
        </p:blipFill>
        <p:spPr>
          <a:xfrm>
            <a:off x="2640095" y="1598989"/>
            <a:ext cx="7078063" cy="49346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IF….THEN….ELSE</a:t>
            </a:r>
            <a:endParaRPr lang="en-US" dirty="0"/>
          </a:p>
        </p:txBody>
      </p:sp>
      <p:sp>
        <p:nvSpPr>
          <p:cNvPr id="23" name="Flowchart: Decision 22"/>
          <p:cNvSpPr/>
          <p:nvPr/>
        </p:nvSpPr>
        <p:spPr>
          <a:xfrm>
            <a:off x="4668982" y="2341433"/>
            <a:ext cx="2660073" cy="14408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I=10?</a:t>
            </a:r>
            <a:endParaRPr lang="en-US" dirty="0"/>
          </a:p>
        </p:txBody>
      </p:sp>
      <p:sp>
        <p:nvSpPr>
          <p:cNvPr id="29" name="TextBox 28"/>
          <p:cNvSpPr txBox="1"/>
          <p:nvPr/>
        </p:nvSpPr>
        <p:spPr>
          <a:xfrm>
            <a:off x="7245926" y="2770932"/>
            <a:ext cx="1066801" cy="369332"/>
          </a:xfrm>
          <a:prstGeom prst="rect">
            <a:avLst/>
          </a:prstGeom>
          <a:noFill/>
        </p:spPr>
        <p:txBody>
          <a:bodyPr wrap="square" rtlCol="0">
            <a:spAutoFit/>
          </a:bodyPr>
          <a:lstStyle/>
          <a:p>
            <a:pPr algn="ctr"/>
            <a:r>
              <a:rPr lang="en-US" b="1" dirty="0" smtClean="0"/>
              <a:t>False</a:t>
            </a:r>
            <a:endParaRPr lang="en-US" b="1" dirty="0"/>
          </a:p>
        </p:txBody>
      </p:sp>
      <p:sp>
        <p:nvSpPr>
          <p:cNvPr id="31" name="TextBox 30"/>
          <p:cNvSpPr txBox="1"/>
          <p:nvPr/>
        </p:nvSpPr>
        <p:spPr>
          <a:xfrm>
            <a:off x="3228113" y="2757084"/>
            <a:ext cx="1066801" cy="369332"/>
          </a:xfrm>
          <a:prstGeom prst="rect">
            <a:avLst/>
          </a:prstGeom>
          <a:noFill/>
        </p:spPr>
        <p:txBody>
          <a:bodyPr wrap="square" rtlCol="0">
            <a:spAutoFit/>
          </a:bodyPr>
          <a:lstStyle/>
          <a:p>
            <a:pPr algn="ctr"/>
            <a:r>
              <a:rPr lang="en-US" b="1" dirty="0" smtClean="0"/>
              <a:t>True</a:t>
            </a:r>
            <a:endParaRPr lang="en-US" b="1" dirty="0"/>
          </a:p>
        </p:txBody>
      </p:sp>
      <p:cxnSp>
        <p:nvCxnSpPr>
          <p:cNvPr id="32" name="Straight Arrow Connector 31"/>
          <p:cNvCxnSpPr/>
          <p:nvPr/>
        </p:nvCxnSpPr>
        <p:spPr>
          <a:xfrm flipH="1">
            <a:off x="3477492" y="3048024"/>
            <a:ext cx="27708" cy="114992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5" name="Straight Connector 34"/>
          <p:cNvCxnSpPr>
            <a:stCxn id="23" idx="1"/>
          </p:cNvCxnSpPr>
          <p:nvPr/>
        </p:nvCxnSpPr>
        <p:spPr>
          <a:xfrm flipH="1">
            <a:off x="3477491" y="3061869"/>
            <a:ext cx="1191491" cy="9"/>
          </a:xfrm>
          <a:prstGeom prst="line">
            <a:avLst/>
          </a:prstGeom>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2687782" y="4184096"/>
            <a:ext cx="1565563" cy="623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1</a:t>
            </a:r>
            <a:endParaRPr lang="en-US" dirty="0"/>
          </a:p>
        </p:txBody>
      </p:sp>
      <p:cxnSp>
        <p:nvCxnSpPr>
          <p:cNvPr id="37" name="Straight Arrow Connector 36"/>
          <p:cNvCxnSpPr/>
          <p:nvPr/>
        </p:nvCxnSpPr>
        <p:spPr>
          <a:xfrm flipH="1">
            <a:off x="8479020" y="3061878"/>
            <a:ext cx="27708" cy="114992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flipH="1">
            <a:off x="7342909" y="3075723"/>
            <a:ext cx="1191491" cy="9"/>
          </a:xfrm>
          <a:prstGeom prst="line">
            <a:avLst/>
          </a:prstGeom>
          <a:ln/>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491345" y="4849173"/>
            <a:ext cx="0" cy="748086"/>
          </a:xfrm>
          <a:prstGeom prst="line">
            <a:avLst/>
          </a:prstGeom>
          <a:ln/>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flipH="1" flipV="1">
            <a:off x="3491347" y="5597259"/>
            <a:ext cx="5015344" cy="1"/>
          </a:xfrm>
          <a:prstGeom prst="line">
            <a:avLst/>
          </a:prstGeom>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flipH="1">
            <a:off x="5791238" y="5638824"/>
            <a:ext cx="27708" cy="114992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H="1">
            <a:off x="6012911" y="1537855"/>
            <a:ext cx="13816" cy="83129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7" name="TextBox 46"/>
          <p:cNvSpPr txBox="1"/>
          <p:nvPr/>
        </p:nvSpPr>
        <p:spPr>
          <a:xfrm>
            <a:off x="9185564" y="1870364"/>
            <a:ext cx="2715491" cy="2031325"/>
          </a:xfrm>
          <a:prstGeom prst="rect">
            <a:avLst/>
          </a:prstGeom>
          <a:noFill/>
        </p:spPr>
        <p:txBody>
          <a:bodyPr wrap="square" rtlCol="0">
            <a:spAutoFit/>
          </a:bodyPr>
          <a:lstStyle/>
          <a:p>
            <a:r>
              <a:rPr lang="en-US" dirty="0" smtClean="0"/>
              <a:t>     </a:t>
            </a:r>
          </a:p>
          <a:p>
            <a:r>
              <a:rPr lang="en-US" dirty="0" smtClean="0"/>
              <a:t>IF Condition</a:t>
            </a:r>
          </a:p>
          <a:p>
            <a:endParaRPr lang="en-US" dirty="0" smtClean="0"/>
          </a:p>
          <a:p>
            <a:r>
              <a:rPr lang="en-US" dirty="0" smtClean="0"/>
              <a:t>     THEN Process 1</a:t>
            </a:r>
          </a:p>
          <a:p>
            <a:r>
              <a:rPr lang="en-US" dirty="0" smtClean="0"/>
              <a:t>     ELSE Process 2</a:t>
            </a:r>
          </a:p>
          <a:p>
            <a:r>
              <a:rPr lang="en-US" dirty="0" smtClean="0"/>
              <a:t>END IF</a:t>
            </a:r>
          </a:p>
          <a:p>
            <a:endParaRPr lang="en-US" dirty="0"/>
          </a:p>
        </p:txBody>
      </p:sp>
      <p:sp>
        <p:nvSpPr>
          <p:cNvPr id="48" name="Oval 47"/>
          <p:cNvSpPr/>
          <p:nvPr/>
        </p:nvSpPr>
        <p:spPr>
          <a:xfrm>
            <a:off x="10168082" y="1911927"/>
            <a:ext cx="69273" cy="69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0166922" y="1745662"/>
            <a:ext cx="69273" cy="69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0169232" y="2064327"/>
            <a:ext cx="69273" cy="69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183087" y="3602232"/>
            <a:ext cx="69273" cy="69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181927" y="3435967"/>
            <a:ext cx="69273" cy="69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0184237" y="3754632"/>
            <a:ext cx="69273" cy="69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8465290" y="4876882"/>
            <a:ext cx="0" cy="748086"/>
          </a:xfrm>
          <a:prstGeom prst="line">
            <a:avLst/>
          </a:prstGeom>
          <a:ln/>
        </p:spPr>
        <p:style>
          <a:lnRef idx="3">
            <a:schemeClr val="dk1"/>
          </a:lnRef>
          <a:fillRef idx="0">
            <a:schemeClr val="dk1"/>
          </a:fillRef>
          <a:effectRef idx="2">
            <a:schemeClr val="dk1"/>
          </a:effectRef>
          <a:fontRef idx="minor">
            <a:schemeClr val="tx1"/>
          </a:fontRef>
        </p:style>
      </p:cxnSp>
      <p:sp>
        <p:nvSpPr>
          <p:cNvPr id="55" name="Rectangle 54"/>
          <p:cNvSpPr/>
          <p:nvPr/>
        </p:nvSpPr>
        <p:spPr>
          <a:xfrm>
            <a:off x="7675533" y="4184096"/>
            <a:ext cx="1565563" cy="623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IF…..THEN…ELSE</a:t>
            </a:r>
            <a:endParaRPr lang="en-US" dirty="0"/>
          </a:p>
        </p:txBody>
      </p:sp>
      <p:pic>
        <p:nvPicPr>
          <p:cNvPr id="4" name="Content Placeholder 3" descr="4.png"/>
          <p:cNvPicPr>
            <a:picLocks noGrp="1" noChangeAspect="1"/>
          </p:cNvPicPr>
          <p:nvPr>
            <p:ph idx="1"/>
          </p:nvPr>
        </p:nvPicPr>
        <p:blipFill>
          <a:blip r:embed="rId2" cstate="print"/>
          <a:stretch>
            <a:fillRect/>
          </a:stretch>
        </p:blipFill>
        <p:spPr>
          <a:xfrm>
            <a:off x="1104900" y="1730151"/>
            <a:ext cx="9982200" cy="4312098"/>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f03431380">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dcmitype/"/>
    <ds:schemaRef ds:uri="http://schemas.microsoft.com/office/2006/metadata/properties"/>
    <ds:schemaRef ds:uri="http://schemas.microsoft.com/office/infopath/2007/PartnerControls"/>
    <ds:schemaRef ds:uri="4873beb7-5857-4685-be1f-d57550cc96cc"/>
    <ds:schemaRef ds:uri="http://purl.org/dc/elements/1.1/"/>
    <ds:schemaRef ds:uri="http://schemas.openxmlformats.org/package/2006/metadata/core-properties"/>
    <ds:schemaRef ds:uri="http://schemas.microsoft.com/office/2006/documentManagement/types"/>
    <ds:schemaRef ds:uri="http://www.w3.org/XML/1998/namespace"/>
    <ds:schemaRef ds:uri="http://purl.org/dc/terms/"/>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tf03431380</Template>
  <TotalTime>8568</TotalTime>
  <Words>882</Words>
  <Application>Microsoft Office PowerPoint</Application>
  <PresentationFormat>Widescreen</PresentationFormat>
  <Paragraphs>169</Paragraphs>
  <Slides>18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Adobe Garamond Pro</vt:lpstr>
      <vt:lpstr>Arial</vt:lpstr>
      <vt:lpstr>Euphemia</vt:lpstr>
      <vt:lpstr>Plantagenet Cherokee</vt:lpstr>
      <vt:lpstr>Symbol</vt:lpstr>
      <vt:lpstr>TimesNewRomanPSMT</vt:lpstr>
      <vt:lpstr>Wingdings</vt:lpstr>
      <vt:lpstr>tf03431380</vt:lpstr>
      <vt:lpstr>   Problem Solving skills</vt:lpstr>
      <vt:lpstr>Flowchart for Basic Logic Structures</vt:lpstr>
      <vt:lpstr>Sequence Structure</vt:lpstr>
      <vt:lpstr>Decision</vt:lpstr>
      <vt:lpstr>Selection Logic </vt:lpstr>
      <vt:lpstr>IF…..THEN</vt:lpstr>
      <vt:lpstr>IF….THEN</vt:lpstr>
      <vt:lpstr>IF….THEN….ELSE</vt:lpstr>
      <vt:lpstr>IF…..THEN…ELSE</vt:lpstr>
      <vt:lpstr>SWITCH CASE</vt:lpstr>
      <vt:lpstr>Sample Decision(Example 1)</vt:lpstr>
      <vt:lpstr>Sample Decision(Example 2)</vt:lpstr>
      <vt:lpstr>Sample Decision (Example 3)</vt:lpstr>
      <vt:lpstr>Sample Decision(Example 3)</vt:lpstr>
      <vt:lpstr>Exercises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Javeria Farooq</dc:creator>
  <cp:lastModifiedBy>Javeria Farooq</cp:lastModifiedBy>
  <cp:revision>249</cp:revision>
  <dcterms:created xsi:type="dcterms:W3CDTF">2017-08-10T07:49:05Z</dcterms:created>
  <dcterms:modified xsi:type="dcterms:W3CDTF">2017-09-13T09:25:37Z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