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9" autoAdjust="0"/>
  </p:normalViewPr>
  <p:slideViewPr>
    <p:cSldViewPr>
      <p:cViewPr varScale="1">
        <p:scale>
          <a:sx n="57" d="100"/>
          <a:sy n="57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63D884B7-2BF5-4E87-87F1-A1FE332DB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3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0CE9F65-15D4-43C1-8AB2-4D727F711A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9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2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3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9F65-15D4-43C1-8AB2-4D727F711A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5F9DF-FEB9-4395-9895-EB86619BA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634AB-8BDA-4FC9-9802-737567F05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35C46-2E24-4719-AD06-39E991F829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2D3DF-A057-41ED-81C6-1A579B01FF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8C5C9-EF19-4F08-9D59-524B4200BD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4B9C6-21B6-4BAB-BA7F-AC7D33F0A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62985-0BA5-4F29-8DAF-09C8571F4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E2412-8203-41B4-9698-706AFA79C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DF3D6-7D01-441A-979B-085D66A4A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DF9C4-DAA5-4A73-AC0E-C1592361B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654E3-32DE-44BD-96A2-8A5B6FADA4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24EAA-1ADD-4943-A2CE-EE0454556C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80808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80808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80808"/>
                  </a:outerShdw>
                </a:effectLst>
                <a:latin typeface="Arial" charset="0"/>
              </a:defRPr>
            </a:lvl1pPr>
          </a:lstStyle>
          <a:p>
            <a:fld id="{5D1D0BE5-D098-45BD-A4B3-9F11E8CE105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747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80808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80808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Lecture-1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 to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2895600" y="26670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Architectural Diagram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44450"/>
            <a:ext cx="3489325" cy="688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Simple C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/* Filename:       </a:t>
            </a:r>
            <a:r>
              <a:rPr lang="en-US" sz="1900" b="1" dirty="0" err="1" smtClean="0"/>
              <a:t>hello.c</a:t>
            </a:r>
            <a:endParaRPr lang="en-US" sz="1900" b="1" dirty="0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    Author:	          FAST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    Date written:  ?/?/2017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    Description:   This program prints the greeting         		         “Hello, World!”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*/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#include  &lt;</a:t>
            </a:r>
            <a:r>
              <a:rPr lang="en-US" sz="1900" b="1" dirty="0" err="1" smtClean="0"/>
              <a:t>stdio.h</a:t>
            </a:r>
            <a:r>
              <a:rPr lang="en-US" sz="1900" b="1" dirty="0" smtClean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void main ( void )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     </a:t>
            </a:r>
            <a:r>
              <a:rPr lang="en-US" sz="1900" b="1" dirty="0" err="1" smtClean="0"/>
              <a:t>printf</a:t>
            </a:r>
            <a:r>
              <a:rPr lang="en-US" sz="1900" b="1" dirty="0" smtClean="0"/>
              <a:t> ( “Hello, World!\n” ) 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     </a:t>
            </a:r>
            <a:r>
              <a:rPr lang="en-US" sz="1900" b="1" dirty="0" err="1" smtClean="0"/>
              <a:t>getch</a:t>
            </a:r>
            <a:r>
              <a:rPr lang="en-US" sz="1900" b="1" dirty="0" smtClean="0"/>
              <a:t>( ) 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  <a:defRPr/>
            </a:pPr>
            <a:r>
              <a:rPr lang="en-US" sz="1900" b="1" dirty="0" smtClean="0"/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9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Anatomy of a C Program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73163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 Header Comment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 </a:t>
            </a:r>
            <a:r>
              <a:rPr lang="en-US" sz="2800" b="1" dirty="0" smtClean="0"/>
              <a:t>comment</a:t>
            </a:r>
            <a:r>
              <a:rPr lang="en-US" sz="2800" dirty="0" smtClean="0"/>
              <a:t> is descriptive text used to help a reader of the program understand its content.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All comments must begin with the characters  /*  and end with the characters  */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These are called </a:t>
            </a:r>
            <a:r>
              <a:rPr lang="en-US" sz="2800" b="1" dirty="0" smtClean="0"/>
              <a:t>comment delimiters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The program header comment always comes first.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Preprocessor Directives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Lines that begin with a # in column 1 are called </a:t>
            </a:r>
            <a:r>
              <a:rPr lang="en-US" sz="2800" b="1" smtClean="0"/>
              <a:t>preprocessor directives</a:t>
            </a:r>
            <a:r>
              <a:rPr lang="en-US" sz="2800" smtClean="0"/>
              <a:t> (</a:t>
            </a:r>
            <a:r>
              <a:rPr lang="en-US" sz="2800" b="1" smtClean="0"/>
              <a:t>commands</a:t>
            </a:r>
            <a:r>
              <a:rPr lang="en-US" sz="2800" smtClean="0"/>
              <a:t>).</a:t>
            </a:r>
          </a:p>
          <a:p>
            <a:pPr eaLnBrk="1" hangingPunct="1">
              <a:defRPr/>
            </a:pPr>
            <a:r>
              <a:rPr lang="en-US" sz="2800" smtClean="0"/>
              <a:t>Example:  the </a:t>
            </a:r>
            <a:r>
              <a:rPr lang="en-US" sz="2800" b="1" smtClean="0"/>
              <a:t>#include &lt;stdio.h&gt;</a:t>
            </a:r>
            <a:r>
              <a:rPr lang="en-US" sz="2800" smtClean="0"/>
              <a:t> directive causes the preprocessor to include a copy of the standard input/output header file </a:t>
            </a:r>
            <a:r>
              <a:rPr lang="en-US" sz="2800" b="1" smtClean="0"/>
              <a:t>stdio.h </a:t>
            </a:r>
            <a:r>
              <a:rPr lang="en-US" sz="2800" smtClean="0"/>
              <a:t>at this point in the code.</a:t>
            </a:r>
          </a:p>
          <a:p>
            <a:pPr eaLnBrk="1" hangingPunct="1">
              <a:defRPr/>
            </a:pPr>
            <a:r>
              <a:rPr lang="en-US" sz="2800" smtClean="0"/>
              <a:t>This header file was included because it contains information about the printf ( ) function that is used in this program.</a:t>
            </a:r>
          </a:p>
          <a:p>
            <a:pPr eaLnBrk="1" hangingPunct="1">
              <a:defRPr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stdio.h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When we write our programs, there are libraries of functions to help us so that we do not have to write the same code over and over.</a:t>
            </a:r>
          </a:p>
          <a:p>
            <a:pPr eaLnBrk="1" hangingPunct="1">
              <a:defRPr/>
            </a:pPr>
            <a:r>
              <a:rPr lang="en-US" sz="2800" smtClean="0"/>
              <a:t>Some of the functions are very complex and long.  Not having to write them ourselves make it easier and faster to write programs.</a:t>
            </a:r>
          </a:p>
          <a:p>
            <a:pPr eaLnBrk="1" hangingPunct="1">
              <a:defRPr/>
            </a:pPr>
            <a:r>
              <a:rPr lang="en-US" sz="2800" smtClean="0"/>
              <a:t>Using the functions will also make it easier to learn to program!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void main (void)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Every program must have a </a:t>
            </a:r>
            <a:r>
              <a:rPr lang="en-US" sz="2800" b="1" smtClean="0"/>
              <a:t>function</a:t>
            </a:r>
            <a:r>
              <a:rPr lang="en-US" sz="2800" smtClean="0"/>
              <a:t> called </a:t>
            </a:r>
            <a:r>
              <a:rPr lang="en-US" sz="2800" b="1" smtClean="0"/>
              <a:t>main</a:t>
            </a:r>
            <a:r>
              <a:rPr lang="en-US" sz="2800" smtClean="0"/>
              <a:t>.  This is where program execution begins.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main() is placed in the source code file as the first function for readability.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The </a:t>
            </a:r>
            <a:r>
              <a:rPr lang="en-US" sz="2800" b="1" smtClean="0"/>
              <a:t>reserved word</a:t>
            </a:r>
            <a:r>
              <a:rPr lang="en-US" sz="2800" smtClean="0"/>
              <a:t> “void” indicates that main() </a:t>
            </a:r>
            <a:r>
              <a:rPr lang="en-US" sz="2800" b="1" smtClean="0"/>
              <a:t>returns</a:t>
            </a:r>
            <a:r>
              <a:rPr lang="en-US" sz="2800" smtClean="0"/>
              <a:t> nothing.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The parentheses following the reserved word “main” indicate that it is a function.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The reserved word “void” means nothing is there.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Function Body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left brace (curly bracket) --  </a:t>
            </a:r>
            <a:r>
              <a:rPr lang="en-US" b="1" smtClean="0"/>
              <a:t>{  </a:t>
            </a:r>
            <a:r>
              <a:rPr lang="en-US" smtClean="0"/>
              <a:t>-- begins the </a:t>
            </a:r>
            <a:r>
              <a:rPr lang="en-US" b="1" smtClean="0"/>
              <a:t>body</a:t>
            </a:r>
            <a:r>
              <a:rPr lang="en-US" smtClean="0"/>
              <a:t> of every function.  A corresponding right brace --  </a:t>
            </a:r>
            <a:r>
              <a:rPr lang="en-US" b="1" smtClean="0"/>
              <a:t>}</a:t>
            </a:r>
            <a:r>
              <a:rPr lang="en-US" smtClean="0"/>
              <a:t>  -- ends the function body.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mtClean="0"/>
              <a:t>The style is to place these braces on separate lines in column 1 and to indent the entire function body 3 to 5 spaces.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printf (“Hello, World!\n”);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This line is a C </a:t>
            </a:r>
            <a:r>
              <a:rPr lang="en-US" sz="2800" b="1" smtClean="0"/>
              <a:t>statement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It is a </a:t>
            </a:r>
            <a:r>
              <a:rPr lang="en-US" sz="2800" b="1" smtClean="0"/>
              <a:t>call</a:t>
            </a:r>
            <a:r>
              <a:rPr lang="en-US" sz="2800" smtClean="0"/>
              <a:t> to the function </a:t>
            </a:r>
            <a:r>
              <a:rPr lang="en-US" sz="2800" b="1" smtClean="0"/>
              <a:t>printf ( )</a:t>
            </a:r>
            <a:r>
              <a:rPr lang="en-US" sz="2800" smtClean="0"/>
              <a:t> with a single </a:t>
            </a:r>
            <a:r>
              <a:rPr lang="en-US" sz="2800" b="1" smtClean="0"/>
              <a:t>argument (parameter)</a:t>
            </a:r>
            <a:r>
              <a:rPr lang="en-US" sz="2800" smtClean="0"/>
              <a:t>, namely the </a:t>
            </a:r>
            <a:r>
              <a:rPr lang="en-US" sz="2800" b="1" smtClean="0"/>
              <a:t>string</a:t>
            </a:r>
            <a:r>
              <a:rPr lang="en-US" sz="2800" smtClean="0"/>
              <a:t> “Hello, World!\n”.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Even though a string may contain many characters, the string itself should be thought of as a single quantity.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Notice that this line ends with a semicolon.  All statements</a:t>
            </a:r>
            <a:r>
              <a:rPr lang="en-US" sz="2800" b="1" smtClean="0"/>
              <a:t> </a:t>
            </a:r>
            <a:r>
              <a:rPr lang="en-US" sz="2800" smtClean="0"/>
              <a:t>in C end with a semicolon.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getch();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getch() is built-in function</a:t>
            </a:r>
          </a:p>
          <a:p>
            <a:pPr eaLnBrk="1" hangingPunct="1">
              <a:defRPr/>
            </a:pPr>
            <a:r>
              <a:rPr lang="en-US" smtClean="0"/>
              <a:t>By using this function at end of file, it holds your output screen until you press any character.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We’ll Learn Today: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History of C</a:t>
            </a:r>
          </a:p>
          <a:p>
            <a:pPr eaLnBrk="1" hangingPunct="1">
              <a:defRPr/>
            </a:pPr>
            <a:r>
              <a:rPr lang="en-US" smtClean="0"/>
              <a:t>Characteristics of C</a:t>
            </a:r>
          </a:p>
          <a:p>
            <a:pPr eaLnBrk="1" hangingPunct="1">
              <a:defRPr/>
            </a:pPr>
            <a:r>
              <a:rPr lang="en-US" smtClean="0"/>
              <a:t>Writing C Programs</a:t>
            </a:r>
          </a:p>
          <a:p>
            <a:pPr eaLnBrk="1" hangingPunct="1">
              <a:defRPr/>
            </a:pPr>
            <a:r>
              <a:rPr lang="en-US" smtClean="0"/>
              <a:t>Compilation</a:t>
            </a:r>
          </a:p>
          <a:p>
            <a:pPr eaLnBrk="1" hangingPunct="1">
              <a:defRPr/>
            </a:pPr>
            <a:r>
              <a:rPr lang="en-US" smtClean="0"/>
              <a:t>Anatomy of C Program</a:t>
            </a:r>
          </a:p>
          <a:p>
            <a:pPr eaLnBrk="1" hangingPunct="1">
              <a:defRPr/>
            </a:pPr>
            <a:r>
              <a:rPr lang="en-US" smtClean="0"/>
              <a:t>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 variable is a space in the computer’s memory set aside for a certain kind of data and given a name for easy reference.</a:t>
            </a:r>
          </a:p>
          <a:p>
            <a:pPr eaLnBrk="1" hangingPunct="1">
              <a:defRPr/>
            </a:pPr>
            <a:r>
              <a:rPr lang="en-US" sz="2800" smtClean="0"/>
              <a:t>Variable are used so that the same space in memory can hold different values at different times.</a:t>
            </a:r>
          </a:p>
          <a:p>
            <a:pPr eaLnBrk="1" hangingPunct="1">
              <a:defRPr/>
            </a:pPr>
            <a:r>
              <a:rPr lang="en-US" sz="2800" smtClean="0"/>
              <a:t>All variables must be defined to specify their name and type and set aside storage.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(con’t)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To declare a variable in C, do: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  </a:t>
            </a:r>
            <a:r>
              <a:rPr lang="en-US" dirty="0" smtClean="0">
                <a:solidFill>
                  <a:srgbClr val="00B0F0"/>
                </a:solidFill>
              </a:rPr>
              <a:t> </a:t>
            </a:r>
            <a:r>
              <a:rPr lang="en-US" dirty="0" err="1" smtClean="0">
                <a:solidFill>
                  <a:srgbClr val="00B0F0"/>
                </a:solidFill>
              </a:rPr>
              <a:t>var_type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i="1" dirty="0" smtClean="0"/>
              <a:t>list variables</a:t>
            </a:r>
            <a:r>
              <a:rPr lang="en-US" dirty="0" smtClean="0"/>
              <a:t>;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e.g. 	</a:t>
            </a: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j, k;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float</a:t>
            </a:r>
            <a:r>
              <a:rPr lang="en-US" dirty="0" smtClean="0"/>
              <a:t> x, y, z;		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char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(con’t)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u="sng" smtClean="0"/>
              <a:t>Variable Types: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u="sng" smtClean="0"/>
          </a:p>
        </p:txBody>
      </p:sp>
      <p:graphicFrame>
        <p:nvGraphicFramePr>
          <p:cNvPr id="79938" name="Group 66"/>
          <p:cNvGraphicFramePr>
            <a:graphicFrameLocks noGrp="1"/>
          </p:cNvGraphicFramePr>
          <p:nvPr>
            <p:ph sz="half" idx="2"/>
          </p:nvPr>
        </p:nvGraphicFramePr>
        <p:xfrm>
          <a:off x="0" y="2362200"/>
          <a:ext cx="9144000" cy="3902074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518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Type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Memory (byte)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Range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char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-128 to 127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80808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-32,768 to 32,767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long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80808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-2,147,483,648 to 2,147,483,647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float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-38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38 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7 digits precisions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double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-308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308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7 digits precisions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End of Lecture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Any Question ????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History of 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	The </a:t>
            </a:r>
            <a:r>
              <a:rPr lang="en-US" sz="2400" i="1" dirty="0" smtClean="0"/>
              <a:t>milestones</a:t>
            </a:r>
            <a:r>
              <a:rPr lang="en-US" sz="2400" dirty="0" smtClean="0"/>
              <a:t> in C's development as a language are listed below: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 evolved from two previous languages, BCPL and B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BCPL was </a:t>
            </a:r>
            <a:r>
              <a:rPr lang="en-US" sz="2400" dirty="0" smtClean="0"/>
              <a:t>developed </a:t>
            </a:r>
            <a:r>
              <a:rPr lang="en-US" sz="2400" dirty="0"/>
              <a:t>as a language for writing operating-systems software and </a:t>
            </a:r>
            <a:r>
              <a:rPr lang="en-US" sz="2400" dirty="0" smtClean="0"/>
              <a:t>compilers. </a:t>
            </a:r>
          </a:p>
          <a:p>
            <a:pPr>
              <a:defRPr/>
            </a:pPr>
            <a:r>
              <a:rPr lang="en-US" sz="2400" dirty="0" smtClean="0"/>
              <a:t>Ken Thompson </a:t>
            </a:r>
            <a:r>
              <a:rPr lang="en-US" sz="2400" dirty="0"/>
              <a:t>modeled many features in his B language after their counterparts in BCPL, </a:t>
            </a:r>
            <a:r>
              <a:rPr lang="en-US" sz="2400" dirty="0" smtClean="0"/>
              <a:t>and </a:t>
            </a:r>
            <a:r>
              <a:rPr lang="en-US" sz="2400" dirty="0"/>
              <a:t>in 1970 he used B to create early versions of the UNIX operating </a:t>
            </a:r>
            <a:r>
              <a:rPr lang="en-US" sz="2400" dirty="0" smtClean="0"/>
              <a:t>system</a:t>
            </a:r>
          </a:p>
          <a:p>
            <a:pPr>
              <a:defRPr/>
            </a:pPr>
            <a:r>
              <a:rPr lang="en-US" sz="2400" dirty="0" smtClean="0"/>
              <a:t>The C language was evolved from B by Dennis Ritchie at Bell Laboratories.</a:t>
            </a:r>
          </a:p>
          <a:p>
            <a:pPr>
              <a:defRPr/>
            </a:pPr>
            <a:r>
              <a:rPr lang="en-US" sz="2400" dirty="0" smtClean="0"/>
              <a:t>C became widely known as the development language of the UNIX operating system.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Characteristics of 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Small size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Extensive use of function calls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Loose typing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Structured language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Low level programming readily available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Pointer implementation - extensive use of pointers for memory, array, structures and functions.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/>
              <a:t>C has now become a widely used professional language for various reasons.</a:t>
            </a:r>
            <a:r>
              <a:rPr lang="en-US" dirty="0" smtClean="0"/>
              <a:t>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It has high-level constructs. </a:t>
            </a:r>
          </a:p>
          <a:p>
            <a:pPr eaLnBrk="1" hangingPunct="1">
              <a:defRPr/>
            </a:pPr>
            <a:r>
              <a:rPr lang="en-US" dirty="0" smtClean="0"/>
              <a:t>It can handle low-level activities. </a:t>
            </a:r>
          </a:p>
          <a:p>
            <a:pPr eaLnBrk="1" hangingPunct="1">
              <a:defRPr/>
            </a:pPr>
            <a:r>
              <a:rPr lang="en-US" dirty="0" smtClean="0"/>
              <a:t>It produces efficient programs. </a:t>
            </a:r>
          </a:p>
          <a:p>
            <a:pPr eaLnBrk="1" hangingPunct="1">
              <a:defRPr/>
            </a:pPr>
            <a:r>
              <a:rPr lang="en-US" dirty="0" smtClean="0"/>
              <a:t>It can be compiled on a variety of computers.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Writing C Program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A programmer uses a </a:t>
            </a:r>
            <a:r>
              <a:rPr lang="en-US" sz="2800" b="1" smtClean="0"/>
              <a:t>text editor </a:t>
            </a:r>
            <a:r>
              <a:rPr lang="en-US" sz="2800" smtClean="0"/>
              <a:t>to create or modify files containing C code.</a:t>
            </a:r>
            <a:endParaRPr lang="en-US" sz="24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 smtClean="0"/>
              <a:t>Code is also known as </a:t>
            </a:r>
            <a:r>
              <a:rPr lang="en-US" sz="2800" b="1" smtClean="0"/>
              <a:t>source code</a:t>
            </a:r>
            <a:r>
              <a:rPr lang="en-US" sz="2800" smtClean="0"/>
              <a:t>.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 smtClean="0"/>
              <a:t>A file containing source code is called a </a:t>
            </a:r>
            <a:r>
              <a:rPr lang="en-US" sz="2800" b="1" smtClean="0"/>
              <a:t>source file</a:t>
            </a:r>
            <a:r>
              <a:rPr lang="en-US" sz="2800" smtClean="0"/>
              <a:t>.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800" smtClean="0"/>
              <a:t>After a C source file has been created, the programmer must </a:t>
            </a:r>
            <a:r>
              <a:rPr lang="en-US" sz="2800" b="1" smtClean="0"/>
              <a:t>invoke the C compiler</a:t>
            </a:r>
            <a:r>
              <a:rPr lang="en-US" sz="2800" smtClean="0"/>
              <a:t> before the program can be </a:t>
            </a:r>
            <a:r>
              <a:rPr lang="en-US" sz="2800" b="1" smtClean="0"/>
              <a:t>executed</a:t>
            </a:r>
            <a:r>
              <a:rPr lang="en-US" sz="2800" smtClean="0"/>
              <a:t> (</a:t>
            </a:r>
            <a:r>
              <a:rPr lang="en-US" sz="2800" b="1" smtClean="0"/>
              <a:t>run</a:t>
            </a:r>
            <a:r>
              <a:rPr lang="en-US" sz="2800" smtClean="0"/>
              <a:t>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 Stages of Compilation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dirty="0" smtClean="0"/>
              <a:t>Stage 1: </a:t>
            </a:r>
            <a:r>
              <a:rPr lang="en-US" sz="2800" b="1" dirty="0" smtClean="0"/>
              <a:t>Preprocessing</a:t>
            </a:r>
          </a:p>
          <a:p>
            <a:pPr eaLnBrk="1" hangingPunct="1">
              <a:buFontTx/>
              <a:buNone/>
              <a:defRPr/>
            </a:pPr>
            <a:endParaRPr lang="en-US" sz="1000" b="1" dirty="0" smtClean="0"/>
          </a:p>
          <a:p>
            <a:pPr lvl="1"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lang="en-US" sz="2400" dirty="0" smtClean="0"/>
              <a:t>Performed by a program called the </a:t>
            </a:r>
            <a:r>
              <a:rPr lang="en-US" sz="2400" b="1" dirty="0" smtClean="0"/>
              <a:t>preprocessor</a:t>
            </a:r>
            <a:r>
              <a:rPr lang="en-US" sz="2400" dirty="0" smtClean="0"/>
              <a:t> </a:t>
            </a:r>
          </a:p>
          <a:p>
            <a:pPr lvl="1" eaLnBrk="1" hangingPunct="1"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lang="en-US" sz="2400" dirty="0" smtClean="0"/>
              <a:t>Modifies the source code (in RAM) according to </a:t>
            </a:r>
            <a:r>
              <a:rPr lang="en-US" sz="2400" b="1" dirty="0" smtClean="0"/>
              <a:t>preprocessor directives (preprocessor commands</a:t>
            </a:r>
            <a:r>
              <a:rPr lang="en-US" sz="2400" dirty="0" smtClean="0"/>
              <a:t>) embedded in the source code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skips </a:t>
            </a:r>
            <a:r>
              <a:rPr lang="en-US" sz="2400" dirty="0" smtClean="0"/>
              <a:t>comments and  white space from the code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400" dirty="0" smtClean="0"/>
              <a:t>The source code as stored on disk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modified.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 Stages of Compilation (con’t)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smtClean="0"/>
              <a:t>Stage 2: </a:t>
            </a:r>
            <a:r>
              <a:rPr lang="en-US" sz="2800" b="1" smtClean="0"/>
              <a:t>Compilation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100" b="1" smtClean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Performed by a program called the </a:t>
            </a:r>
            <a:r>
              <a:rPr lang="en-US" sz="2400" b="1" smtClean="0"/>
              <a:t>compiler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Translates the preprocessor-modified source code into </a:t>
            </a:r>
            <a:r>
              <a:rPr lang="en-US" sz="2400" b="1" smtClean="0"/>
              <a:t>object code (machine code)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Checks for </a:t>
            </a:r>
            <a:r>
              <a:rPr lang="en-US" sz="2400" b="1" smtClean="0"/>
              <a:t>syntax errors</a:t>
            </a:r>
            <a:r>
              <a:rPr lang="en-US" sz="2400" smtClean="0"/>
              <a:t> and </a:t>
            </a:r>
            <a:r>
              <a:rPr lang="en-US" sz="2400" b="1" smtClean="0"/>
              <a:t>warnings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Saves the object code to a disk file, if instructed to do so (we will not do this).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If any compiler errors are received, no object code file will be generated.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An object code file </a:t>
            </a:r>
            <a:r>
              <a:rPr lang="en-US" u="sng" smtClean="0"/>
              <a:t>will</a:t>
            </a:r>
            <a:r>
              <a:rPr lang="en-US" smtClean="0"/>
              <a:t> be generated if only warnings, not errors, are received.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3 Stages of Compilation (con’t)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Stage 3: </a:t>
            </a:r>
            <a:r>
              <a:rPr lang="en-US" sz="2800" b="1" dirty="0" smtClean="0"/>
              <a:t>Linking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dirty="0" smtClean="0"/>
              <a:t>Combines the program object code with other object code to produce the executable file.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dirty="0" smtClean="0"/>
              <a:t>The other object code can come from the </a:t>
            </a:r>
            <a:r>
              <a:rPr lang="en-US" sz="2400" b="1" dirty="0" smtClean="0"/>
              <a:t>Run-Time Library</a:t>
            </a:r>
            <a:r>
              <a:rPr lang="en-US" sz="2400" dirty="0" smtClean="0"/>
              <a:t>, other libraries, or object files that you have created.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dirty="0" smtClean="0"/>
              <a:t>Saves the executable code to a disk file.  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000" dirty="0" smtClean="0"/>
              <a:t>If any linker errors are received, no executable file will be generated.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9">
      <a:dk1>
        <a:srgbClr val="080808"/>
      </a:dk1>
      <a:lt1>
        <a:srgbClr val="FFFFFF"/>
      </a:lt1>
      <a:dk2>
        <a:srgbClr val="003300"/>
      </a:dk2>
      <a:lt2>
        <a:srgbClr val="FFFFFF"/>
      </a:lt2>
      <a:accent1>
        <a:srgbClr val="666699"/>
      </a:accent1>
      <a:accent2>
        <a:srgbClr val="3366CC"/>
      </a:accent2>
      <a:accent3>
        <a:srgbClr val="AAADAA"/>
      </a:accent3>
      <a:accent4>
        <a:srgbClr val="DADADA"/>
      </a:accent4>
      <a:accent5>
        <a:srgbClr val="B8B8CA"/>
      </a:accent5>
      <a:accent6>
        <a:srgbClr val="2D5CB9"/>
      </a:accent6>
      <a:hlink>
        <a:srgbClr val="00CCFF"/>
      </a:hlink>
      <a:folHlink>
        <a:srgbClr val="CCCCFF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80808"/>
        </a:dk1>
        <a:lt1>
          <a:srgbClr val="FFFFFF"/>
        </a:lt1>
        <a:dk2>
          <a:srgbClr val="003300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AAADAA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5941</TotalTime>
  <Words>920</Words>
  <Application>Microsoft Office PowerPoint</Application>
  <PresentationFormat>On-screen Show (4:3)</PresentationFormat>
  <Paragraphs>145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Monotype Sorts</vt:lpstr>
      <vt:lpstr>Tahoma</vt:lpstr>
      <vt:lpstr>Wingdings</vt:lpstr>
      <vt:lpstr>Textured</vt:lpstr>
      <vt:lpstr>Lecture-1</vt:lpstr>
      <vt:lpstr>We’ll Learn Today:</vt:lpstr>
      <vt:lpstr>History of C</vt:lpstr>
      <vt:lpstr>Characteristics of C</vt:lpstr>
      <vt:lpstr>PowerPoint Presentation</vt:lpstr>
      <vt:lpstr>Writing C Program</vt:lpstr>
      <vt:lpstr>3 Stages of Compilation</vt:lpstr>
      <vt:lpstr>3 Stages of Compilation (con’t)</vt:lpstr>
      <vt:lpstr>3 Stages of Compilation (con’t)</vt:lpstr>
      <vt:lpstr>Architectural Diagram</vt:lpstr>
      <vt:lpstr>A Simple C Program</vt:lpstr>
      <vt:lpstr>Anatomy of a C Program</vt:lpstr>
      <vt:lpstr>Program Header Comment</vt:lpstr>
      <vt:lpstr>Preprocessor Directives</vt:lpstr>
      <vt:lpstr>stdio.h</vt:lpstr>
      <vt:lpstr>void main (void)</vt:lpstr>
      <vt:lpstr>The Function Body</vt:lpstr>
      <vt:lpstr>printf (“Hello, World!\n”);</vt:lpstr>
      <vt:lpstr>getch();</vt:lpstr>
      <vt:lpstr>Variables</vt:lpstr>
      <vt:lpstr>Variables (con’t)</vt:lpstr>
      <vt:lpstr>Variables (con’t)</vt:lpstr>
      <vt:lpstr>End of Lecture</vt:lpstr>
    </vt:vector>
  </TitlesOfParts>
  <Company>BIIT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C-Language</dc:title>
  <dc:creator>BIIT</dc:creator>
  <cp:lastModifiedBy>Javeria Farooq</cp:lastModifiedBy>
  <cp:revision>96</cp:revision>
  <dcterms:created xsi:type="dcterms:W3CDTF">2005-11-23T04:18:16Z</dcterms:created>
  <dcterms:modified xsi:type="dcterms:W3CDTF">2017-10-03T05:33:44Z</dcterms:modified>
</cp:coreProperties>
</file>