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8"/>
  </p:notesMasterIdLst>
  <p:handoutMasterIdLst>
    <p:handoutMasterId r:id="rId19"/>
  </p:handoutMasterIdLst>
  <p:sldIdLst>
    <p:sldId id="446" r:id="rId5"/>
    <p:sldId id="448" r:id="rId6"/>
    <p:sldId id="449" r:id="rId7"/>
    <p:sldId id="450" r:id="rId8"/>
    <p:sldId id="453" r:id="rId9"/>
    <p:sldId id="454" r:id="rId10"/>
    <p:sldId id="452" r:id="rId11"/>
    <p:sldId id="451" r:id="rId12"/>
    <p:sldId id="455" r:id="rId13"/>
    <p:sldId id="459" r:id="rId14"/>
    <p:sldId id="457" r:id="rId15"/>
    <p:sldId id="458" r:id="rId16"/>
    <p:sldId id="45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4/7/2022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4/7/2022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10</a:t>
            </a:fld>
            <a:endParaRPr lang="en-US" dirty="0"/>
          </a:p>
        </p:txBody>
      </p:sp>
    </p:spTree>
    <p:extLst>
      <p:ext uri="{BB962C8B-B14F-4D97-AF65-F5344CB8AC3E}">
        <p14:creationId xmlns:p14="http://schemas.microsoft.com/office/powerpoint/2010/main" val="2681746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11</a:t>
            </a:fld>
            <a:endParaRPr lang="en-US" dirty="0"/>
          </a:p>
        </p:txBody>
      </p:sp>
    </p:spTree>
    <p:extLst>
      <p:ext uri="{BB962C8B-B14F-4D97-AF65-F5344CB8AC3E}">
        <p14:creationId xmlns:p14="http://schemas.microsoft.com/office/powerpoint/2010/main" val="1389722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12</a:t>
            </a:fld>
            <a:endParaRPr lang="en-US" dirty="0"/>
          </a:p>
        </p:txBody>
      </p:sp>
    </p:spTree>
    <p:extLst>
      <p:ext uri="{BB962C8B-B14F-4D97-AF65-F5344CB8AC3E}">
        <p14:creationId xmlns:p14="http://schemas.microsoft.com/office/powerpoint/2010/main" val="254656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1351870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3</a:t>
            </a:fld>
            <a:endParaRPr lang="en-US" dirty="0"/>
          </a:p>
        </p:txBody>
      </p:sp>
    </p:spTree>
    <p:extLst>
      <p:ext uri="{BB962C8B-B14F-4D97-AF65-F5344CB8AC3E}">
        <p14:creationId xmlns:p14="http://schemas.microsoft.com/office/powerpoint/2010/main" val="1383522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4</a:t>
            </a:fld>
            <a:endParaRPr lang="en-US" dirty="0"/>
          </a:p>
        </p:txBody>
      </p:sp>
    </p:spTree>
    <p:extLst>
      <p:ext uri="{BB962C8B-B14F-4D97-AF65-F5344CB8AC3E}">
        <p14:creationId xmlns:p14="http://schemas.microsoft.com/office/powerpoint/2010/main" val="255430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5</a:t>
            </a:fld>
            <a:endParaRPr lang="en-US" dirty="0"/>
          </a:p>
        </p:txBody>
      </p:sp>
    </p:spTree>
    <p:extLst>
      <p:ext uri="{BB962C8B-B14F-4D97-AF65-F5344CB8AC3E}">
        <p14:creationId xmlns:p14="http://schemas.microsoft.com/office/powerpoint/2010/main" val="932220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6</a:t>
            </a:fld>
            <a:endParaRPr lang="en-US" dirty="0"/>
          </a:p>
        </p:txBody>
      </p:sp>
    </p:spTree>
    <p:extLst>
      <p:ext uri="{BB962C8B-B14F-4D97-AF65-F5344CB8AC3E}">
        <p14:creationId xmlns:p14="http://schemas.microsoft.com/office/powerpoint/2010/main" val="1674461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7</a:t>
            </a:fld>
            <a:endParaRPr lang="en-US" dirty="0"/>
          </a:p>
        </p:txBody>
      </p:sp>
    </p:spTree>
    <p:extLst>
      <p:ext uri="{BB962C8B-B14F-4D97-AF65-F5344CB8AC3E}">
        <p14:creationId xmlns:p14="http://schemas.microsoft.com/office/powerpoint/2010/main" val="1971052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8</a:t>
            </a:fld>
            <a:endParaRPr lang="en-US" dirty="0"/>
          </a:p>
        </p:txBody>
      </p:sp>
    </p:spTree>
    <p:extLst>
      <p:ext uri="{BB962C8B-B14F-4D97-AF65-F5344CB8AC3E}">
        <p14:creationId xmlns:p14="http://schemas.microsoft.com/office/powerpoint/2010/main" val="4124596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9</a:t>
            </a:fld>
            <a:endParaRPr lang="en-US" dirty="0"/>
          </a:p>
        </p:txBody>
      </p:sp>
    </p:spTree>
    <p:extLst>
      <p:ext uri="{BB962C8B-B14F-4D97-AF65-F5344CB8AC3E}">
        <p14:creationId xmlns:p14="http://schemas.microsoft.com/office/powerpoint/2010/main" val="2254686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4/7/2022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4/7/2022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4/7/2022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4/7/2022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0" y="301622"/>
            <a:ext cx="7413812" cy="612778"/>
          </a:xfrm>
        </p:spPr>
        <p:txBody>
          <a:bodyPr anchor="t" anchorCtr="0">
            <a:normAutofit fontScale="90000"/>
          </a:bodyPr>
          <a:lstStyle/>
          <a:p>
            <a:r>
              <a:rPr lang="en-US" dirty="0"/>
              <a:t>Artificial Intelligence Mini-project</a:t>
            </a:r>
          </a:p>
        </p:txBody>
      </p:sp>
      <p:sp>
        <p:nvSpPr>
          <p:cNvPr id="2" name="TextBox 1">
            <a:extLst>
              <a:ext uri="{FF2B5EF4-FFF2-40B4-BE49-F238E27FC236}">
                <a16:creationId xmlns:a16="http://schemas.microsoft.com/office/drawing/2014/main" id="{B9DAF39B-C81E-4112-9EA9-16064546C411}"/>
              </a:ext>
            </a:extLst>
          </p:cNvPr>
          <p:cNvSpPr txBox="1"/>
          <p:nvPr/>
        </p:nvSpPr>
        <p:spPr>
          <a:xfrm>
            <a:off x="672353" y="1909482"/>
            <a:ext cx="5916706" cy="2677656"/>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Topic: AI based agent to play PACMAN game</a:t>
            </a: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TEAM MEMBERS:</a:t>
            </a:r>
          </a:p>
          <a:p>
            <a:r>
              <a:rPr lang="en-US" sz="2400" dirty="0">
                <a:solidFill>
                  <a:schemeClr val="bg1"/>
                </a:solidFill>
                <a:latin typeface="Times New Roman" panose="02020603050405020304" pitchFamily="18" charset="0"/>
                <a:cs typeface="Times New Roman" panose="02020603050405020304" pitchFamily="18" charset="0"/>
              </a:rPr>
              <a:t>Aniket Agarwal – RA1911033010039</a:t>
            </a:r>
          </a:p>
          <a:p>
            <a:r>
              <a:rPr lang="en-US" sz="2400" dirty="0">
                <a:solidFill>
                  <a:schemeClr val="bg1"/>
                </a:solidFill>
                <a:latin typeface="Times New Roman" panose="02020603050405020304" pitchFamily="18" charset="0"/>
                <a:cs typeface="Times New Roman" panose="02020603050405020304" pitchFamily="18" charset="0"/>
              </a:rPr>
              <a:t>Rishy Parasar- RA1911033010040</a:t>
            </a:r>
          </a:p>
          <a:p>
            <a:r>
              <a:rPr lang="en-US" sz="2400" dirty="0">
                <a:solidFill>
                  <a:schemeClr val="bg1"/>
                </a:solidFill>
                <a:latin typeface="Times New Roman" panose="02020603050405020304" pitchFamily="18" charset="0"/>
                <a:cs typeface="Times New Roman" panose="02020603050405020304" pitchFamily="18" charset="0"/>
              </a:rPr>
              <a:t>Saurav Kumar – RA1911033010064</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0" y="301622"/>
            <a:ext cx="7413812" cy="612778"/>
          </a:xfrm>
        </p:spPr>
        <p:txBody>
          <a:bodyPr anchor="t" anchorCtr="0">
            <a:normAutofit fontScale="90000"/>
          </a:bodyPr>
          <a:lstStyle/>
          <a:p>
            <a:r>
              <a:rPr lang="en-US" dirty="0"/>
              <a:t>OPEN-AI’s gym toolkit</a:t>
            </a:r>
          </a:p>
        </p:txBody>
      </p:sp>
      <p:sp>
        <p:nvSpPr>
          <p:cNvPr id="2" name="TextBox 1">
            <a:extLst>
              <a:ext uri="{FF2B5EF4-FFF2-40B4-BE49-F238E27FC236}">
                <a16:creationId xmlns:a16="http://schemas.microsoft.com/office/drawing/2014/main" id="{B9DAF39B-C81E-4112-9EA9-16064546C411}"/>
              </a:ext>
            </a:extLst>
          </p:cNvPr>
          <p:cNvSpPr txBox="1"/>
          <p:nvPr/>
        </p:nvSpPr>
        <p:spPr>
          <a:xfrm>
            <a:off x="672353" y="1909482"/>
            <a:ext cx="5916706" cy="3477875"/>
          </a:xfrm>
          <a:prstGeom prst="rect">
            <a:avLst/>
          </a:prstGeom>
          <a:noFill/>
        </p:spPr>
        <p:txBody>
          <a:bodyPr wrap="square" rtlCol="0">
            <a:spAutoFit/>
          </a:bodyPr>
          <a:lstStyle/>
          <a:p>
            <a:pPr algn="l"/>
            <a:r>
              <a:rPr lang="en-IN" sz="2000" b="0" i="0" dirty="0" err="1">
                <a:solidFill>
                  <a:schemeClr val="bg1"/>
                </a:solidFill>
                <a:effectLst/>
                <a:latin typeface="Lato" panose="020F0502020204030203" pitchFamily="34" charset="0"/>
              </a:rPr>
              <a:t>OpenAI</a:t>
            </a:r>
            <a:r>
              <a:rPr lang="en-IN" sz="2000" b="0" i="0" dirty="0">
                <a:solidFill>
                  <a:schemeClr val="bg1"/>
                </a:solidFill>
                <a:effectLst/>
                <a:latin typeface="Lato" panose="020F0502020204030203" pitchFamily="34" charset="0"/>
              </a:rPr>
              <a:t> Gym is a toolkit that provides a wide variety of simulated environments (Atari games, board games, 2D and 3D physical simulations, and so on), so you can train agents, compare them, or develop new Machine Learning algorithms (Reinforcement Learning).</a:t>
            </a:r>
          </a:p>
          <a:p>
            <a:pPr algn="l"/>
            <a:r>
              <a:rPr lang="en-IN" sz="2000" b="0" i="0" dirty="0" err="1">
                <a:solidFill>
                  <a:schemeClr val="bg1"/>
                </a:solidFill>
                <a:effectLst/>
                <a:latin typeface="Lato" panose="020F0502020204030203" pitchFamily="34" charset="0"/>
              </a:rPr>
              <a:t>OpenAI</a:t>
            </a:r>
            <a:r>
              <a:rPr lang="en-IN" sz="2000" b="0" i="0" dirty="0">
                <a:solidFill>
                  <a:schemeClr val="bg1"/>
                </a:solidFill>
                <a:effectLst/>
                <a:latin typeface="Lato" panose="020F0502020204030203" pitchFamily="34" charset="0"/>
              </a:rPr>
              <a:t> is an artificial intelligence research company, funded in part by Elon Musk. Its stated goal is to promote and develop friendly AIs that will benefit humanity (rather than exterminate it).</a:t>
            </a: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476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0" y="301622"/>
            <a:ext cx="7413812" cy="612778"/>
          </a:xfrm>
        </p:spPr>
        <p:txBody>
          <a:bodyPr anchor="t" anchorCtr="0">
            <a:normAutofit fontScale="90000"/>
          </a:bodyPr>
          <a:lstStyle/>
          <a:p>
            <a:r>
              <a:rPr lang="en-US" dirty="0"/>
              <a:t>DQN : Deep q networks</a:t>
            </a:r>
          </a:p>
        </p:txBody>
      </p:sp>
      <p:sp>
        <p:nvSpPr>
          <p:cNvPr id="2" name="TextBox 1">
            <a:extLst>
              <a:ext uri="{FF2B5EF4-FFF2-40B4-BE49-F238E27FC236}">
                <a16:creationId xmlns:a16="http://schemas.microsoft.com/office/drawing/2014/main" id="{B9DAF39B-C81E-4112-9EA9-16064546C411}"/>
              </a:ext>
            </a:extLst>
          </p:cNvPr>
          <p:cNvSpPr txBox="1"/>
          <p:nvPr/>
        </p:nvSpPr>
        <p:spPr>
          <a:xfrm>
            <a:off x="672353" y="1909482"/>
            <a:ext cx="5916706" cy="4278094"/>
          </a:xfrm>
          <a:prstGeom prst="rect">
            <a:avLst/>
          </a:prstGeom>
          <a:noFill/>
        </p:spPr>
        <p:txBody>
          <a:bodyPr wrap="square" rtlCol="0">
            <a:spAutoFit/>
          </a:bodyPr>
          <a:lstStyle/>
          <a:p>
            <a:pPr algn="l"/>
            <a:r>
              <a:rPr lang="en-IN" sz="1600" b="0" i="0" dirty="0">
                <a:solidFill>
                  <a:schemeClr val="bg1"/>
                </a:solidFill>
                <a:effectLst/>
                <a:latin typeface="Lato" panose="020F0502020204030203" pitchFamily="34" charset="0"/>
              </a:rPr>
              <a:t>Q-learning is a simple yet quite powerful algorithm to create a cheat sheet for our agent. This helps the agent figure out exactly which action to perform.</a:t>
            </a:r>
          </a:p>
          <a:p>
            <a:pPr algn="l"/>
            <a:r>
              <a:rPr lang="en-IN" sz="1600" b="0" i="0" dirty="0">
                <a:solidFill>
                  <a:schemeClr val="bg1"/>
                </a:solidFill>
                <a:effectLst/>
                <a:latin typeface="Lato" panose="020F0502020204030203" pitchFamily="34" charset="0"/>
              </a:rPr>
              <a:t>But what if this </a:t>
            </a:r>
            <a:r>
              <a:rPr lang="en-IN" sz="1600" b="0" i="0" dirty="0" err="1">
                <a:solidFill>
                  <a:schemeClr val="bg1"/>
                </a:solidFill>
                <a:effectLst/>
                <a:latin typeface="Lato" panose="020F0502020204030203" pitchFamily="34" charset="0"/>
              </a:rPr>
              <a:t>cheatsheet</a:t>
            </a:r>
            <a:r>
              <a:rPr lang="en-IN" sz="1600" b="0" i="0" dirty="0">
                <a:solidFill>
                  <a:schemeClr val="bg1"/>
                </a:solidFill>
                <a:effectLst/>
                <a:latin typeface="Lato" panose="020F0502020204030203" pitchFamily="34" charset="0"/>
              </a:rPr>
              <a:t> is too long? Imagine an environment with 10,000 states and 1,000 actions per state. This would create a table of 10 million cells. Things will quickly get out of control!</a:t>
            </a:r>
          </a:p>
          <a:p>
            <a:pPr algn="l"/>
            <a:r>
              <a:rPr lang="en-IN" sz="1600" b="0" i="0" dirty="0">
                <a:solidFill>
                  <a:schemeClr val="bg1"/>
                </a:solidFill>
                <a:effectLst/>
                <a:latin typeface="Lato" panose="020F0502020204030203" pitchFamily="34" charset="0"/>
              </a:rPr>
              <a:t>It is pretty clear that we can’t infer the Q-value of new states from already explored states. This presents two problems:</a:t>
            </a:r>
          </a:p>
          <a:p>
            <a:pPr algn="l">
              <a:buFont typeface="Arial" panose="020B0604020202020204" pitchFamily="34" charset="0"/>
              <a:buChar char="•"/>
            </a:pPr>
            <a:r>
              <a:rPr lang="en-IN" sz="1600" b="0" i="0" dirty="0">
                <a:solidFill>
                  <a:schemeClr val="bg1"/>
                </a:solidFill>
                <a:effectLst/>
                <a:latin typeface="Lato" panose="020F0502020204030203" pitchFamily="34" charset="0"/>
              </a:rPr>
              <a:t>First, the amount of memory required to save and update that table would increase as the number of states increases</a:t>
            </a:r>
          </a:p>
          <a:p>
            <a:pPr algn="l">
              <a:buFont typeface="Arial" panose="020B0604020202020204" pitchFamily="34" charset="0"/>
              <a:buChar char="•"/>
            </a:pPr>
            <a:r>
              <a:rPr lang="en-IN" sz="1600" b="0" i="0" dirty="0">
                <a:solidFill>
                  <a:schemeClr val="bg1"/>
                </a:solidFill>
                <a:effectLst/>
                <a:latin typeface="Lato" panose="020F0502020204030203" pitchFamily="34" charset="0"/>
              </a:rPr>
              <a:t>Second, the amount of time required to explore each state to create the required Q-table would be unrealistic</a:t>
            </a:r>
          </a:p>
          <a:p>
            <a:pPr algn="l"/>
            <a:r>
              <a:rPr lang="en-IN" sz="1600" b="0" i="0" dirty="0">
                <a:solidFill>
                  <a:schemeClr val="bg1"/>
                </a:solidFill>
                <a:effectLst/>
                <a:latin typeface="Lato" panose="020F0502020204030203" pitchFamily="34" charset="0"/>
              </a:rPr>
              <a:t>Here’s a thought – what if we approximate these Q-values with machine learning models such as a neural network? Well, this was the idea behind DeepMind’s algorithm that led to its acquisition by Google for 500 million dollars!</a:t>
            </a:r>
          </a:p>
        </p:txBody>
      </p:sp>
    </p:spTree>
    <p:extLst>
      <p:ext uri="{BB962C8B-B14F-4D97-AF65-F5344CB8AC3E}">
        <p14:creationId xmlns:p14="http://schemas.microsoft.com/office/powerpoint/2010/main" val="1224950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0" y="301622"/>
            <a:ext cx="7413812" cy="612778"/>
          </a:xfrm>
        </p:spPr>
        <p:txBody>
          <a:bodyPr anchor="t" anchorCtr="0">
            <a:normAutofit fontScale="90000"/>
          </a:bodyPr>
          <a:lstStyle/>
          <a:p>
            <a:r>
              <a:rPr lang="en-US" dirty="0"/>
              <a:t>DQN : Deep q networks</a:t>
            </a:r>
          </a:p>
        </p:txBody>
      </p:sp>
      <p:sp>
        <p:nvSpPr>
          <p:cNvPr id="2" name="TextBox 1">
            <a:extLst>
              <a:ext uri="{FF2B5EF4-FFF2-40B4-BE49-F238E27FC236}">
                <a16:creationId xmlns:a16="http://schemas.microsoft.com/office/drawing/2014/main" id="{B9DAF39B-C81E-4112-9EA9-16064546C411}"/>
              </a:ext>
            </a:extLst>
          </p:cNvPr>
          <p:cNvSpPr txBox="1"/>
          <p:nvPr/>
        </p:nvSpPr>
        <p:spPr>
          <a:xfrm>
            <a:off x="672353" y="1909482"/>
            <a:ext cx="5916706" cy="4769639"/>
          </a:xfrm>
          <a:prstGeom prst="rect">
            <a:avLst/>
          </a:prstGeom>
          <a:noFill/>
        </p:spPr>
        <p:txBody>
          <a:bodyPr wrap="square" rtlCol="0">
            <a:spAutoFit/>
          </a:bodyPr>
          <a:lstStyle/>
          <a:p>
            <a:pPr marL="0" marR="0" fontAlgn="base">
              <a:lnSpc>
                <a:spcPct val="107000"/>
              </a:lnSpc>
              <a:spcBef>
                <a:spcPts val="0"/>
              </a:spcBef>
              <a:spcAft>
                <a:spcPts val="0"/>
              </a:spcAft>
            </a:pPr>
            <a:r>
              <a:rPr lang="en-IN" sz="1400" dirty="0">
                <a:solidFill>
                  <a:schemeClr val="bg1"/>
                </a:solidFill>
                <a:effectLst/>
                <a:latin typeface="Segoe UI" panose="020B0502040204020203" pitchFamily="34" charset="0"/>
                <a:ea typeface="Times New Roman" panose="02020603050405020304" pitchFamily="18" charset="0"/>
                <a:cs typeface="Mangal" panose="02040503050203030202" pitchFamily="18" charset="0"/>
              </a:rPr>
              <a:t>In Q-learning (and in general value based reinforcement learning) we are typically interested in learning a Q-function, </a:t>
            </a:r>
            <a:r>
              <a:rPr lang="en-IN" sz="1400" dirty="0">
                <a:solidFill>
                  <a:schemeClr val="bg1"/>
                </a:solidFill>
                <a:effectLst/>
                <a:latin typeface="MathJax_Math-italic"/>
                <a:ea typeface="Times New Roman" panose="02020603050405020304" pitchFamily="18" charset="0"/>
                <a:cs typeface="Segoe UI" panose="020B0502040204020203" pitchFamily="34" charset="0"/>
              </a:rPr>
              <a:t>Q</a:t>
            </a:r>
            <a:r>
              <a:rPr lang="en-IN" sz="1400" dirty="0">
                <a:solidFill>
                  <a:schemeClr val="bg1"/>
                </a:solidFill>
                <a:effectLst/>
                <a:latin typeface="MathJax_Main"/>
                <a:ea typeface="Times New Roman" panose="02020603050405020304" pitchFamily="18" charset="0"/>
                <a:cs typeface="Segoe UI" panose="020B0502040204020203" pitchFamily="34" charset="0"/>
              </a:rPr>
              <a:t>(</a:t>
            </a:r>
            <a:r>
              <a:rPr lang="en-IN" sz="1400" dirty="0" err="1">
                <a:solidFill>
                  <a:schemeClr val="bg1"/>
                </a:solidFill>
                <a:effectLst/>
                <a:latin typeface="MathJax_Math-italic"/>
                <a:ea typeface="Times New Roman" panose="02020603050405020304" pitchFamily="18" charset="0"/>
                <a:cs typeface="Segoe UI" panose="020B0502040204020203" pitchFamily="34" charset="0"/>
              </a:rPr>
              <a:t>s</a:t>
            </a:r>
            <a:r>
              <a:rPr lang="en-IN" sz="1400" dirty="0" err="1">
                <a:solidFill>
                  <a:schemeClr val="bg1"/>
                </a:solidFill>
                <a:effectLst/>
                <a:latin typeface="MathJax_Main"/>
                <a:ea typeface="Times New Roman" panose="02020603050405020304" pitchFamily="18" charset="0"/>
                <a:cs typeface="Segoe UI" panose="020B0502040204020203" pitchFamily="34" charset="0"/>
              </a:rPr>
              <a:t>,</a:t>
            </a:r>
            <a:r>
              <a:rPr lang="en-IN" sz="1400" dirty="0" err="1">
                <a:solidFill>
                  <a:schemeClr val="bg1"/>
                </a:solidFill>
                <a:effectLst/>
                <a:latin typeface="MathJax_Math-italic"/>
                <a:ea typeface="Times New Roman" panose="02020603050405020304" pitchFamily="18" charset="0"/>
                <a:cs typeface="Segoe UI" panose="020B0502040204020203" pitchFamily="34" charset="0"/>
              </a:rPr>
              <a:t>a</a:t>
            </a:r>
            <a:r>
              <a:rPr lang="en-IN" sz="1400" dirty="0">
                <a:solidFill>
                  <a:schemeClr val="bg1"/>
                </a:solidFill>
                <a:effectLst/>
                <a:latin typeface="MathJax_Main"/>
                <a:ea typeface="Times New Roman" panose="02020603050405020304" pitchFamily="18" charset="0"/>
                <a:cs typeface="Segoe UI" panose="020B0502040204020203" pitchFamily="34" charset="0"/>
              </a:rPr>
              <a:t>)</a:t>
            </a:r>
            <a:r>
              <a:rPr lang="en-IN" sz="1400" dirty="0">
                <a:solidFill>
                  <a:schemeClr val="bg1"/>
                </a:solidFill>
                <a:effectLst/>
                <a:latin typeface="inherit"/>
                <a:ea typeface="Times New Roman" panose="02020603050405020304" pitchFamily="18" charset="0"/>
                <a:cs typeface="Segoe UI" panose="020B0502040204020203" pitchFamily="34" charset="0"/>
              </a:rPr>
              <a:t>Q(</a:t>
            </a:r>
            <a:r>
              <a:rPr lang="en-IN" sz="1400" dirty="0" err="1">
                <a:solidFill>
                  <a:schemeClr val="bg1"/>
                </a:solidFill>
                <a:effectLst/>
                <a:latin typeface="inherit"/>
                <a:ea typeface="Times New Roman" panose="02020603050405020304" pitchFamily="18" charset="0"/>
                <a:cs typeface="Segoe UI" panose="020B0502040204020203" pitchFamily="34" charset="0"/>
              </a:rPr>
              <a:t>s,a</a:t>
            </a:r>
            <a:r>
              <a:rPr lang="en-IN" sz="1400" dirty="0">
                <a:solidFill>
                  <a:schemeClr val="bg1"/>
                </a:solidFill>
                <a:effectLst/>
                <a:latin typeface="inherit"/>
                <a:ea typeface="Times New Roman" panose="02020603050405020304" pitchFamily="18" charset="0"/>
                <a:cs typeface="Segoe UI" panose="020B0502040204020203" pitchFamily="34" charset="0"/>
              </a:rPr>
              <a:t>)</a:t>
            </a:r>
            <a:r>
              <a:rPr lang="en-IN" sz="1400" dirty="0">
                <a:solidFill>
                  <a:schemeClr val="bg1"/>
                </a:solidFill>
                <a:effectLst/>
                <a:latin typeface="Segoe UI" panose="020B0502040204020203" pitchFamily="34" charset="0"/>
                <a:ea typeface="Times New Roman" panose="02020603050405020304" pitchFamily="18" charset="0"/>
                <a:cs typeface="Mangal" panose="02040503050203030202" pitchFamily="18" charset="0"/>
              </a:rPr>
              <a:t>. This is defined as</a:t>
            </a:r>
            <a:endParaRPr lang="en-IN" sz="1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gn="ctr" fontAlgn="base">
              <a:lnSpc>
                <a:spcPct val="107000"/>
              </a:lnSpc>
              <a:spcBef>
                <a:spcPts val="0"/>
              </a:spcBef>
              <a:spcAft>
                <a:spcPts val="800"/>
              </a:spcAft>
            </a:pPr>
            <a:r>
              <a:rPr lang="en-IN" sz="1400" dirty="0">
                <a:solidFill>
                  <a:schemeClr val="bg1"/>
                </a:solidFill>
                <a:effectLst/>
                <a:latin typeface="MathJax_Math-italic"/>
                <a:ea typeface="Times New Roman" panose="02020603050405020304" pitchFamily="18" charset="0"/>
                <a:cs typeface="Times New Roman" panose="02020603050405020304" pitchFamily="18" charset="0"/>
              </a:rPr>
              <a:t>Q</a:t>
            </a:r>
            <a:r>
              <a:rPr lang="en-IN" sz="1400" dirty="0">
                <a:solidFill>
                  <a:schemeClr val="bg1"/>
                </a:solidFill>
                <a:effectLst/>
                <a:latin typeface="MathJax_Main"/>
                <a:ea typeface="Times New Roman" panose="02020603050405020304" pitchFamily="18" charset="0"/>
                <a:cs typeface="Times New Roman" panose="02020603050405020304" pitchFamily="18" charset="0"/>
              </a:rPr>
              <a:t>(</a:t>
            </a:r>
            <a:r>
              <a:rPr lang="en-IN" sz="1400" dirty="0" err="1">
                <a:solidFill>
                  <a:schemeClr val="bg1"/>
                </a:solidFill>
                <a:effectLst/>
                <a:latin typeface="MathJax_Math-italic"/>
                <a:ea typeface="Times New Roman" panose="02020603050405020304" pitchFamily="18" charset="0"/>
                <a:cs typeface="Times New Roman" panose="02020603050405020304" pitchFamily="18" charset="0"/>
              </a:rPr>
              <a:t>s</a:t>
            </a:r>
            <a:r>
              <a:rPr lang="en-IN" sz="1400" dirty="0" err="1">
                <a:solidFill>
                  <a:schemeClr val="bg1"/>
                </a:solidFill>
                <a:effectLst/>
                <a:latin typeface="MathJax_Main"/>
                <a:ea typeface="Times New Roman" panose="02020603050405020304" pitchFamily="18" charset="0"/>
                <a:cs typeface="Times New Roman" panose="02020603050405020304" pitchFamily="18" charset="0"/>
              </a:rPr>
              <a:t>,</a:t>
            </a:r>
            <a:r>
              <a:rPr lang="en-IN" sz="1400" dirty="0" err="1">
                <a:solidFill>
                  <a:schemeClr val="bg1"/>
                </a:solidFill>
                <a:effectLst/>
                <a:latin typeface="MathJax_Math-italic"/>
                <a:ea typeface="Times New Roman" panose="02020603050405020304" pitchFamily="18" charset="0"/>
                <a:cs typeface="Times New Roman" panose="02020603050405020304" pitchFamily="18" charset="0"/>
              </a:rPr>
              <a:t>a</a:t>
            </a:r>
            <a:r>
              <a:rPr lang="en-IN" sz="1400" dirty="0">
                <a:solidFill>
                  <a:schemeClr val="bg1"/>
                </a:solidFill>
                <a:effectLst/>
                <a:latin typeface="MathJax_Main"/>
                <a:ea typeface="Times New Roman" panose="02020603050405020304" pitchFamily="18" charset="0"/>
                <a:cs typeface="Times New Roman" panose="02020603050405020304" pitchFamily="18" charset="0"/>
              </a:rPr>
              <a:t>)=</a:t>
            </a:r>
            <a:r>
              <a:rPr lang="en-IN" sz="1400" dirty="0">
                <a:solidFill>
                  <a:schemeClr val="bg1"/>
                </a:solidFill>
                <a:effectLst/>
                <a:latin typeface="MathJax_AMS"/>
                <a:ea typeface="Times New Roman" panose="02020603050405020304" pitchFamily="18" charset="0"/>
                <a:cs typeface="Times New Roman" panose="02020603050405020304" pitchFamily="18" charset="0"/>
              </a:rPr>
              <a:t>E</a:t>
            </a:r>
            <a:r>
              <a:rPr lang="en-IN" sz="1400" dirty="0">
                <a:solidFill>
                  <a:schemeClr val="bg1"/>
                </a:solidFill>
                <a:effectLst/>
                <a:latin typeface="MathJax_Math-italic"/>
                <a:ea typeface="Times New Roman" panose="02020603050405020304" pitchFamily="18" charset="0"/>
                <a:cs typeface="Times New Roman" panose="02020603050405020304" pitchFamily="18" charset="0"/>
              </a:rPr>
              <a:t>π</a:t>
            </a:r>
            <a:r>
              <a:rPr lang="en-IN" sz="1400" dirty="0">
                <a:solidFill>
                  <a:schemeClr val="bg1"/>
                </a:solidFill>
                <a:effectLst/>
                <a:latin typeface="MathJax_Main"/>
                <a:ea typeface="Times New Roman" panose="02020603050405020304" pitchFamily="18" charset="0"/>
                <a:cs typeface="Times New Roman" panose="02020603050405020304" pitchFamily="18" charset="0"/>
              </a:rPr>
              <a:t>[</a:t>
            </a:r>
            <a:r>
              <a:rPr lang="en-IN" sz="1400" dirty="0" err="1">
                <a:solidFill>
                  <a:schemeClr val="bg1"/>
                </a:solidFill>
                <a:effectLst/>
                <a:latin typeface="MathJax_Math-italic"/>
                <a:ea typeface="Times New Roman" panose="02020603050405020304" pitchFamily="18" charset="0"/>
                <a:cs typeface="Times New Roman" panose="02020603050405020304" pitchFamily="18" charset="0"/>
              </a:rPr>
              <a:t>Gt</a:t>
            </a:r>
            <a:r>
              <a:rPr lang="en-IN" sz="1400" dirty="0" err="1">
                <a:solidFill>
                  <a:schemeClr val="bg1"/>
                </a:solidFill>
                <a:effectLst/>
                <a:latin typeface="MathJax_Main"/>
                <a:ea typeface="Times New Roman" panose="02020603050405020304" pitchFamily="18" charset="0"/>
                <a:cs typeface="Times New Roman" panose="02020603050405020304" pitchFamily="18" charset="0"/>
              </a:rPr>
              <a:t>|</a:t>
            </a:r>
            <a:r>
              <a:rPr lang="en-IN" sz="1400" dirty="0" err="1">
                <a:solidFill>
                  <a:schemeClr val="bg1"/>
                </a:solidFill>
                <a:effectLst/>
                <a:latin typeface="MathJax_Math-italic"/>
                <a:ea typeface="Times New Roman" panose="02020603050405020304" pitchFamily="18" charset="0"/>
                <a:cs typeface="Times New Roman" panose="02020603050405020304" pitchFamily="18" charset="0"/>
              </a:rPr>
              <a:t>St</a:t>
            </a:r>
            <a:r>
              <a:rPr lang="en-IN" sz="1400" dirty="0">
                <a:solidFill>
                  <a:schemeClr val="bg1"/>
                </a:solidFill>
                <a:effectLst/>
                <a:latin typeface="MathJax_Main"/>
                <a:ea typeface="Times New Roman" panose="02020603050405020304" pitchFamily="18" charset="0"/>
                <a:cs typeface="Times New Roman" panose="02020603050405020304" pitchFamily="18" charset="0"/>
              </a:rPr>
              <a:t>=</a:t>
            </a:r>
            <a:r>
              <a:rPr lang="en-IN" sz="1400" dirty="0" err="1">
                <a:solidFill>
                  <a:schemeClr val="bg1"/>
                </a:solidFill>
                <a:effectLst/>
                <a:latin typeface="MathJax_Math-italic"/>
                <a:ea typeface="Times New Roman" panose="02020603050405020304" pitchFamily="18" charset="0"/>
                <a:cs typeface="Times New Roman" panose="02020603050405020304" pitchFamily="18" charset="0"/>
              </a:rPr>
              <a:t>s</a:t>
            </a:r>
            <a:r>
              <a:rPr lang="en-IN" sz="1400" dirty="0" err="1">
                <a:solidFill>
                  <a:schemeClr val="bg1"/>
                </a:solidFill>
                <a:effectLst/>
                <a:latin typeface="MathJax_Main"/>
                <a:ea typeface="Times New Roman" panose="02020603050405020304" pitchFamily="18" charset="0"/>
                <a:cs typeface="Times New Roman" panose="02020603050405020304" pitchFamily="18" charset="0"/>
              </a:rPr>
              <a:t>,</a:t>
            </a:r>
            <a:r>
              <a:rPr lang="en-IN" sz="1400" dirty="0" err="1">
                <a:solidFill>
                  <a:schemeClr val="bg1"/>
                </a:solidFill>
                <a:effectLst/>
                <a:latin typeface="MathJax_Math-italic"/>
                <a:ea typeface="Times New Roman" panose="02020603050405020304" pitchFamily="18" charset="0"/>
                <a:cs typeface="Times New Roman" panose="02020603050405020304" pitchFamily="18" charset="0"/>
              </a:rPr>
              <a:t>At</a:t>
            </a:r>
            <a:r>
              <a:rPr lang="en-IN" sz="1400" dirty="0">
                <a:solidFill>
                  <a:schemeClr val="bg1"/>
                </a:solidFill>
                <a:effectLst/>
                <a:latin typeface="MathJax_Main"/>
                <a:ea typeface="Times New Roman" panose="02020603050405020304" pitchFamily="18" charset="0"/>
                <a:cs typeface="Times New Roman" panose="02020603050405020304" pitchFamily="18" charset="0"/>
              </a:rPr>
              <a:t>=</a:t>
            </a:r>
            <a:r>
              <a:rPr lang="en-IN" sz="1400" dirty="0">
                <a:solidFill>
                  <a:schemeClr val="bg1"/>
                </a:solidFill>
                <a:effectLst/>
                <a:latin typeface="MathJax_Math-italic"/>
                <a:ea typeface="Times New Roman" panose="02020603050405020304" pitchFamily="18" charset="0"/>
                <a:cs typeface="Times New Roman" panose="02020603050405020304" pitchFamily="18" charset="0"/>
              </a:rPr>
              <a:t>a</a:t>
            </a:r>
            <a:r>
              <a:rPr lang="en-IN" sz="1400" dirty="0">
                <a:solidFill>
                  <a:schemeClr val="bg1"/>
                </a:solidFill>
                <a:effectLst/>
                <a:latin typeface="MathJax_Main"/>
                <a:ea typeface="Times New Roman" panose="02020603050405020304" pitchFamily="18" charset="0"/>
                <a:cs typeface="Times New Roman" panose="02020603050405020304" pitchFamily="18" charset="0"/>
              </a:rPr>
              <a:t>].</a:t>
            </a:r>
            <a:r>
              <a:rPr lang="en-IN" sz="1400" dirty="0">
                <a:solidFill>
                  <a:schemeClr val="bg1"/>
                </a:solidFill>
                <a:effectLst/>
                <a:latin typeface="inherit"/>
                <a:ea typeface="Times New Roman" panose="02020603050405020304" pitchFamily="18" charset="0"/>
                <a:cs typeface="Times New Roman" panose="02020603050405020304" pitchFamily="18" charset="0"/>
              </a:rPr>
              <a:t>Q(</a:t>
            </a:r>
            <a:r>
              <a:rPr lang="en-IN" sz="1400" dirty="0" err="1">
                <a:solidFill>
                  <a:schemeClr val="bg1"/>
                </a:solidFill>
                <a:effectLst/>
                <a:latin typeface="inherit"/>
                <a:ea typeface="Times New Roman" panose="02020603050405020304" pitchFamily="18" charset="0"/>
                <a:cs typeface="Times New Roman" panose="02020603050405020304" pitchFamily="18" charset="0"/>
              </a:rPr>
              <a:t>s,a</a:t>
            </a:r>
            <a:r>
              <a:rPr lang="en-IN" sz="1400" dirty="0">
                <a:solidFill>
                  <a:schemeClr val="bg1"/>
                </a:solidFill>
                <a:effectLst/>
                <a:latin typeface="inherit"/>
                <a:ea typeface="Times New Roman" panose="02020603050405020304" pitchFamily="18" charset="0"/>
                <a:cs typeface="Times New Roman" panose="02020603050405020304" pitchFamily="18" charset="0"/>
              </a:rPr>
              <a:t>)=Eπ[</a:t>
            </a:r>
            <a:r>
              <a:rPr lang="en-IN" sz="1400" dirty="0" err="1">
                <a:solidFill>
                  <a:schemeClr val="bg1"/>
                </a:solidFill>
                <a:effectLst/>
                <a:latin typeface="inherit"/>
                <a:ea typeface="Times New Roman" panose="02020603050405020304" pitchFamily="18" charset="0"/>
                <a:cs typeface="Times New Roman" panose="02020603050405020304" pitchFamily="18" charset="0"/>
              </a:rPr>
              <a:t>Gt|St</a:t>
            </a:r>
            <a:r>
              <a:rPr lang="en-IN" sz="1400" dirty="0">
                <a:solidFill>
                  <a:schemeClr val="bg1"/>
                </a:solidFill>
                <a:effectLst/>
                <a:latin typeface="inherit"/>
                <a:ea typeface="Times New Roman" panose="02020603050405020304" pitchFamily="18" charset="0"/>
                <a:cs typeface="Times New Roman" panose="02020603050405020304" pitchFamily="18" charset="0"/>
              </a:rPr>
              <a:t>=</a:t>
            </a:r>
            <a:r>
              <a:rPr lang="en-IN" sz="1400" dirty="0" err="1">
                <a:solidFill>
                  <a:schemeClr val="bg1"/>
                </a:solidFill>
                <a:effectLst/>
                <a:latin typeface="inherit"/>
                <a:ea typeface="Times New Roman" panose="02020603050405020304" pitchFamily="18" charset="0"/>
                <a:cs typeface="Times New Roman" panose="02020603050405020304" pitchFamily="18" charset="0"/>
              </a:rPr>
              <a:t>s,At</a:t>
            </a:r>
            <a:r>
              <a:rPr lang="en-IN" sz="1400" dirty="0">
                <a:solidFill>
                  <a:schemeClr val="bg1"/>
                </a:solidFill>
                <a:effectLst/>
                <a:latin typeface="inherit"/>
                <a:ea typeface="Times New Roman" panose="02020603050405020304" pitchFamily="18" charset="0"/>
                <a:cs typeface="Times New Roman" panose="02020603050405020304" pitchFamily="18" charset="0"/>
              </a:rPr>
              <a:t>=a].</a:t>
            </a:r>
            <a:endParaRPr lang="en-IN" sz="1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fontAlgn="base">
              <a:lnSpc>
                <a:spcPct val="107000"/>
              </a:lnSpc>
              <a:spcBef>
                <a:spcPts val="0"/>
              </a:spcBef>
              <a:spcAft>
                <a:spcPts val="800"/>
              </a:spcAft>
            </a:pPr>
            <a:r>
              <a:rPr lang="en-IN" sz="1400" dirty="0">
                <a:solidFill>
                  <a:schemeClr val="bg1"/>
                </a:solidFill>
                <a:effectLst/>
                <a:latin typeface="Segoe UI" panose="020B0502040204020203" pitchFamily="34" charset="0"/>
                <a:ea typeface="Times New Roman" panose="02020603050405020304" pitchFamily="18" charset="0"/>
                <a:cs typeface="Mangal" panose="02040503050203030202" pitchFamily="18" charset="0"/>
              </a:rPr>
              <a:t>For tabular Q-learning, where you have a finite state and action space you can maintain a table lookup that maintains your current estimate of the Q-value. Note that in practice even the spaces being finite might not be enough to </a:t>
            </a:r>
            <a:r>
              <a:rPr lang="en-IN" sz="1400" i="1" dirty="0">
                <a:solidFill>
                  <a:schemeClr val="bg1"/>
                </a:solidFill>
                <a:effectLst/>
                <a:latin typeface="inherit"/>
                <a:ea typeface="Times New Roman" panose="02020603050405020304" pitchFamily="18" charset="0"/>
                <a:cs typeface="Segoe UI" panose="020B0502040204020203" pitchFamily="34" charset="0"/>
              </a:rPr>
              <a:t>not</a:t>
            </a:r>
            <a:r>
              <a:rPr lang="en-IN" sz="1400" dirty="0">
                <a:solidFill>
                  <a:schemeClr val="bg1"/>
                </a:solidFill>
                <a:effectLst/>
                <a:latin typeface="Segoe UI" panose="020B0502040204020203" pitchFamily="34" charset="0"/>
                <a:ea typeface="Times New Roman" panose="02020603050405020304" pitchFamily="18" charset="0"/>
                <a:cs typeface="Mangal" panose="02040503050203030202" pitchFamily="18" charset="0"/>
              </a:rPr>
              <a:t> use DQN, if e.g. your state space contains a large number, say </a:t>
            </a:r>
            <a:r>
              <a:rPr lang="en-IN" sz="1400" dirty="0">
                <a:solidFill>
                  <a:schemeClr val="bg1"/>
                </a:solidFill>
                <a:effectLst/>
                <a:latin typeface="MathJax_Main"/>
                <a:ea typeface="Times New Roman" panose="02020603050405020304" pitchFamily="18" charset="0"/>
                <a:cs typeface="Segoe UI" panose="020B0502040204020203" pitchFamily="34" charset="0"/>
              </a:rPr>
              <a:t>1010000</a:t>
            </a:r>
            <a:r>
              <a:rPr lang="en-IN" sz="1400" dirty="0">
                <a:solidFill>
                  <a:schemeClr val="bg1"/>
                </a:solidFill>
                <a:effectLst/>
                <a:latin typeface="inherit"/>
                <a:ea typeface="Times New Roman" panose="02020603050405020304" pitchFamily="18" charset="0"/>
                <a:cs typeface="Segoe UI" panose="020B0502040204020203" pitchFamily="34" charset="0"/>
              </a:rPr>
              <a:t>1010000</a:t>
            </a:r>
            <a:r>
              <a:rPr lang="en-IN" sz="1400" dirty="0">
                <a:solidFill>
                  <a:schemeClr val="bg1"/>
                </a:solidFill>
                <a:effectLst/>
                <a:latin typeface="Segoe UI" panose="020B0502040204020203" pitchFamily="34" charset="0"/>
                <a:ea typeface="Times New Roman" panose="02020603050405020304" pitchFamily="18" charset="0"/>
                <a:cs typeface="Mangal" panose="02040503050203030202" pitchFamily="18" charset="0"/>
              </a:rPr>
              <a:t>, of states, then it might not be manageable to maintain a separate Q-function for each state-action pair</a:t>
            </a:r>
            <a:endParaRPr lang="en-IN" sz="1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fontAlgn="base">
              <a:lnSpc>
                <a:spcPct val="107000"/>
              </a:lnSpc>
              <a:spcBef>
                <a:spcPts val="0"/>
              </a:spcBef>
              <a:spcAft>
                <a:spcPts val="800"/>
              </a:spcAft>
            </a:pPr>
            <a:r>
              <a:rPr lang="en-IN" sz="1400" dirty="0">
                <a:solidFill>
                  <a:schemeClr val="bg1"/>
                </a:solidFill>
                <a:effectLst/>
                <a:latin typeface="Segoe UI" panose="020B0502040204020203" pitchFamily="34" charset="0"/>
                <a:ea typeface="Times New Roman" panose="02020603050405020304" pitchFamily="18" charset="0"/>
                <a:cs typeface="Mangal" panose="02040503050203030202" pitchFamily="18" charset="0"/>
              </a:rPr>
              <a:t>When you have an infinite state space (and/or action space) then it becomes impossible to use a table, and so you need to use function approximation to generalise across states. This is typically done using a deep neural network due to their expressive power. As a technical aside, the Q-networks don't usually take state </a:t>
            </a:r>
            <a:r>
              <a:rPr lang="en-IN" sz="1400" i="1" dirty="0">
                <a:solidFill>
                  <a:schemeClr val="bg1"/>
                </a:solidFill>
                <a:effectLst/>
                <a:latin typeface="inherit"/>
                <a:ea typeface="Times New Roman" panose="02020603050405020304" pitchFamily="18" charset="0"/>
                <a:cs typeface="Segoe UI" panose="020B0502040204020203" pitchFamily="34" charset="0"/>
              </a:rPr>
              <a:t>and</a:t>
            </a:r>
            <a:r>
              <a:rPr lang="en-IN" sz="1400" dirty="0">
                <a:solidFill>
                  <a:schemeClr val="bg1"/>
                </a:solidFill>
                <a:effectLst/>
                <a:latin typeface="Segoe UI" panose="020B0502040204020203" pitchFamily="34" charset="0"/>
                <a:ea typeface="Times New Roman" panose="02020603050405020304" pitchFamily="18" charset="0"/>
                <a:cs typeface="Mangal" panose="02040503050203030202" pitchFamily="18" charset="0"/>
              </a:rPr>
              <a:t> action as input, but take in a representation of the state (e.g. a </a:t>
            </a:r>
            <a:r>
              <a:rPr lang="en-IN" sz="1400" dirty="0">
                <a:solidFill>
                  <a:schemeClr val="bg1"/>
                </a:solidFill>
                <a:effectLst/>
                <a:latin typeface="MathJax_Math-italic"/>
                <a:ea typeface="Times New Roman" panose="02020603050405020304" pitchFamily="18" charset="0"/>
                <a:cs typeface="Segoe UI" panose="020B0502040204020203" pitchFamily="34" charset="0"/>
              </a:rPr>
              <a:t>d</a:t>
            </a:r>
            <a:r>
              <a:rPr lang="en-IN" sz="1400" dirty="0">
                <a:solidFill>
                  <a:schemeClr val="bg1"/>
                </a:solidFill>
                <a:effectLst/>
                <a:latin typeface="inherit"/>
                <a:ea typeface="Times New Roman" panose="02020603050405020304" pitchFamily="18" charset="0"/>
                <a:cs typeface="Segoe UI" panose="020B0502040204020203" pitchFamily="34" charset="0"/>
              </a:rPr>
              <a:t>d</a:t>
            </a:r>
            <a:r>
              <a:rPr lang="en-IN" sz="1400" dirty="0">
                <a:solidFill>
                  <a:schemeClr val="bg1"/>
                </a:solidFill>
                <a:effectLst/>
                <a:latin typeface="Segoe UI" panose="020B0502040204020203" pitchFamily="34" charset="0"/>
                <a:ea typeface="Times New Roman" panose="02020603050405020304" pitchFamily="18" charset="0"/>
                <a:cs typeface="Mangal" panose="02040503050203030202" pitchFamily="18" charset="0"/>
              </a:rPr>
              <a:t>-dimensional vector, or an image) and output a real valued vector of size </a:t>
            </a:r>
            <a:r>
              <a:rPr lang="en-IN" sz="1400" dirty="0">
                <a:solidFill>
                  <a:schemeClr val="bg1"/>
                </a:solidFill>
                <a:effectLst/>
                <a:latin typeface="MathJax_Main"/>
                <a:ea typeface="Times New Roman" panose="02020603050405020304" pitchFamily="18" charset="0"/>
                <a:cs typeface="Segoe UI" panose="020B0502040204020203" pitchFamily="34" charset="0"/>
              </a:rPr>
              <a:t>|</a:t>
            </a:r>
            <a:r>
              <a:rPr lang="en-IN" sz="1400" dirty="0">
                <a:solidFill>
                  <a:schemeClr val="bg1"/>
                </a:solidFill>
                <a:effectLst/>
                <a:latin typeface="MathJax_Caligraphic"/>
                <a:ea typeface="Times New Roman" panose="02020603050405020304" pitchFamily="18" charset="0"/>
                <a:cs typeface="Segoe UI" panose="020B0502040204020203" pitchFamily="34" charset="0"/>
              </a:rPr>
              <a:t>A</a:t>
            </a:r>
            <a:r>
              <a:rPr lang="en-IN" sz="1400" dirty="0">
                <a:solidFill>
                  <a:schemeClr val="bg1"/>
                </a:solidFill>
                <a:effectLst/>
                <a:latin typeface="MathJax_Main"/>
                <a:ea typeface="Times New Roman" panose="02020603050405020304" pitchFamily="18" charset="0"/>
                <a:cs typeface="Segoe UI" panose="020B0502040204020203" pitchFamily="34" charset="0"/>
              </a:rPr>
              <a:t>|</a:t>
            </a:r>
            <a:r>
              <a:rPr lang="en-IN" sz="1400" dirty="0">
                <a:solidFill>
                  <a:schemeClr val="bg1"/>
                </a:solidFill>
                <a:effectLst/>
                <a:latin typeface="inherit"/>
                <a:ea typeface="Times New Roman" panose="02020603050405020304" pitchFamily="18" charset="0"/>
                <a:cs typeface="Segoe UI" panose="020B0502040204020203" pitchFamily="34" charset="0"/>
              </a:rPr>
              <a:t>|A|</a:t>
            </a:r>
            <a:r>
              <a:rPr lang="en-IN" sz="1400" dirty="0">
                <a:solidFill>
                  <a:schemeClr val="bg1"/>
                </a:solidFill>
                <a:effectLst/>
                <a:latin typeface="Segoe UI" panose="020B0502040204020203" pitchFamily="34" charset="0"/>
                <a:ea typeface="Times New Roman" panose="02020603050405020304" pitchFamily="18" charset="0"/>
                <a:cs typeface="Mangal" panose="02040503050203030202" pitchFamily="18" charset="0"/>
              </a:rPr>
              <a:t>, where </a:t>
            </a:r>
            <a:r>
              <a:rPr lang="en-IN" sz="1400" dirty="0">
                <a:solidFill>
                  <a:schemeClr val="bg1"/>
                </a:solidFill>
                <a:effectLst/>
                <a:latin typeface="MathJax_Caligraphic"/>
                <a:ea typeface="Times New Roman" panose="02020603050405020304" pitchFamily="18" charset="0"/>
                <a:cs typeface="Segoe UI" panose="020B0502040204020203" pitchFamily="34" charset="0"/>
              </a:rPr>
              <a:t>A</a:t>
            </a:r>
            <a:r>
              <a:rPr lang="en-IN" sz="1400" dirty="0">
                <a:solidFill>
                  <a:schemeClr val="bg1"/>
                </a:solidFill>
                <a:effectLst/>
                <a:latin typeface="inherit"/>
                <a:ea typeface="Times New Roman" panose="02020603050405020304" pitchFamily="18" charset="0"/>
                <a:cs typeface="Segoe UI" panose="020B0502040204020203" pitchFamily="34" charset="0"/>
              </a:rPr>
              <a:t>A</a:t>
            </a:r>
            <a:r>
              <a:rPr lang="en-IN" sz="1400" dirty="0">
                <a:solidFill>
                  <a:schemeClr val="bg1"/>
                </a:solidFill>
                <a:effectLst/>
                <a:latin typeface="Segoe UI" panose="020B0502040204020203" pitchFamily="34" charset="0"/>
                <a:ea typeface="Times New Roman" panose="02020603050405020304" pitchFamily="18" charset="0"/>
                <a:cs typeface="Mangal" panose="02040503050203030202" pitchFamily="18" charset="0"/>
              </a:rPr>
              <a:t> is the action space.</a:t>
            </a:r>
            <a:endParaRPr lang="en-IN" sz="14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14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p>
        </p:txBody>
      </p:sp>
    </p:spTree>
    <p:extLst>
      <p:ext uri="{BB962C8B-B14F-4D97-AF65-F5344CB8AC3E}">
        <p14:creationId xmlns:p14="http://schemas.microsoft.com/office/powerpoint/2010/main" val="4217790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B51976C-9F0F-4E08-AC35-A98B86FFB8C1}"/>
              </a:ext>
            </a:extLst>
          </p:cNvPr>
          <p:cNvSpPr>
            <a:spLocks noGrp="1"/>
          </p:cNvSpPr>
          <p:nvPr>
            <p:ph type="pic" sz="quarter" idx="13"/>
          </p:nvPr>
        </p:nvSpPr>
        <p:spPr>
          <a:xfrm>
            <a:off x="0" y="-4482"/>
            <a:ext cx="12192000" cy="6858000"/>
          </a:xfrm>
        </p:spPr>
      </p:sp>
      <p:sp>
        <p:nvSpPr>
          <p:cNvPr id="3" name="Title 2">
            <a:extLst>
              <a:ext uri="{FF2B5EF4-FFF2-40B4-BE49-F238E27FC236}">
                <a16:creationId xmlns:a16="http://schemas.microsoft.com/office/drawing/2014/main" id="{D4E88DAB-EFBC-4841-813A-17CC7D9A22FF}"/>
              </a:ext>
            </a:extLst>
          </p:cNvPr>
          <p:cNvSpPr>
            <a:spLocks noGrp="1"/>
          </p:cNvSpPr>
          <p:nvPr>
            <p:ph type="title"/>
          </p:nvPr>
        </p:nvSpPr>
        <p:spPr>
          <a:xfrm>
            <a:off x="1017181" y="1631577"/>
            <a:ext cx="11174819" cy="903767"/>
          </a:xfrm>
        </p:spPr>
        <p:txBody>
          <a:bodyPr/>
          <a:lstStyle/>
          <a:p>
            <a:r>
              <a:rPr lang="en-US" dirty="0"/>
              <a:t>THANK YOU</a:t>
            </a:r>
            <a:endParaRPr lang="en-IN" dirty="0"/>
          </a:p>
        </p:txBody>
      </p:sp>
    </p:spTree>
    <p:extLst>
      <p:ext uri="{BB962C8B-B14F-4D97-AF65-F5344CB8AC3E}">
        <p14:creationId xmlns:p14="http://schemas.microsoft.com/office/powerpoint/2010/main" val="417441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0" y="301622"/>
            <a:ext cx="7413812" cy="612778"/>
          </a:xfrm>
        </p:spPr>
        <p:txBody>
          <a:bodyPr anchor="t" anchorCtr="0">
            <a:normAutofit fontScale="90000"/>
          </a:bodyPr>
          <a:lstStyle/>
          <a:p>
            <a:r>
              <a:rPr lang="en-US" dirty="0"/>
              <a:t>Abstract</a:t>
            </a:r>
          </a:p>
        </p:txBody>
      </p:sp>
      <p:sp>
        <p:nvSpPr>
          <p:cNvPr id="2" name="TextBox 1">
            <a:extLst>
              <a:ext uri="{FF2B5EF4-FFF2-40B4-BE49-F238E27FC236}">
                <a16:creationId xmlns:a16="http://schemas.microsoft.com/office/drawing/2014/main" id="{B9DAF39B-C81E-4112-9EA9-16064546C411}"/>
              </a:ext>
            </a:extLst>
          </p:cNvPr>
          <p:cNvSpPr txBox="1"/>
          <p:nvPr/>
        </p:nvSpPr>
        <p:spPr>
          <a:xfrm>
            <a:off x="5856194" y="1580108"/>
            <a:ext cx="5916706" cy="4154984"/>
          </a:xfrm>
          <a:prstGeom prst="rect">
            <a:avLst/>
          </a:prstGeom>
          <a:noFill/>
        </p:spPr>
        <p:txBody>
          <a:bodyPr wrap="square" rtlCol="0">
            <a:spAutoFit/>
          </a:bodyPr>
          <a:lstStyle/>
          <a:p>
            <a:r>
              <a:rPr lang="en-IN" sz="2400" b="0" i="0" dirty="0">
                <a:solidFill>
                  <a:schemeClr val="bg1"/>
                </a:solidFill>
                <a:effectLst/>
                <a:latin typeface="charter"/>
              </a:rPr>
              <a:t>PACMAN is an iconic arcade game from Atari 2600. This game is redesigned in such a way that an AI model understands the environment and the current situation and plays accordingly. The game environment is used from </a:t>
            </a:r>
            <a:r>
              <a:rPr lang="en-IN" sz="2400" b="0" i="0" dirty="0" err="1">
                <a:solidFill>
                  <a:schemeClr val="bg1"/>
                </a:solidFill>
                <a:effectLst/>
                <a:latin typeface="charter"/>
              </a:rPr>
              <a:t>OpenAI’s</a:t>
            </a:r>
            <a:r>
              <a:rPr lang="en-IN" sz="2400" b="0" i="0" dirty="0">
                <a:solidFill>
                  <a:schemeClr val="bg1"/>
                </a:solidFill>
                <a:effectLst/>
                <a:latin typeface="charter"/>
              </a:rPr>
              <a:t> gym framework which has got the environment of similar arcade games. The actors in this environment are trained using DQN model which follows Q-learning approach to present rewards to the model.</a:t>
            </a:r>
            <a:endParaRPr lang="en-US" sz="2400" dirty="0">
              <a:solidFill>
                <a:schemeClr val="bg1"/>
              </a:solidFill>
            </a:endParaRPr>
          </a:p>
        </p:txBody>
      </p:sp>
      <p:pic>
        <p:nvPicPr>
          <p:cNvPr id="5" name="Picture 6" descr="Pac-Man - Wikipedia">
            <a:extLst>
              <a:ext uri="{FF2B5EF4-FFF2-40B4-BE49-F238E27FC236}">
                <a16:creationId xmlns:a16="http://schemas.microsoft.com/office/drawing/2014/main" id="{6B538453-613D-4AA2-A286-17294ADE2A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5059" y="2003611"/>
            <a:ext cx="2095500"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30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0" y="301622"/>
            <a:ext cx="7413812" cy="612778"/>
          </a:xfrm>
        </p:spPr>
        <p:txBody>
          <a:bodyPr anchor="t" anchorCtr="0">
            <a:normAutofit fontScale="90000"/>
          </a:bodyPr>
          <a:lstStyle/>
          <a:p>
            <a:r>
              <a:rPr lang="en-US" dirty="0"/>
              <a:t>Issues in existing system</a:t>
            </a:r>
          </a:p>
        </p:txBody>
      </p:sp>
      <p:sp>
        <p:nvSpPr>
          <p:cNvPr id="2" name="TextBox 1">
            <a:extLst>
              <a:ext uri="{FF2B5EF4-FFF2-40B4-BE49-F238E27FC236}">
                <a16:creationId xmlns:a16="http://schemas.microsoft.com/office/drawing/2014/main" id="{B9DAF39B-C81E-4112-9EA9-16064546C411}"/>
              </a:ext>
            </a:extLst>
          </p:cNvPr>
          <p:cNvSpPr txBox="1"/>
          <p:nvPr/>
        </p:nvSpPr>
        <p:spPr>
          <a:xfrm>
            <a:off x="672353" y="1909482"/>
            <a:ext cx="5916706"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algorithm is very slow in finding the safer path for the PACMAN to move over the maze</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Problem in understanding the behavior of the ghost.</a:t>
            </a:r>
          </a:p>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Less optimal solution.</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58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0" y="301622"/>
            <a:ext cx="7413812" cy="612778"/>
          </a:xfrm>
        </p:spPr>
        <p:txBody>
          <a:bodyPr anchor="t" anchorCtr="0">
            <a:normAutofit fontScale="90000"/>
          </a:bodyPr>
          <a:lstStyle/>
          <a:p>
            <a:r>
              <a:rPr lang="en-US" dirty="0"/>
              <a:t>Problem statement</a:t>
            </a:r>
          </a:p>
        </p:txBody>
      </p:sp>
      <p:sp>
        <p:nvSpPr>
          <p:cNvPr id="2" name="TextBox 1">
            <a:extLst>
              <a:ext uri="{FF2B5EF4-FFF2-40B4-BE49-F238E27FC236}">
                <a16:creationId xmlns:a16="http://schemas.microsoft.com/office/drawing/2014/main" id="{B9DAF39B-C81E-4112-9EA9-16064546C411}"/>
              </a:ext>
            </a:extLst>
          </p:cNvPr>
          <p:cNvSpPr txBox="1"/>
          <p:nvPr/>
        </p:nvSpPr>
        <p:spPr>
          <a:xfrm>
            <a:off x="672353" y="1909482"/>
            <a:ext cx="5916706" cy="1569660"/>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To provide an AI based approach to find an optimal and safer path for the PACMAN to eat all the food particles without getting attacked by the ghost with the available lifelines.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632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81133" y="71718"/>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0" y="301622"/>
            <a:ext cx="7413812" cy="612778"/>
          </a:xfrm>
        </p:spPr>
        <p:txBody>
          <a:bodyPr anchor="t" anchorCtr="0">
            <a:normAutofit fontScale="90000"/>
          </a:bodyPr>
          <a:lstStyle/>
          <a:p>
            <a:r>
              <a:rPr lang="en-US" dirty="0"/>
              <a:t>Objective</a:t>
            </a:r>
          </a:p>
        </p:txBody>
      </p:sp>
      <p:sp>
        <p:nvSpPr>
          <p:cNvPr id="2" name="TextBox 1">
            <a:extLst>
              <a:ext uri="{FF2B5EF4-FFF2-40B4-BE49-F238E27FC236}">
                <a16:creationId xmlns:a16="http://schemas.microsoft.com/office/drawing/2014/main" id="{B9DAF39B-C81E-4112-9EA9-16064546C411}"/>
              </a:ext>
            </a:extLst>
          </p:cNvPr>
          <p:cNvSpPr txBox="1"/>
          <p:nvPr/>
        </p:nvSpPr>
        <p:spPr>
          <a:xfrm>
            <a:off x="748553" y="1216021"/>
            <a:ext cx="5916706" cy="5139869"/>
          </a:xfrm>
          <a:prstGeom prst="rect">
            <a:avLst/>
          </a:prstGeom>
          <a:noFill/>
        </p:spPr>
        <p:txBody>
          <a:bodyPr wrap="square" rtlCol="0">
            <a:spAutoFit/>
          </a:bodyPr>
          <a:lstStyle/>
          <a:p>
            <a:pPr algn="l"/>
            <a:r>
              <a:rPr lang="en-IN" sz="1600" b="0" i="0" dirty="0">
                <a:solidFill>
                  <a:schemeClr val="bg1"/>
                </a:solidFill>
                <a:effectLst/>
                <a:latin typeface="Times New Roman" panose="02020603050405020304" pitchFamily="18" charset="0"/>
              </a:rPr>
              <a:t>The objective is that Pac-Man eat all of the pellets (white circles), while avoiding the ghosts that pursue him.</a:t>
            </a:r>
          </a:p>
          <a:p>
            <a:pPr algn="l"/>
            <a:r>
              <a:rPr lang="en-IN" sz="1600" b="0" i="0" dirty="0">
                <a:solidFill>
                  <a:schemeClr val="bg1"/>
                </a:solidFill>
                <a:effectLst/>
                <a:latin typeface="Times New Roman" panose="02020603050405020304" pitchFamily="18" charset="0"/>
              </a:rPr>
              <a:t>If a ghost ever catches Pac-Man then Pac-Man is defeated. If this occurs, the level will reset, but this will happen only if Pac-Man still has some lives remaining. (The pellets already collected on the level remain collected.)</a:t>
            </a:r>
          </a:p>
          <a:p>
            <a:pPr algn="l"/>
            <a:r>
              <a:rPr lang="en-IN" sz="1600" b="0" i="0" dirty="0">
                <a:solidFill>
                  <a:schemeClr val="bg1"/>
                </a:solidFill>
                <a:effectLst/>
                <a:latin typeface="Times New Roman" panose="02020603050405020304" pitchFamily="18" charset="0"/>
              </a:rPr>
              <a:t>However, when Pac-Man eats a Power-Pellet (large white circle) he can turn the tide, and the ghosts will be scared and flee from him, for with the power of the Power-Pellet, Pac-Man can eat the ghosts! Once a ghost is eaten it will return to its base, where it is born again, immune to the Power-Pellet until Pac-Man can find a new one to consume. Pac-Man had to do just that, because unfortunately, the power of the Power-Pellet does not last forever, and will begin to wear off over time. (You will see the ghosts start to flash back to their normal appearance during the last few seconds of the Power-Pellet's effectiveness.)</a:t>
            </a:r>
          </a:p>
          <a:p>
            <a:pPr algn="l"/>
            <a:r>
              <a:rPr lang="en-IN" sz="1600" b="0" i="0" dirty="0">
                <a:solidFill>
                  <a:schemeClr val="bg1"/>
                </a:solidFill>
                <a:effectLst/>
                <a:latin typeface="Times New Roman" panose="02020603050405020304" pitchFamily="18" charset="0"/>
              </a:rPr>
              <a:t>Finally, occasionally a bonus (rotating star) will appear in the maze. This bonus gives Pac-Man extra points if he eats it, but it will disappear if Pac-Man doesn't get it within a limited amount of time.</a:t>
            </a:r>
          </a:p>
          <a:p>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364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0" y="301622"/>
            <a:ext cx="7413812" cy="612778"/>
          </a:xfrm>
        </p:spPr>
        <p:txBody>
          <a:bodyPr anchor="t" anchorCtr="0">
            <a:normAutofit fontScale="90000"/>
          </a:bodyPr>
          <a:lstStyle/>
          <a:p>
            <a:r>
              <a:rPr lang="en-US" dirty="0"/>
              <a:t>Diagrammatic approach of our solution</a:t>
            </a:r>
          </a:p>
        </p:txBody>
      </p:sp>
      <p:pic>
        <p:nvPicPr>
          <p:cNvPr id="2052" name="Picture 4">
            <a:extLst>
              <a:ext uri="{FF2B5EF4-FFF2-40B4-BE49-F238E27FC236}">
                <a16:creationId xmlns:a16="http://schemas.microsoft.com/office/drawing/2014/main" id="{3BE5F39E-1E6D-4140-AEDF-9150A5080B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447" y="2212400"/>
            <a:ext cx="7921576" cy="3985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0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0" y="301622"/>
            <a:ext cx="7413812" cy="612778"/>
          </a:xfrm>
        </p:spPr>
        <p:txBody>
          <a:bodyPr anchor="t" anchorCtr="0">
            <a:normAutofit fontScale="90000"/>
          </a:bodyPr>
          <a:lstStyle/>
          <a:p>
            <a:r>
              <a:rPr lang="en-US" dirty="0"/>
              <a:t>Demo screenshot</a:t>
            </a:r>
          </a:p>
        </p:txBody>
      </p:sp>
      <p:pic>
        <p:nvPicPr>
          <p:cNvPr id="5" name="Picture 4">
            <a:extLst>
              <a:ext uri="{FF2B5EF4-FFF2-40B4-BE49-F238E27FC236}">
                <a16:creationId xmlns:a16="http://schemas.microsoft.com/office/drawing/2014/main" id="{CF672549-0609-4030-B6BF-EE798DE325F1}"/>
              </a:ext>
            </a:extLst>
          </p:cNvPr>
          <p:cNvPicPr>
            <a:picLocks noChangeAspect="1"/>
          </p:cNvPicPr>
          <p:nvPr/>
        </p:nvPicPr>
        <p:blipFill>
          <a:blip r:embed="rId4"/>
          <a:stretch>
            <a:fillRect/>
          </a:stretch>
        </p:blipFill>
        <p:spPr>
          <a:xfrm>
            <a:off x="628176" y="1192336"/>
            <a:ext cx="10935648" cy="4473328"/>
          </a:xfrm>
          <a:prstGeom prst="rect">
            <a:avLst/>
          </a:prstGeom>
        </p:spPr>
      </p:pic>
    </p:spTree>
    <p:extLst>
      <p:ext uri="{BB962C8B-B14F-4D97-AF65-F5344CB8AC3E}">
        <p14:creationId xmlns:p14="http://schemas.microsoft.com/office/powerpoint/2010/main" val="70109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0" y="301622"/>
            <a:ext cx="7413812" cy="612778"/>
          </a:xfrm>
        </p:spPr>
        <p:txBody>
          <a:bodyPr anchor="t" anchorCtr="0">
            <a:normAutofit fontScale="90000"/>
          </a:bodyPr>
          <a:lstStyle/>
          <a:p>
            <a:r>
              <a:rPr lang="en-US" dirty="0"/>
              <a:t>Proof for </a:t>
            </a:r>
            <a:r>
              <a:rPr lang="en-US" dirty="0" err="1"/>
              <a:t>github</a:t>
            </a:r>
            <a:r>
              <a:rPr lang="en-US" dirty="0"/>
              <a:t> repository</a:t>
            </a:r>
          </a:p>
        </p:txBody>
      </p:sp>
      <p:pic>
        <p:nvPicPr>
          <p:cNvPr id="3" name="Picture 2">
            <a:extLst>
              <a:ext uri="{FF2B5EF4-FFF2-40B4-BE49-F238E27FC236}">
                <a16:creationId xmlns:a16="http://schemas.microsoft.com/office/drawing/2014/main" id="{7842620E-8B08-4109-B1E2-23532531F127}"/>
              </a:ext>
            </a:extLst>
          </p:cNvPr>
          <p:cNvPicPr>
            <a:picLocks noChangeAspect="1"/>
          </p:cNvPicPr>
          <p:nvPr/>
        </p:nvPicPr>
        <p:blipFill>
          <a:blip r:embed="rId4"/>
          <a:stretch>
            <a:fillRect/>
          </a:stretch>
        </p:blipFill>
        <p:spPr>
          <a:xfrm>
            <a:off x="457200" y="1114891"/>
            <a:ext cx="8695173" cy="2171888"/>
          </a:xfrm>
          <a:prstGeom prst="rect">
            <a:avLst/>
          </a:prstGeom>
        </p:spPr>
      </p:pic>
    </p:spTree>
    <p:extLst>
      <p:ext uri="{BB962C8B-B14F-4D97-AF65-F5344CB8AC3E}">
        <p14:creationId xmlns:p14="http://schemas.microsoft.com/office/powerpoint/2010/main" val="269098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450" y="1"/>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0" y="301622"/>
            <a:ext cx="7413812" cy="612778"/>
          </a:xfrm>
        </p:spPr>
        <p:txBody>
          <a:bodyPr anchor="t" anchorCtr="0">
            <a:normAutofit fontScale="90000"/>
          </a:bodyPr>
          <a:lstStyle/>
          <a:p>
            <a:r>
              <a:rPr lang="en-US" dirty="0"/>
              <a:t>The purpose of the problem statement</a:t>
            </a:r>
          </a:p>
        </p:txBody>
      </p:sp>
      <p:sp>
        <p:nvSpPr>
          <p:cNvPr id="2" name="TextBox 1">
            <a:extLst>
              <a:ext uri="{FF2B5EF4-FFF2-40B4-BE49-F238E27FC236}">
                <a16:creationId xmlns:a16="http://schemas.microsoft.com/office/drawing/2014/main" id="{B9DAF39B-C81E-4112-9EA9-16064546C411}"/>
              </a:ext>
            </a:extLst>
          </p:cNvPr>
          <p:cNvSpPr txBox="1"/>
          <p:nvPr/>
        </p:nvSpPr>
        <p:spPr>
          <a:xfrm>
            <a:off x="672353" y="1909482"/>
            <a:ext cx="5916706" cy="3046988"/>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The PACMAN problem environment helps us in understanding the Reinforcement algorithm concepts. This game environment can be related to real world scenarios and the model built can be used to solve using the deep reinforcement algorithms.</a:t>
            </a:r>
          </a:p>
          <a:p>
            <a:r>
              <a:rPr lang="en-US" sz="2400" dirty="0" err="1">
                <a:solidFill>
                  <a:schemeClr val="bg1"/>
                </a:solidFill>
                <a:latin typeface="Times New Roman" panose="02020603050405020304" pitchFamily="18" charset="0"/>
                <a:cs typeface="Times New Roman" panose="02020603050405020304" pitchFamily="18" charset="0"/>
              </a:rPr>
              <a:t>Eg</a:t>
            </a:r>
            <a:r>
              <a:rPr lang="en-US" sz="2400" dirty="0">
                <a:solidFill>
                  <a:schemeClr val="bg1"/>
                </a:solidFill>
                <a:latin typeface="Times New Roman" panose="02020603050405020304" pitchFamily="18" charset="0"/>
                <a:cs typeface="Times New Roman" panose="02020603050405020304" pitchFamily="18" charset="0"/>
              </a:rPr>
              <a:t>: This model can be used to navigate people past dynamic obstacles in an optimistic path.</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146727"/>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{16C3A91F-D0CE-4686-90C9-F53FDF4F3D1B}tf78479028_win32</Template>
  <TotalTime>513</TotalTime>
  <Words>1024</Words>
  <Application>Microsoft Office PowerPoint</Application>
  <PresentationFormat>Widescreen</PresentationFormat>
  <Paragraphs>56</Paragraphs>
  <Slides>13</Slides>
  <Notes>12</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13</vt:i4>
      </vt:variant>
    </vt:vector>
  </HeadingPairs>
  <TitlesOfParts>
    <vt:vector size="29" baseType="lpstr">
      <vt:lpstr>Arial</vt:lpstr>
      <vt:lpstr>Calibri</vt:lpstr>
      <vt:lpstr>charter</vt:lpstr>
      <vt:lpstr>inherit</vt:lpstr>
      <vt:lpstr>Lato</vt:lpstr>
      <vt:lpstr>MathJax_AMS</vt:lpstr>
      <vt:lpstr>MathJax_Caligraphic</vt:lpstr>
      <vt:lpstr>MathJax_Main</vt:lpstr>
      <vt:lpstr>MathJax_Math-italic</vt:lpstr>
      <vt:lpstr>Segoe UI</vt:lpstr>
      <vt:lpstr>Segoe UI Light</vt:lpstr>
      <vt:lpstr>Times New Roman</vt:lpstr>
      <vt:lpstr>Balancing Act</vt:lpstr>
      <vt:lpstr>Wellspring</vt:lpstr>
      <vt:lpstr>Star of the show</vt:lpstr>
      <vt:lpstr>Amusements</vt:lpstr>
      <vt:lpstr>Artificial Intelligence Mini-project</vt:lpstr>
      <vt:lpstr>Abstract</vt:lpstr>
      <vt:lpstr>Issues in existing system</vt:lpstr>
      <vt:lpstr>Problem statement</vt:lpstr>
      <vt:lpstr>Objective</vt:lpstr>
      <vt:lpstr>Diagrammatic approach of our solution</vt:lpstr>
      <vt:lpstr>Demo screenshot</vt:lpstr>
      <vt:lpstr>Proof for github repository</vt:lpstr>
      <vt:lpstr>The purpose of the problem statement</vt:lpstr>
      <vt:lpstr>OPEN-AI’s gym toolkit</vt:lpstr>
      <vt:lpstr>DQN : Deep q networks</vt:lpstr>
      <vt:lpstr>DQN : Deep q networks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Mini-project</dc:title>
  <dc:creator>Rishy Parasar</dc:creator>
  <cp:lastModifiedBy>Rishy Parasar</cp:lastModifiedBy>
  <cp:revision>7</cp:revision>
  <dcterms:created xsi:type="dcterms:W3CDTF">2022-04-06T16:29:40Z</dcterms:created>
  <dcterms:modified xsi:type="dcterms:W3CDTF">2022-04-07T03:08:41Z</dcterms:modified>
</cp:coreProperties>
</file>