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6" r:id="rId2"/>
    <p:sldId id="439" r:id="rId3"/>
    <p:sldId id="448" r:id="rId4"/>
    <p:sldId id="458" r:id="rId5"/>
    <p:sldId id="450" r:id="rId6"/>
    <p:sldId id="451" r:id="rId7"/>
    <p:sldId id="440" r:id="rId8"/>
    <p:sldId id="441" r:id="rId9"/>
    <p:sldId id="442" r:id="rId10"/>
    <p:sldId id="452" r:id="rId11"/>
    <p:sldId id="453" r:id="rId12"/>
    <p:sldId id="454" r:id="rId13"/>
    <p:sldId id="455" r:id="rId14"/>
    <p:sldId id="456" r:id="rId15"/>
    <p:sldId id="457" r:id="rId16"/>
    <p:sldId id="446" r:id="rId17"/>
  </p:sldIdLst>
  <p:sldSz cx="9144000" cy="6858000" type="screen4x3"/>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2E9A"/>
    <a:srgbClr val="5BE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0586" autoAdjust="0"/>
  </p:normalViewPr>
  <p:slideViewPr>
    <p:cSldViewPr>
      <p:cViewPr varScale="1">
        <p:scale>
          <a:sx n="80" d="100"/>
          <a:sy n="80" d="100"/>
        </p:scale>
        <p:origin x="1488" y="6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62" tIns="46831" rIns="93662" bIns="46831" rtlCol="0"/>
          <a:lstStyle>
            <a:lvl1pPr algn="l">
              <a:defRPr sz="1200"/>
            </a:lvl1pPr>
          </a:lstStyle>
          <a:p>
            <a:endParaRPr lang="en-US"/>
          </a:p>
        </p:txBody>
      </p:sp>
      <p:sp>
        <p:nvSpPr>
          <p:cNvPr id="3" name="Date Placeholder 2"/>
          <p:cNvSpPr>
            <a:spLocks noGrp="1"/>
          </p:cNvSpPr>
          <p:nvPr>
            <p:ph type="dt" sz="quarter" idx="1"/>
          </p:nvPr>
        </p:nvSpPr>
        <p:spPr>
          <a:xfrm>
            <a:off x="3990721" y="0"/>
            <a:ext cx="3052974" cy="467281"/>
          </a:xfrm>
          <a:prstGeom prst="rect">
            <a:avLst/>
          </a:prstGeom>
        </p:spPr>
        <p:txBody>
          <a:bodyPr vert="horz" lIns="93662" tIns="46831" rIns="93662" bIns="46831" rtlCol="0"/>
          <a:lstStyle>
            <a:lvl1pPr algn="r">
              <a:defRPr sz="1200"/>
            </a:lvl1pPr>
          </a:lstStyle>
          <a:p>
            <a:fld id="{0305732A-0070-494F-ADCD-E2D8600C03B7}" type="datetimeFigureOut">
              <a:rPr lang="en-US" smtClean="0"/>
              <a:pPr/>
              <a:t>5/29/2025</a:t>
            </a:fld>
            <a:endParaRPr lang="en-US"/>
          </a:p>
        </p:txBody>
      </p:sp>
      <p:sp>
        <p:nvSpPr>
          <p:cNvPr id="4" name="Footer Placeholder 3"/>
          <p:cNvSpPr>
            <a:spLocks noGrp="1"/>
          </p:cNvSpPr>
          <p:nvPr>
            <p:ph type="ftr" sz="quarter" idx="2"/>
          </p:nvPr>
        </p:nvSpPr>
        <p:spPr>
          <a:xfrm>
            <a:off x="0" y="8876710"/>
            <a:ext cx="3052974" cy="467281"/>
          </a:xfrm>
          <a:prstGeom prst="rect">
            <a:avLst/>
          </a:prstGeom>
        </p:spPr>
        <p:txBody>
          <a:bodyPr vert="horz" lIns="93662" tIns="46831" rIns="93662" bIns="46831" rtlCol="0" anchor="b"/>
          <a:lstStyle>
            <a:lvl1pPr algn="l">
              <a:defRPr sz="1200"/>
            </a:lvl1pPr>
          </a:lstStyle>
          <a:p>
            <a:endParaRPr lang="en-US"/>
          </a:p>
        </p:txBody>
      </p:sp>
      <p:sp>
        <p:nvSpPr>
          <p:cNvPr id="5" name="Slide Number Placeholder 4"/>
          <p:cNvSpPr>
            <a:spLocks noGrp="1"/>
          </p:cNvSpPr>
          <p:nvPr>
            <p:ph type="sldNum" sz="quarter" idx="3"/>
          </p:nvPr>
        </p:nvSpPr>
        <p:spPr>
          <a:xfrm>
            <a:off x="3990721" y="8876710"/>
            <a:ext cx="3052974" cy="467281"/>
          </a:xfrm>
          <a:prstGeom prst="rect">
            <a:avLst/>
          </a:prstGeom>
        </p:spPr>
        <p:txBody>
          <a:bodyPr vert="horz" lIns="93662" tIns="46831" rIns="93662" bIns="46831" rtlCol="0" anchor="b"/>
          <a:lstStyle>
            <a:lvl1pPr algn="r">
              <a:defRPr sz="1200"/>
            </a:lvl1pPr>
          </a:lstStyle>
          <a:p>
            <a:fld id="{D47CEDE9-DA33-4245-B74C-F2363DED9ED8}" type="slidenum">
              <a:rPr lang="en-US" smtClean="0"/>
              <a:pPr/>
              <a:t>‹#›</a:t>
            </a:fld>
            <a:endParaRPr lang="en-US"/>
          </a:p>
        </p:txBody>
      </p:sp>
    </p:spTree>
    <p:extLst>
      <p:ext uri="{BB962C8B-B14F-4D97-AF65-F5344CB8AC3E}">
        <p14:creationId xmlns:p14="http://schemas.microsoft.com/office/powerpoint/2010/main" val="2853240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62" tIns="46831" rIns="93662" bIns="46831" rtlCol="0"/>
          <a:lstStyle>
            <a:lvl1pPr algn="l">
              <a:defRPr sz="1200"/>
            </a:lvl1pPr>
          </a:lstStyle>
          <a:p>
            <a:endParaRPr lang="en-US"/>
          </a:p>
        </p:txBody>
      </p:sp>
      <p:sp>
        <p:nvSpPr>
          <p:cNvPr id="3" name="Date Placeholder 2"/>
          <p:cNvSpPr>
            <a:spLocks noGrp="1"/>
          </p:cNvSpPr>
          <p:nvPr>
            <p:ph type="dt" idx="1"/>
          </p:nvPr>
        </p:nvSpPr>
        <p:spPr>
          <a:xfrm>
            <a:off x="3990721" y="0"/>
            <a:ext cx="3052974" cy="467281"/>
          </a:xfrm>
          <a:prstGeom prst="rect">
            <a:avLst/>
          </a:prstGeom>
        </p:spPr>
        <p:txBody>
          <a:bodyPr vert="horz" lIns="93662" tIns="46831" rIns="93662" bIns="46831" rtlCol="0"/>
          <a:lstStyle>
            <a:lvl1pPr algn="r">
              <a:defRPr sz="1200"/>
            </a:lvl1pPr>
          </a:lstStyle>
          <a:p>
            <a:fld id="{78AD1AC7-0A8D-439C-9FAC-691C8D7F0315}" type="datetimeFigureOut">
              <a:rPr lang="en-US" smtClean="0"/>
              <a:pPr/>
              <a:t>5/29/2025</a:t>
            </a:fld>
            <a:endParaRPr lang="en-US"/>
          </a:p>
        </p:txBody>
      </p:sp>
      <p:sp>
        <p:nvSpPr>
          <p:cNvPr id="4" name="Slide Image Placeholder 3"/>
          <p:cNvSpPr>
            <a:spLocks noGrp="1" noRot="1" noChangeAspect="1"/>
          </p:cNvSpPr>
          <p:nvPr>
            <p:ph type="sldImg" idx="2"/>
          </p:nvPr>
        </p:nvSpPr>
        <p:spPr>
          <a:xfrm>
            <a:off x="1187450" y="701675"/>
            <a:ext cx="4670425" cy="3503613"/>
          </a:xfrm>
          <a:prstGeom prst="rect">
            <a:avLst/>
          </a:prstGeom>
          <a:noFill/>
          <a:ln w="12700">
            <a:solidFill>
              <a:prstClr val="black"/>
            </a:solidFill>
          </a:ln>
        </p:spPr>
        <p:txBody>
          <a:bodyPr vert="horz" lIns="93662" tIns="46831" rIns="93662" bIns="46831" rtlCol="0" anchor="ctr"/>
          <a:lstStyle/>
          <a:p>
            <a:endParaRPr lang="en-US"/>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62" tIns="46831" rIns="93662" bIns="468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76710"/>
            <a:ext cx="3052974" cy="467281"/>
          </a:xfrm>
          <a:prstGeom prst="rect">
            <a:avLst/>
          </a:prstGeom>
        </p:spPr>
        <p:txBody>
          <a:bodyPr vert="horz" lIns="93662" tIns="46831" rIns="93662" bIns="46831" rtlCol="0" anchor="b"/>
          <a:lstStyle>
            <a:lvl1pPr algn="l">
              <a:defRPr sz="1200"/>
            </a:lvl1pPr>
          </a:lstStyle>
          <a:p>
            <a:endParaRPr lang="en-US"/>
          </a:p>
        </p:txBody>
      </p:sp>
      <p:sp>
        <p:nvSpPr>
          <p:cNvPr id="7" name="Slide Number Placeholder 6"/>
          <p:cNvSpPr>
            <a:spLocks noGrp="1"/>
          </p:cNvSpPr>
          <p:nvPr>
            <p:ph type="sldNum" sz="quarter" idx="5"/>
          </p:nvPr>
        </p:nvSpPr>
        <p:spPr>
          <a:xfrm>
            <a:off x="3990721" y="8876710"/>
            <a:ext cx="3052974" cy="467281"/>
          </a:xfrm>
          <a:prstGeom prst="rect">
            <a:avLst/>
          </a:prstGeom>
        </p:spPr>
        <p:txBody>
          <a:bodyPr vert="horz" lIns="93662" tIns="46831" rIns="93662" bIns="46831" rtlCol="0" anchor="b"/>
          <a:lstStyle>
            <a:lvl1pPr algn="r">
              <a:defRPr sz="1200"/>
            </a:lvl1pPr>
          </a:lstStyle>
          <a:p>
            <a:fld id="{67F623AD-186D-49CE-8B76-2774BF76A1DC}" type="slidenum">
              <a:rPr lang="en-US" smtClean="0"/>
              <a:pPr/>
              <a:t>‹#›</a:t>
            </a:fld>
            <a:endParaRPr lang="en-US"/>
          </a:p>
        </p:txBody>
      </p:sp>
    </p:spTree>
    <p:extLst>
      <p:ext uri="{BB962C8B-B14F-4D97-AF65-F5344CB8AC3E}">
        <p14:creationId xmlns:p14="http://schemas.microsoft.com/office/powerpoint/2010/main" val="7607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F623AD-186D-49CE-8B76-2774BF76A1D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43A7AD-54C0-44EC-852C-5E7DD53B8681}" type="datetime1">
              <a:rPr lang="en-US" smtClean="0"/>
              <a:pPr/>
              <a:t>5/29/2025</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4FE01CD-3F2C-4288-9BAE-4826118C0AF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05B377-E2C7-4FD1-86E3-FF4F85EE698C}" type="datetime1">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E01CD-3F2C-4288-9BAE-4826118C0AF0}" type="slidenum">
              <a:rPr lang="en-US" smtClean="0"/>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498188-BD2F-44C0-A527-A8255251AFF5}" type="datetime1">
              <a:rPr lang="en-US" smtClean="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E01CD-3F2C-4288-9BAE-4826118C0AF0}" type="slidenum">
              <a:rPr lang="en-US" smtClean="0"/>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EE335D7-BD61-4801-8D75-28E86A709D56}" type="datetime1">
              <a:rPr lang="en-US" smtClean="0"/>
              <a:pPr/>
              <a:t>5/29/2025</a:t>
            </a:fld>
            <a:endParaRPr lang="en-US" dirty="0"/>
          </a:p>
        </p:txBody>
      </p:sp>
      <p:sp>
        <p:nvSpPr>
          <p:cNvPr id="9" name="Slide Number Placeholder 8"/>
          <p:cNvSpPr>
            <a:spLocks noGrp="1"/>
          </p:cNvSpPr>
          <p:nvPr>
            <p:ph type="sldNum" sz="quarter" idx="15"/>
          </p:nvPr>
        </p:nvSpPr>
        <p:spPr/>
        <p:txBody>
          <a:bodyPr rtlCol="0"/>
          <a:lstStyle/>
          <a:p>
            <a:fld id="{64FE01CD-3F2C-4288-9BAE-4826118C0AF0}"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99AD985-2E6C-4A4A-84C8-D6DDB90FCBBB}" type="datetime1">
              <a:rPr lang="en-US" smtClean="0"/>
              <a:pPr/>
              <a:t>5/29/2025</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4FE01CD-3F2C-4288-9BAE-4826118C0AF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7C9BC35-EE70-4C41-A4A9-4CB53382BD58}" type="datetime1">
              <a:rPr lang="en-US" smtClean="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FE01CD-3F2C-4288-9BAE-4826118C0AF0}"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ADE280D-43D9-4847-ACA8-C232593BC917}" type="datetime1">
              <a:rPr lang="en-US" smtClean="0"/>
              <a:pPr/>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FE01CD-3F2C-4288-9BAE-4826118C0AF0}"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E3C417F-CED0-417E-A08C-A632368F770F}" type="datetime1">
              <a:rPr lang="en-US" smtClean="0"/>
              <a:pPr/>
              <a:t>5/29/2025</a:t>
            </a:fld>
            <a:endParaRPr lang="en-US" dirty="0"/>
          </a:p>
        </p:txBody>
      </p:sp>
      <p:sp>
        <p:nvSpPr>
          <p:cNvPr id="7" name="Slide Number Placeholder 6"/>
          <p:cNvSpPr>
            <a:spLocks noGrp="1"/>
          </p:cNvSpPr>
          <p:nvPr>
            <p:ph type="sldNum" sz="quarter" idx="11"/>
          </p:nvPr>
        </p:nvSpPr>
        <p:spPr/>
        <p:txBody>
          <a:bodyPr rtlCol="0"/>
          <a:lstStyle/>
          <a:p>
            <a:fld id="{64FE01CD-3F2C-4288-9BAE-4826118C0AF0}"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8554A-1623-497C-ADBD-C4739E286F02}" type="datetime1">
              <a:rPr lang="en-US" smtClean="0"/>
              <a:pPr/>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4FE01CD-3F2C-4288-9BAE-4826118C0AF0}" type="slidenum">
              <a:rPr lang="en-US" smtClean="0"/>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0AD7905-FF8D-4904-A60D-75BAA684C536}" type="datetime1">
              <a:rPr lang="en-US" smtClean="0"/>
              <a:pPr/>
              <a:t>5/29/2025</a:t>
            </a:fld>
            <a:endParaRPr lang="en-US" dirty="0"/>
          </a:p>
        </p:txBody>
      </p:sp>
      <p:sp>
        <p:nvSpPr>
          <p:cNvPr id="22" name="Slide Number Placeholder 21"/>
          <p:cNvSpPr>
            <a:spLocks noGrp="1"/>
          </p:cNvSpPr>
          <p:nvPr>
            <p:ph type="sldNum" sz="quarter" idx="15"/>
          </p:nvPr>
        </p:nvSpPr>
        <p:spPr/>
        <p:txBody>
          <a:bodyPr rtlCol="0"/>
          <a:lstStyle/>
          <a:p>
            <a:fld id="{64FE01CD-3F2C-4288-9BAE-4826118C0AF0}"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02FB136-CD93-4CF0-8082-CC37FEF5B066}" type="datetime1">
              <a:rPr lang="en-US" smtClean="0"/>
              <a:pPr/>
              <a:t>5/29/2025</a:t>
            </a:fld>
            <a:endParaRPr lang="en-US" dirty="0"/>
          </a:p>
        </p:txBody>
      </p:sp>
      <p:sp>
        <p:nvSpPr>
          <p:cNvPr id="18" name="Slide Number Placeholder 17"/>
          <p:cNvSpPr>
            <a:spLocks noGrp="1"/>
          </p:cNvSpPr>
          <p:nvPr>
            <p:ph type="sldNum" sz="quarter" idx="11"/>
          </p:nvPr>
        </p:nvSpPr>
        <p:spPr/>
        <p:txBody>
          <a:bodyPr rtlCol="0"/>
          <a:lstStyle/>
          <a:p>
            <a:fld id="{64FE01CD-3F2C-4288-9BAE-4826118C0AF0}"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7122B4D-4F6B-47D5-967A-AECAC5C95193}" type="datetime1">
              <a:rPr lang="en-US" smtClean="0"/>
              <a:pPr/>
              <a:t>5/29/2025</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4FE01CD-3F2C-4288-9BAE-4826118C0AF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26174"/>
            <a:ext cx="6172200" cy="1331392"/>
          </a:xfrm>
        </p:spPr>
        <p:txBody>
          <a:bodyPr>
            <a:normAutofit fontScale="90000"/>
          </a:bodyPr>
          <a:lstStyle/>
          <a:p>
            <a:pPr algn="ctr"/>
            <a:r>
              <a:rPr lang="en-US" sz="4800" dirty="0">
                <a:solidFill>
                  <a:schemeClr val="tx1"/>
                </a:solidFill>
              </a:rPr>
              <a:t>Model Selection in ML</a:t>
            </a:r>
          </a:p>
        </p:txBody>
      </p:sp>
      <p:sp>
        <p:nvSpPr>
          <p:cNvPr id="4" name="Slide Number Placeholder 3"/>
          <p:cNvSpPr>
            <a:spLocks noGrp="1"/>
          </p:cNvSpPr>
          <p:nvPr>
            <p:ph type="sldNum" sz="quarter" idx="12"/>
          </p:nvPr>
        </p:nvSpPr>
        <p:spPr/>
        <p:txBody>
          <a:bodyPr/>
          <a:lstStyle/>
          <a:p>
            <a:fld id="{64FE01CD-3F2C-4288-9BAE-4826118C0AF0}" type="slidenum">
              <a:rPr lang="en-US" smtClean="0"/>
              <a:pPr/>
              <a:t>1</a:t>
            </a:fld>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
        <p:nvSpPr>
          <p:cNvPr id="8" name="TextBox 7"/>
          <p:cNvSpPr txBox="1"/>
          <p:nvPr/>
        </p:nvSpPr>
        <p:spPr>
          <a:xfrm>
            <a:off x="2971800" y="2971800"/>
            <a:ext cx="4038600" cy="646331"/>
          </a:xfrm>
          <a:prstGeom prst="rect">
            <a:avLst/>
          </a:prstGeom>
          <a:noFill/>
        </p:spPr>
        <p:txBody>
          <a:bodyPr wrap="square" rtlCol="0">
            <a:spAutoFit/>
          </a:bodyPr>
          <a:lstStyle/>
          <a:p>
            <a:pPr marL="342900" indent="-342900">
              <a:buAutoNum type="arabicPeriod"/>
            </a:pPr>
            <a:r>
              <a:rPr lang="en-US" dirty="0"/>
              <a:t>VAIBHAV PATIL</a:t>
            </a:r>
          </a:p>
          <a:p>
            <a:pPr marL="342900" indent="-342900">
              <a:buAutoNum type="arabicPeriod"/>
            </a:pPr>
            <a:r>
              <a:rPr lang="en-US" dirty="0"/>
              <a:t>SALMAN SHAIKH</a:t>
            </a:r>
          </a:p>
        </p:txBody>
      </p:sp>
      <p:sp>
        <p:nvSpPr>
          <p:cNvPr id="9" name="TextBox 8"/>
          <p:cNvSpPr txBox="1"/>
          <p:nvPr/>
        </p:nvSpPr>
        <p:spPr>
          <a:xfrm>
            <a:off x="3124200" y="1852082"/>
            <a:ext cx="4038600" cy="869918"/>
          </a:xfrm>
          <a:prstGeom prst="rect">
            <a:avLst/>
          </a:prstGeom>
          <a:noFill/>
        </p:spPr>
        <p:txBody>
          <a:bodyPr wrap="square" rtlCol="0">
            <a:spAutoFit/>
          </a:bodyPr>
          <a:lstStyle/>
          <a:p>
            <a:pPr algn="ctr">
              <a:lnSpc>
                <a:spcPct val="150000"/>
              </a:lnSpc>
            </a:pPr>
            <a:r>
              <a:rPr lang="en-US" b="1" dirty="0"/>
              <a:t>Lab 10</a:t>
            </a:r>
          </a:p>
          <a:p>
            <a:pPr algn="ctr">
              <a:lnSpc>
                <a:spcPct val="150000"/>
              </a:lnSpc>
            </a:pPr>
            <a:r>
              <a:rPr lang="en-US" b="1" dirty="0"/>
              <a:t>Presented By</a:t>
            </a:r>
          </a:p>
        </p:txBody>
      </p:sp>
      <p:sp>
        <p:nvSpPr>
          <p:cNvPr id="12" name="TextBox 11"/>
          <p:cNvSpPr txBox="1"/>
          <p:nvPr/>
        </p:nvSpPr>
        <p:spPr>
          <a:xfrm>
            <a:off x="2934517" y="4550658"/>
            <a:ext cx="4417965" cy="646331"/>
          </a:xfrm>
          <a:prstGeom prst="rect">
            <a:avLst/>
          </a:prstGeom>
          <a:noFill/>
        </p:spPr>
        <p:txBody>
          <a:bodyPr wrap="square" rtlCol="0">
            <a:spAutoFit/>
          </a:bodyPr>
          <a:lstStyle/>
          <a:p>
            <a:pPr algn="ctr"/>
            <a:r>
              <a:rPr lang="en-US" b="1" dirty="0"/>
              <a:t>Guided By</a:t>
            </a:r>
          </a:p>
          <a:p>
            <a:pPr algn="ctr"/>
            <a:r>
              <a:rPr lang="en-US" b="1" dirty="0"/>
              <a:t>Prof. Ashish </a:t>
            </a:r>
            <a:r>
              <a:rPr lang="en-US" b="1" dirty="0" err="1"/>
              <a:t>Awate</a:t>
            </a:r>
            <a:endParaRPr lang="en-US" b="1" dirty="0"/>
          </a:p>
        </p:txBody>
      </p:sp>
      <p:sp>
        <p:nvSpPr>
          <p:cNvPr id="13" name="TextBox 12"/>
          <p:cNvSpPr txBox="1"/>
          <p:nvPr/>
        </p:nvSpPr>
        <p:spPr>
          <a:xfrm>
            <a:off x="2356015" y="5484491"/>
            <a:ext cx="5867400" cy="782971"/>
          </a:xfrm>
          <a:prstGeom prst="rect">
            <a:avLst/>
          </a:prstGeom>
          <a:noFill/>
        </p:spPr>
        <p:txBody>
          <a:bodyPr wrap="square" rtlCol="0">
            <a:spAutoFit/>
          </a:bodyPr>
          <a:lstStyle/>
          <a:p>
            <a:pPr algn="ctr">
              <a:lnSpc>
                <a:spcPct val="150000"/>
              </a:lnSpc>
            </a:pPr>
            <a:r>
              <a:rPr lang="en-US" sz="1600" b="1" i="1" dirty="0"/>
              <a:t>Department of Computer Engineering</a:t>
            </a:r>
          </a:p>
          <a:p>
            <a:pPr algn="ctr">
              <a:lnSpc>
                <a:spcPct val="150000"/>
              </a:lnSpc>
            </a:pPr>
            <a:r>
              <a:rPr lang="en-US" sz="1600" b="1" i="1" dirty="0"/>
              <a:t>T.Y. Computer Academic Year 2024-2025 Sem - VI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3. SVM</a:t>
            </a:r>
          </a:p>
        </p:txBody>
      </p:sp>
      <p:sp>
        <p:nvSpPr>
          <p:cNvPr id="3" name="Content Placeholder 2"/>
          <p:cNvSpPr>
            <a:spLocks noGrp="1"/>
          </p:cNvSpPr>
          <p:nvPr>
            <p:ph sz="quarter" idx="1"/>
          </p:nvPr>
        </p:nvSpPr>
        <p:spPr>
          <a:xfrm>
            <a:off x="457200" y="1442113"/>
            <a:ext cx="7924800" cy="4873752"/>
          </a:xfrm>
        </p:spPr>
        <p:txBody>
          <a:bodyPr/>
          <a:lstStyle/>
          <a:p>
            <a:pPr marL="457200" indent="-457200">
              <a:buFont typeface="+mj-lt"/>
              <a:buAutoNum type="arabicPeriod"/>
            </a:pPr>
            <a:r>
              <a:rPr lang="en-US" dirty="0"/>
              <a:t>Best Estimator: </a:t>
            </a:r>
          </a:p>
          <a:p>
            <a:pPr marL="457200" indent="-457200">
              <a:buFont typeface="+mj-lt"/>
              <a:buAutoNum type="arabicPeriod"/>
            </a:pPr>
            <a:r>
              <a:rPr lang="en-US" dirty="0"/>
              <a:t>{‘C’ : 1 , ‘gamma’:1, ‘</a:t>
            </a:r>
            <a:r>
              <a:rPr lang="en-US" dirty="0" err="1"/>
              <a:t>kernal</a:t>
            </a:r>
            <a:r>
              <a:rPr lang="en-US" dirty="0"/>
              <a:t>’ : ‘</a:t>
            </a:r>
            <a:r>
              <a:rPr lang="en-US" dirty="0" err="1"/>
              <a:t>rbf</a:t>
            </a:r>
            <a:r>
              <a:rPr lang="en-US" dirty="0"/>
              <a:t>’}</a:t>
            </a:r>
          </a:p>
          <a:p>
            <a:pPr marL="457200" indent="-457200">
              <a:buFont typeface="+mj-lt"/>
              <a:buAutoNum type="arabicPeriod"/>
            </a:pPr>
            <a:r>
              <a:rPr lang="en-US" dirty="0"/>
              <a:t>Jaccard Score : 0.09</a:t>
            </a:r>
          </a:p>
          <a:p>
            <a:pPr marL="457200" indent="-457200">
              <a:buFont typeface="+mj-lt"/>
              <a:buAutoNum type="arabicPeriod"/>
            </a:pPr>
            <a:r>
              <a:rPr lang="en-US" dirty="0"/>
              <a:t>F1 Score : 0.56</a:t>
            </a:r>
          </a:p>
          <a:p>
            <a:pPr marL="457200" indent="-457200">
              <a:buFont typeface="+mj-lt"/>
              <a:buAutoNum type="arabicPeriod"/>
            </a:pPr>
            <a:r>
              <a:rPr lang="en-US" dirty="0"/>
              <a:t>Accuracy Score : 0.61</a:t>
            </a:r>
          </a:p>
          <a:p>
            <a:pPr marL="0" indent="0">
              <a:buNone/>
            </a:pPr>
            <a:endParaRPr lang="en-US" dirty="0"/>
          </a:p>
        </p:txBody>
      </p:sp>
      <p:sp>
        <p:nvSpPr>
          <p:cNvPr id="5" name="Slide Number Placeholder 4"/>
          <p:cNvSpPr>
            <a:spLocks noGrp="1"/>
          </p:cNvSpPr>
          <p:nvPr>
            <p:ph type="sldNum" sz="quarter" idx="15"/>
          </p:nvPr>
        </p:nvSpPr>
        <p:spPr/>
        <p:txBody>
          <a:bodyPr/>
          <a:lstStyle/>
          <a:p>
            <a:fld id="{64FE01CD-3F2C-4288-9BAE-4826118C0AF0}" type="slidenum">
              <a:rPr lang="en-US" smtClean="0"/>
              <a:pPr/>
              <a:t>10</a:t>
            </a:fld>
            <a:endParaRPr lang="en-US" dirty="0"/>
          </a:p>
        </p:txBody>
      </p:sp>
      <p:sp>
        <p:nvSpPr>
          <p:cNvPr id="7" name="TextBox 6"/>
          <p:cNvSpPr txBox="1"/>
          <p:nvPr/>
        </p:nvSpPr>
        <p:spPr>
          <a:xfrm>
            <a:off x="304800" y="6477000"/>
            <a:ext cx="31242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a:t>
            </a:r>
            <a:r>
              <a:rPr lang="en-US" sz="900" dirty="0" err="1"/>
              <a:t>Dhule</a:t>
            </a:r>
            <a:endParaRPr lang="en-US" sz="9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10049180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4. Logistic Regression</a:t>
            </a:r>
          </a:p>
        </p:txBody>
      </p:sp>
      <p:sp>
        <p:nvSpPr>
          <p:cNvPr id="3" name="Content Placeholder 2"/>
          <p:cNvSpPr>
            <a:spLocks noGrp="1"/>
          </p:cNvSpPr>
          <p:nvPr>
            <p:ph sz="quarter" idx="1"/>
          </p:nvPr>
        </p:nvSpPr>
        <p:spPr>
          <a:xfrm>
            <a:off x="457200" y="1442113"/>
            <a:ext cx="7924800" cy="4873752"/>
          </a:xfrm>
        </p:spPr>
        <p:txBody>
          <a:bodyPr/>
          <a:lstStyle/>
          <a:p>
            <a:pPr marL="457200" indent="-457200">
              <a:buFont typeface="+mj-lt"/>
              <a:buAutoNum type="arabicPeriod"/>
            </a:pPr>
            <a:r>
              <a:rPr lang="en-US" dirty="0"/>
              <a:t>Best Estimator: </a:t>
            </a:r>
          </a:p>
          <a:p>
            <a:pPr marL="457200" indent="-457200">
              <a:buFont typeface="+mj-lt"/>
              <a:buAutoNum type="arabicPeriod"/>
            </a:pPr>
            <a:r>
              <a:rPr lang="en-US" dirty="0"/>
              <a:t>{‘C’ : 1000.0, ‘</a:t>
            </a:r>
            <a:r>
              <a:rPr lang="en-US" dirty="0" err="1"/>
              <a:t>panelty</a:t>
            </a:r>
            <a:r>
              <a:rPr lang="en-US" dirty="0"/>
              <a:t>’ : ‘l1’, ‘solver’: ’</a:t>
            </a:r>
            <a:r>
              <a:rPr lang="en-US" dirty="0" err="1"/>
              <a:t>liblinear</a:t>
            </a:r>
            <a:r>
              <a:rPr lang="en-US" dirty="0"/>
              <a:t>’}</a:t>
            </a:r>
          </a:p>
          <a:p>
            <a:pPr marL="457200" indent="-457200">
              <a:buFont typeface="+mj-lt"/>
              <a:buAutoNum type="arabicPeriod"/>
            </a:pPr>
            <a:r>
              <a:rPr lang="en-US" dirty="0"/>
              <a:t>Jaccard Score : 0.00</a:t>
            </a:r>
          </a:p>
          <a:p>
            <a:pPr marL="457200" indent="-457200">
              <a:buFont typeface="+mj-lt"/>
              <a:buAutoNum type="arabicPeriod"/>
            </a:pPr>
            <a:r>
              <a:rPr lang="en-US" dirty="0"/>
              <a:t>F1 Score : 0.56</a:t>
            </a:r>
          </a:p>
          <a:p>
            <a:pPr marL="457200" indent="-457200">
              <a:buFont typeface="+mj-lt"/>
              <a:buAutoNum type="arabicPeriod"/>
            </a:pPr>
            <a:r>
              <a:rPr lang="en-US" dirty="0"/>
              <a:t>Accuracy Score :0.69</a:t>
            </a:r>
          </a:p>
          <a:p>
            <a:pPr marL="0" indent="0">
              <a:buNone/>
            </a:pPr>
            <a:endParaRPr lang="en-US" dirty="0"/>
          </a:p>
        </p:txBody>
      </p:sp>
      <p:sp>
        <p:nvSpPr>
          <p:cNvPr id="5" name="Slide Number Placeholder 4"/>
          <p:cNvSpPr>
            <a:spLocks noGrp="1"/>
          </p:cNvSpPr>
          <p:nvPr>
            <p:ph type="sldNum" sz="quarter" idx="15"/>
          </p:nvPr>
        </p:nvSpPr>
        <p:spPr/>
        <p:txBody>
          <a:bodyPr/>
          <a:lstStyle/>
          <a:p>
            <a:fld id="{64FE01CD-3F2C-4288-9BAE-4826118C0AF0}" type="slidenum">
              <a:rPr lang="en-US" smtClean="0"/>
              <a:pPr/>
              <a:t>11</a:t>
            </a:fld>
            <a:endParaRPr lang="en-US" dirty="0"/>
          </a:p>
        </p:txBody>
      </p:sp>
      <p:sp>
        <p:nvSpPr>
          <p:cNvPr id="7" name="TextBox 6"/>
          <p:cNvSpPr txBox="1"/>
          <p:nvPr/>
        </p:nvSpPr>
        <p:spPr>
          <a:xfrm>
            <a:off x="304800" y="6477000"/>
            <a:ext cx="31242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a:t>
            </a:r>
            <a:r>
              <a:rPr lang="en-US" sz="900" dirty="0" err="1"/>
              <a:t>Dhule</a:t>
            </a:r>
            <a:endParaRPr lang="en-US" sz="9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908998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a:t>Model Evaluation</a:t>
            </a:r>
          </a:p>
        </p:txBody>
      </p:sp>
      <p:sp>
        <p:nvSpPr>
          <p:cNvPr id="4" name="Slide Number Placeholder 3"/>
          <p:cNvSpPr>
            <a:spLocks noGrp="1"/>
          </p:cNvSpPr>
          <p:nvPr>
            <p:ph type="sldNum" sz="quarter" idx="4294967295"/>
          </p:nvPr>
        </p:nvSpPr>
        <p:spPr>
          <a:xfrm>
            <a:off x="8534400" y="5734050"/>
            <a:ext cx="609600" cy="520700"/>
          </a:xfrm>
        </p:spPr>
        <p:txBody>
          <a:bodyPr/>
          <a:lstStyle/>
          <a:p>
            <a:fld id="{64FE01CD-3F2C-4288-9BAE-4826118C0AF0}" type="slidenum">
              <a:rPr lang="en-US" smtClean="0"/>
              <a:pPr/>
              <a:t>12</a:t>
            </a:fld>
            <a:endParaRPr lang="en-US" dirty="0"/>
          </a:p>
        </p:txBody>
      </p:sp>
    </p:spTree>
    <p:extLst>
      <p:ext uri="{BB962C8B-B14F-4D97-AF65-F5344CB8AC3E}">
        <p14:creationId xmlns:p14="http://schemas.microsoft.com/office/powerpoint/2010/main" val="15235305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247"/>
            <a:ext cx="7467600" cy="1143000"/>
          </a:xfrm>
        </p:spPr>
        <p:txBody>
          <a:bodyPr/>
          <a:lstStyle/>
          <a:p>
            <a:r>
              <a:rPr lang="en-IN" dirty="0"/>
              <a:t>1. Using Comparative Table </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2480942"/>
              </p:ext>
            </p:extLst>
          </p:nvPr>
        </p:nvGraphicFramePr>
        <p:xfrm>
          <a:off x="519544" y="1620520"/>
          <a:ext cx="7405256" cy="2570478"/>
        </p:xfrm>
        <a:graphic>
          <a:graphicData uri="http://schemas.openxmlformats.org/drawingml/2006/table">
            <a:tbl>
              <a:tblPr firstRow="1" bandRow="1">
                <a:tableStyleId>{5C22544A-7EE6-4342-B048-85BDC9FD1C3A}</a:tableStyleId>
              </a:tblPr>
              <a:tblGrid>
                <a:gridCol w="1851314">
                  <a:extLst>
                    <a:ext uri="{9D8B030D-6E8A-4147-A177-3AD203B41FA5}">
                      <a16:colId xmlns:a16="http://schemas.microsoft.com/office/drawing/2014/main" val="2392593505"/>
                    </a:ext>
                  </a:extLst>
                </a:gridCol>
                <a:gridCol w="1851314">
                  <a:extLst>
                    <a:ext uri="{9D8B030D-6E8A-4147-A177-3AD203B41FA5}">
                      <a16:colId xmlns:a16="http://schemas.microsoft.com/office/drawing/2014/main" val="2806204474"/>
                    </a:ext>
                  </a:extLst>
                </a:gridCol>
                <a:gridCol w="1851314">
                  <a:extLst>
                    <a:ext uri="{9D8B030D-6E8A-4147-A177-3AD203B41FA5}">
                      <a16:colId xmlns:a16="http://schemas.microsoft.com/office/drawing/2014/main" val="130419125"/>
                    </a:ext>
                  </a:extLst>
                </a:gridCol>
                <a:gridCol w="1851314">
                  <a:extLst>
                    <a:ext uri="{9D8B030D-6E8A-4147-A177-3AD203B41FA5}">
                      <a16:colId xmlns:a16="http://schemas.microsoft.com/office/drawing/2014/main" val="1318017799"/>
                    </a:ext>
                  </a:extLst>
                </a:gridCol>
              </a:tblGrid>
              <a:tr h="692052">
                <a:tc>
                  <a:txBody>
                    <a:bodyPr/>
                    <a:lstStyle/>
                    <a:p>
                      <a:r>
                        <a:rPr lang="en-US" dirty="0"/>
                        <a:t>Model</a:t>
                      </a:r>
                      <a:endParaRPr lang="en-IN" dirty="0"/>
                    </a:p>
                  </a:txBody>
                  <a:tcPr/>
                </a:tc>
                <a:tc>
                  <a:txBody>
                    <a:bodyPr/>
                    <a:lstStyle/>
                    <a:p>
                      <a:r>
                        <a:rPr lang="en-US" dirty="0"/>
                        <a:t>Jaccard Score</a:t>
                      </a:r>
                      <a:endParaRPr lang="en-IN" dirty="0"/>
                    </a:p>
                  </a:txBody>
                  <a:tcPr/>
                </a:tc>
                <a:tc>
                  <a:txBody>
                    <a:bodyPr/>
                    <a:lstStyle/>
                    <a:p>
                      <a:r>
                        <a:rPr lang="en-US" dirty="0"/>
                        <a:t>F1 Score</a:t>
                      </a:r>
                      <a:endParaRPr lang="en-IN" dirty="0"/>
                    </a:p>
                  </a:txBody>
                  <a:tcPr/>
                </a:tc>
                <a:tc>
                  <a:txBody>
                    <a:bodyPr/>
                    <a:lstStyle/>
                    <a:p>
                      <a:r>
                        <a:rPr lang="en-US" dirty="0"/>
                        <a:t>Accuracy Score</a:t>
                      </a:r>
                      <a:endParaRPr lang="en-IN" dirty="0"/>
                    </a:p>
                  </a:txBody>
                  <a:tcPr/>
                </a:tc>
                <a:extLst>
                  <a:ext uri="{0D108BD9-81ED-4DB2-BD59-A6C34878D82A}">
                    <a16:rowId xmlns:a16="http://schemas.microsoft.com/office/drawing/2014/main" val="2832262669"/>
                  </a:ext>
                </a:extLst>
              </a:tr>
              <a:tr h="395458">
                <a:tc>
                  <a:txBody>
                    <a:bodyPr/>
                    <a:lstStyle/>
                    <a:p>
                      <a:r>
                        <a:rPr lang="en-US" dirty="0"/>
                        <a:t>KNN</a:t>
                      </a:r>
                      <a:endParaRPr lang="en-IN" dirty="0"/>
                    </a:p>
                  </a:txBody>
                  <a:tcPr/>
                </a:tc>
                <a:tc>
                  <a:txBody>
                    <a:bodyPr/>
                    <a:lstStyle/>
                    <a:p>
                      <a:r>
                        <a:rPr lang="en-US" dirty="0"/>
                        <a:t>0.04</a:t>
                      </a:r>
                      <a:endParaRPr lang="en-IN" dirty="0"/>
                    </a:p>
                  </a:txBody>
                  <a:tcPr/>
                </a:tc>
                <a:tc>
                  <a:txBody>
                    <a:bodyPr/>
                    <a:lstStyle/>
                    <a:p>
                      <a:r>
                        <a:rPr lang="en-US" dirty="0"/>
                        <a:t>0.58</a:t>
                      </a:r>
                      <a:endParaRPr lang="en-IN" dirty="0"/>
                    </a:p>
                  </a:txBody>
                  <a:tcPr/>
                </a:tc>
                <a:tc>
                  <a:txBody>
                    <a:bodyPr/>
                    <a:lstStyle/>
                    <a:p>
                      <a:r>
                        <a:rPr lang="en-US" dirty="0"/>
                        <a:t>0.69</a:t>
                      </a:r>
                      <a:endParaRPr lang="en-IN" dirty="0"/>
                    </a:p>
                  </a:txBody>
                  <a:tcPr/>
                </a:tc>
                <a:extLst>
                  <a:ext uri="{0D108BD9-81ED-4DB2-BD59-A6C34878D82A}">
                    <a16:rowId xmlns:a16="http://schemas.microsoft.com/office/drawing/2014/main" val="1553171878"/>
                  </a:ext>
                </a:extLst>
              </a:tr>
              <a:tr h="395458">
                <a:tc>
                  <a:txBody>
                    <a:bodyPr/>
                    <a:lstStyle/>
                    <a:p>
                      <a:r>
                        <a:rPr lang="en-US" dirty="0"/>
                        <a:t>Decision Tree</a:t>
                      </a:r>
                      <a:endParaRPr lang="en-IN" dirty="0"/>
                    </a:p>
                  </a:txBody>
                  <a:tcPr/>
                </a:tc>
                <a:tc>
                  <a:txBody>
                    <a:bodyPr/>
                    <a:lstStyle/>
                    <a:p>
                      <a:r>
                        <a:rPr lang="en-US" dirty="0"/>
                        <a:t>0.00</a:t>
                      </a:r>
                      <a:endParaRPr lang="en-IN" dirty="0"/>
                    </a:p>
                  </a:txBody>
                  <a:tcPr/>
                </a:tc>
                <a:tc>
                  <a:txBody>
                    <a:bodyPr/>
                    <a:lstStyle/>
                    <a:p>
                      <a:r>
                        <a:rPr lang="en-US" dirty="0"/>
                        <a:t>0.56</a:t>
                      </a:r>
                      <a:endParaRPr lang="en-IN" dirty="0"/>
                    </a:p>
                  </a:txBody>
                  <a:tcPr/>
                </a:tc>
                <a:tc>
                  <a:txBody>
                    <a:bodyPr/>
                    <a:lstStyle/>
                    <a:p>
                      <a:r>
                        <a:rPr lang="en-US" dirty="0"/>
                        <a:t>0.69</a:t>
                      </a:r>
                      <a:endParaRPr lang="en-IN" dirty="0"/>
                    </a:p>
                  </a:txBody>
                  <a:tcPr/>
                </a:tc>
                <a:extLst>
                  <a:ext uri="{0D108BD9-81ED-4DB2-BD59-A6C34878D82A}">
                    <a16:rowId xmlns:a16="http://schemas.microsoft.com/office/drawing/2014/main" val="2393358917"/>
                  </a:ext>
                </a:extLst>
              </a:tr>
              <a:tr h="395458">
                <a:tc>
                  <a:txBody>
                    <a:bodyPr/>
                    <a:lstStyle/>
                    <a:p>
                      <a:r>
                        <a:rPr lang="en-US" dirty="0"/>
                        <a:t>SVM</a:t>
                      </a:r>
                      <a:endParaRPr lang="en-IN" dirty="0"/>
                    </a:p>
                  </a:txBody>
                  <a:tcPr/>
                </a:tc>
                <a:tc>
                  <a:txBody>
                    <a:bodyPr/>
                    <a:lstStyle/>
                    <a:p>
                      <a:r>
                        <a:rPr lang="en-US" dirty="0"/>
                        <a:t>0.09</a:t>
                      </a:r>
                      <a:endParaRPr lang="en-IN" dirty="0"/>
                    </a:p>
                  </a:txBody>
                  <a:tcPr/>
                </a:tc>
                <a:tc>
                  <a:txBody>
                    <a:bodyPr/>
                    <a:lstStyle/>
                    <a:p>
                      <a:r>
                        <a:rPr lang="en-US" dirty="0"/>
                        <a:t>0.56</a:t>
                      </a:r>
                      <a:endParaRPr lang="en-IN" dirty="0"/>
                    </a:p>
                  </a:txBody>
                  <a:tcPr/>
                </a:tc>
                <a:tc>
                  <a:txBody>
                    <a:bodyPr/>
                    <a:lstStyle/>
                    <a:p>
                      <a:r>
                        <a:rPr lang="en-US" dirty="0"/>
                        <a:t>0.61</a:t>
                      </a:r>
                      <a:endParaRPr lang="en-IN" dirty="0"/>
                    </a:p>
                  </a:txBody>
                  <a:tcPr/>
                </a:tc>
                <a:extLst>
                  <a:ext uri="{0D108BD9-81ED-4DB2-BD59-A6C34878D82A}">
                    <a16:rowId xmlns:a16="http://schemas.microsoft.com/office/drawing/2014/main" val="2772963147"/>
                  </a:ext>
                </a:extLst>
              </a:tr>
              <a:tr h="692052">
                <a:tc>
                  <a:txBody>
                    <a:bodyPr/>
                    <a:lstStyle/>
                    <a:p>
                      <a:r>
                        <a:rPr lang="en-US" dirty="0"/>
                        <a:t>Logistic Regression</a:t>
                      </a:r>
                      <a:endParaRPr lang="en-IN" dirty="0"/>
                    </a:p>
                  </a:txBody>
                  <a:tcPr/>
                </a:tc>
                <a:tc>
                  <a:txBody>
                    <a:bodyPr/>
                    <a:lstStyle/>
                    <a:p>
                      <a:r>
                        <a:rPr lang="en-US" dirty="0"/>
                        <a:t>0.00</a:t>
                      </a:r>
                      <a:endParaRPr lang="en-IN" dirty="0"/>
                    </a:p>
                  </a:txBody>
                  <a:tcPr/>
                </a:tc>
                <a:tc>
                  <a:txBody>
                    <a:bodyPr/>
                    <a:lstStyle/>
                    <a:p>
                      <a:r>
                        <a:rPr lang="en-US" dirty="0"/>
                        <a:t>0.56</a:t>
                      </a:r>
                      <a:endParaRPr lang="en-IN" dirty="0"/>
                    </a:p>
                  </a:txBody>
                  <a:tcPr/>
                </a:tc>
                <a:tc>
                  <a:txBody>
                    <a:bodyPr/>
                    <a:lstStyle/>
                    <a:p>
                      <a:r>
                        <a:rPr lang="en-US" dirty="0"/>
                        <a:t>0.69</a:t>
                      </a:r>
                      <a:endParaRPr lang="en-IN" dirty="0"/>
                    </a:p>
                  </a:txBody>
                  <a:tcPr/>
                </a:tc>
                <a:extLst>
                  <a:ext uri="{0D108BD9-81ED-4DB2-BD59-A6C34878D82A}">
                    <a16:rowId xmlns:a16="http://schemas.microsoft.com/office/drawing/2014/main" val="19114224"/>
                  </a:ext>
                </a:extLst>
              </a:tr>
            </a:tbl>
          </a:graphicData>
        </a:graphic>
      </p:graphicFrame>
      <p:sp>
        <p:nvSpPr>
          <p:cNvPr id="4" name="Slide Number Placeholder 3"/>
          <p:cNvSpPr>
            <a:spLocks noGrp="1"/>
          </p:cNvSpPr>
          <p:nvPr>
            <p:ph type="sldNum" sz="quarter" idx="15"/>
          </p:nvPr>
        </p:nvSpPr>
        <p:spPr/>
        <p:txBody>
          <a:bodyPr/>
          <a:lstStyle/>
          <a:p>
            <a:fld id="{64FE01CD-3F2C-4288-9BAE-4826118C0AF0}" type="slidenum">
              <a:rPr lang="en-US" smtClean="0"/>
              <a:pPr/>
              <a:t>13</a:t>
            </a:fld>
            <a:endParaRPr lang="en-US" dirty="0"/>
          </a:p>
        </p:txBody>
      </p:sp>
      <p:sp>
        <p:nvSpPr>
          <p:cNvPr id="6" name="TextBox 5"/>
          <p:cNvSpPr txBox="1"/>
          <p:nvPr/>
        </p:nvSpPr>
        <p:spPr>
          <a:xfrm>
            <a:off x="540326" y="4591149"/>
            <a:ext cx="6934200"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mj-lt"/>
              </a:rPr>
              <a:t>KNN and Logistic Regression and Decision Tree demonstrate high accuracy based on the provided table. Hence, these three models perform well in terms of accurately predicting the outcomes on the given dataset</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9961987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K-fold Cross Validation</a:t>
            </a:r>
          </a:p>
        </p:txBody>
      </p:sp>
      <p:sp>
        <p:nvSpPr>
          <p:cNvPr id="4" name="Slide Number Placeholder 3"/>
          <p:cNvSpPr>
            <a:spLocks noGrp="1"/>
          </p:cNvSpPr>
          <p:nvPr>
            <p:ph type="sldNum" sz="quarter" idx="15"/>
          </p:nvPr>
        </p:nvSpPr>
        <p:spPr/>
        <p:txBody>
          <a:bodyPr/>
          <a:lstStyle/>
          <a:p>
            <a:fld id="{64FE01CD-3F2C-4288-9BAE-4826118C0AF0}" type="slidenum">
              <a:rPr lang="en-US" smtClean="0"/>
              <a:pPr/>
              <a:t>14</a:t>
            </a:fld>
            <a:endParaRPr lang="en-US" dirty="0"/>
          </a:p>
        </p:txBody>
      </p:sp>
      <p:pic>
        <p:nvPicPr>
          <p:cNvPr id="7" name="Picture 6">
            <a:extLst>
              <a:ext uri="{FF2B5EF4-FFF2-40B4-BE49-F238E27FC236}">
                <a16:creationId xmlns:a16="http://schemas.microsoft.com/office/drawing/2014/main" id="{E9E147E9-74DE-C857-5585-ACBE0D5A070A}"/>
              </a:ext>
            </a:extLst>
          </p:cNvPr>
          <p:cNvPicPr>
            <a:picLocks noChangeAspect="1"/>
          </p:cNvPicPr>
          <p:nvPr/>
        </p:nvPicPr>
        <p:blipFill>
          <a:blip r:embed="rId2"/>
          <a:stretch>
            <a:fillRect/>
          </a:stretch>
        </p:blipFill>
        <p:spPr>
          <a:xfrm>
            <a:off x="1052244" y="1655317"/>
            <a:ext cx="6872556" cy="4602989"/>
          </a:xfrm>
          <a:prstGeom prst="rect">
            <a:avLst/>
          </a:prstGeom>
        </p:spPr>
      </p:pic>
    </p:spTree>
    <p:extLst>
      <p:ext uri="{BB962C8B-B14F-4D97-AF65-F5344CB8AC3E}">
        <p14:creationId xmlns:p14="http://schemas.microsoft.com/office/powerpoint/2010/main" val="14970963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Using ROC_AUC Curve</a:t>
            </a:r>
          </a:p>
        </p:txBody>
      </p:sp>
      <p:sp>
        <p:nvSpPr>
          <p:cNvPr id="4" name="Slide Number Placeholder 3"/>
          <p:cNvSpPr>
            <a:spLocks noGrp="1"/>
          </p:cNvSpPr>
          <p:nvPr>
            <p:ph type="sldNum" sz="quarter" idx="15"/>
          </p:nvPr>
        </p:nvSpPr>
        <p:spPr/>
        <p:txBody>
          <a:bodyPr/>
          <a:lstStyle/>
          <a:p>
            <a:fld id="{64FE01CD-3F2C-4288-9BAE-4826118C0AF0}" type="slidenum">
              <a:rPr lang="en-US" smtClean="0"/>
              <a:pPr/>
              <a:t>15</a:t>
            </a:fld>
            <a:endParaRPr lang="en-US" dirty="0"/>
          </a:p>
        </p:txBody>
      </p:sp>
      <p:pic>
        <p:nvPicPr>
          <p:cNvPr id="7" name="Picture 6">
            <a:extLst>
              <a:ext uri="{FF2B5EF4-FFF2-40B4-BE49-F238E27FC236}">
                <a16:creationId xmlns:a16="http://schemas.microsoft.com/office/drawing/2014/main" id="{87CCDA91-081D-8E85-C7BA-0A3E47C909AC}"/>
              </a:ext>
            </a:extLst>
          </p:cNvPr>
          <p:cNvPicPr>
            <a:picLocks noChangeAspect="1"/>
          </p:cNvPicPr>
          <p:nvPr/>
        </p:nvPicPr>
        <p:blipFill>
          <a:blip r:embed="rId2"/>
          <a:stretch>
            <a:fillRect/>
          </a:stretch>
        </p:blipFill>
        <p:spPr>
          <a:xfrm>
            <a:off x="661416" y="1676400"/>
            <a:ext cx="7467600" cy="4747042"/>
          </a:xfrm>
          <a:prstGeom prst="rect">
            <a:avLst/>
          </a:prstGeom>
        </p:spPr>
      </p:pic>
    </p:spTree>
    <p:extLst>
      <p:ext uri="{BB962C8B-B14F-4D97-AF65-F5344CB8AC3E}">
        <p14:creationId xmlns:p14="http://schemas.microsoft.com/office/powerpoint/2010/main" val="15652667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Conclusion</a:t>
            </a:r>
          </a:p>
        </p:txBody>
      </p:sp>
      <p:sp>
        <p:nvSpPr>
          <p:cNvPr id="3" name="Content Placeholder 2"/>
          <p:cNvSpPr>
            <a:spLocks noGrp="1"/>
          </p:cNvSpPr>
          <p:nvPr>
            <p:ph sz="quarter" idx="1"/>
          </p:nvPr>
        </p:nvSpPr>
        <p:spPr>
          <a:xfrm>
            <a:off x="457200" y="1442113"/>
            <a:ext cx="7924800" cy="4873752"/>
          </a:xfrm>
        </p:spPr>
        <p:txBody>
          <a:bodyPr/>
          <a:lstStyle/>
          <a:p>
            <a:r>
              <a:rPr lang="en-US" dirty="0">
                <a:latin typeface="+mj-lt"/>
              </a:rPr>
              <a:t>After testing different models, KNN, Decision Tree, and Logistic Regression showed good accuracy. Among them, KNN performed slightly better based on various evaluation metrics. So, KNN is the most effective model for predicting rainfall in this dataset</a:t>
            </a:r>
          </a:p>
        </p:txBody>
      </p:sp>
      <p:sp>
        <p:nvSpPr>
          <p:cNvPr id="5" name="Slide Number Placeholder 4"/>
          <p:cNvSpPr>
            <a:spLocks noGrp="1"/>
          </p:cNvSpPr>
          <p:nvPr>
            <p:ph type="sldNum" sz="quarter" idx="15"/>
          </p:nvPr>
        </p:nvSpPr>
        <p:spPr/>
        <p:txBody>
          <a:bodyPr/>
          <a:lstStyle/>
          <a:p>
            <a:fld id="{64FE01CD-3F2C-4288-9BAE-4826118C0AF0}" type="slidenum">
              <a:rPr lang="en-US" smtClean="0"/>
              <a:pPr/>
              <a:t>16</a:t>
            </a:fld>
            <a:endParaRPr lang="en-US" dirty="0"/>
          </a:p>
        </p:txBody>
      </p:sp>
      <p:sp>
        <p:nvSpPr>
          <p:cNvPr id="7" name="TextBox 6"/>
          <p:cNvSpPr txBox="1"/>
          <p:nvPr/>
        </p:nvSpPr>
        <p:spPr>
          <a:xfrm>
            <a:off x="304800" y="6477000"/>
            <a:ext cx="8433816"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Dhule                                                                                                                                                                         T3 BATCH</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23031399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Outline</a:t>
            </a:r>
          </a:p>
        </p:txBody>
      </p:sp>
      <p:sp>
        <p:nvSpPr>
          <p:cNvPr id="3" name="Content Placeholder 2"/>
          <p:cNvSpPr>
            <a:spLocks noGrp="1"/>
          </p:cNvSpPr>
          <p:nvPr>
            <p:ph sz="quarter" idx="1"/>
          </p:nvPr>
        </p:nvSpPr>
        <p:spPr>
          <a:xfrm>
            <a:off x="457200" y="1442113"/>
            <a:ext cx="7924800" cy="4873752"/>
          </a:xfrm>
        </p:spPr>
        <p:txBody>
          <a:bodyPr>
            <a:normAutofit fontScale="92500" lnSpcReduction="20000"/>
          </a:bodyPr>
          <a:lstStyle/>
          <a:p>
            <a:pPr marL="457200" indent="-457200">
              <a:buFont typeface="+mj-lt"/>
              <a:buAutoNum type="arabicPeriod"/>
            </a:pPr>
            <a:r>
              <a:rPr lang="en-US" dirty="0"/>
              <a:t>Problem Statement</a:t>
            </a:r>
          </a:p>
          <a:p>
            <a:pPr marL="457200" indent="-457200">
              <a:buFont typeface="+mj-lt"/>
              <a:buAutoNum type="arabicPeriod"/>
            </a:pPr>
            <a:r>
              <a:rPr lang="en-US" dirty="0"/>
              <a:t>Data Dictionary </a:t>
            </a:r>
          </a:p>
          <a:p>
            <a:pPr marL="457200" indent="-457200">
              <a:buFont typeface="+mj-lt"/>
              <a:buAutoNum type="arabicPeriod"/>
            </a:pPr>
            <a:r>
              <a:rPr lang="en-US" dirty="0"/>
              <a:t>About Dataset </a:t>
            </a:r>
          </a:p>
          <a:p>
            <a:pPr marL="457200" indent="-457200">
              <a:buFont typeface="+mj-lt"/>
              <a:buAutoNum type="arabicPeriod"/>
            </a:pPr>
            <a:r>
              <a:rPr lang="en-US" dirty="0"/>
              <a:t>Preprocessing steps used</a:t>
            </a:r>
          </a:p>
          <a:p>
            <a:pPr marL="457200" indent="-457200">
              <a:buFont typeface="+mj-lt"/>
              <a:buAutoNum type="arabicPeriod"/>
            </a:pPr>
            <a:r>
              <a:rPr lang="en-US" dirty="0"/>
              <a:t>ML Algorithm Used</a:t>
            </a:r>
          </a:p>
          <a:p>
            <a:pPr marL="822960" lvl="1" indent="-457200">
              <a:buFont typeface="+mj-lt"/>
              <a:buAutoNum type="arabicPeriod"/>
            </a:pPr>
            <a:r>
              <a:rPr lang="en-US" dirty="0"/>
              <a:t>KNN</a:t>
            </a:r>
          </a:p>
          <a:p>
            <a:pPr marL="822960" lvl="1" indent="-457200">
              <a:buFont typeface="+mj-lt"/>
              <a:buAutoNum type="arabicPeriod"/>
            </a:pPr>
            <a:r>
              <a:rPr lang="en-US" dirty="0"/>
              <a:t>Decision Tree</a:t>
            </a:r>
          </a:p>
          <a:p>
            <a:pPr marL="822960" lvl="1" indent="-457200">
              <a:buFont typeface="+mj-lt"/>
              <a:buAutoNum type="arabicPeriod"/>
            </a:pPr>
            <a:r>
              <a:rPr lang="en-US" dirty="0"/>
              <a:t>Support Vector Machine</a:t>
            </a:r>
          </a:p>
          <a:p>
            <a:pPr marL="822960" lvl="1" indent="-457200">
              <a:buFont typeface="+mj-lt"/>
              <a:buAutoNum type="arabicPeriod"/>
            </a:pPr>
            <a:r>
              <a:rPr lang="en-US" dirty="0"/>
              <a:t>Logistic Regression</a:t>
            </a:r>
          </a:p>
          <a:p>
            <a:pPr marL="457200" indent="-457200">
              <a:buFont typeface="+mj-lt"/>
              <a:buAutoNum type="arabicPeriod"/>
            </a:pPr>
            <a:r>
              <a:rPr lang="en-US" dirty="0"/>
              <a:t> Model Evaluation</a:t>
            </a:r>
          </a:p>
          <a:p>
            <a:pPr marL="822960" lvl="1" indent="-457200">
              <a:buFont typeface="+mj-lt"/>
              <a:buAutoNum type="arabicPeriod"/>
            </a:pPr>
            <a:r>
              <a:rPr lang="en-US" dirty="0"/>
              <a:t>Using Comparative Score</a:t>
            </a:r>
          </a:p>
          <a:p>
            <a:pPr marL="822960" lvl="1" indent="-457200">
              <a:buFont typeface="+mj-lt"/>
              <a:buAutoNum type="arabicPeriod"/>
            </a:pPr>
            <a:r>
              <a:rPr lang="en-US" dirty="0"/>
              <a:t>Using K-fold Cross Validation</a:t>
            </a:r>
          </a:p>
          <a:p>
            <a:pPr marL="822960" lvl="1" indent="-457200">
              <a:buFont typeface="+mj-lt"/>
              <a:buAutoNum type="arabicPeriod"/>
            </a:pPr>
            <a:r>
              <a:rPr lang="en-US" dirty="0"/>
              <a:t>Using ROC AUC Curve</a:t>
            </a:r>
          </a:p>
          <a:p>
            <a:pPr marL="457200" indent="-457200">
              <a:buFont typeface="+mj-lt"/>
              <a:buAutoNum type="arabicPeriod"/>
            </a:pPr>
            <a:r>
              <a:rPr lang="en-US" dirty="0"/>
              <a:t>Conclusion</a:t>
            </a:r>
          </a:p>
          <a:p>
            <a:pPr marL="457200" indent="-457200">
              <a:buFont typeface="+mj-lt"/>
              <a:buAutoNum type="arabicPeriod"/>
            </a:pPr>
            <a:endParaRPr lang="en-US" dirty="0"/>
          </a:p>
          <a:p>
            <a:pPr marL="0" indent="0">
              <a:buNone/>
            </a:pPr>
            <a:endParaRPr lang="en-US" dirty="0"/>
          </a:p>
        </p:txBody>
      </p:sp>
      <p:sp>
        <p:nvSpPr>
          <p:cNvPr id="5" name="Slide Number Placeholder 4"/>
          <p:cNvSpPr>
            <a:spLocks noGrp="1"/>
          </p:cNvSpPr>
          <p:nvPr>
            <p:ph type="sldNum" sz="quarter" idx="15"/>
          </p:nvPr>
        </p:nvSpPr>
        <p:spPr/>
        <p:txBody>
          <a:bodyPr/>
          <a:lstStyle/>
          <a:p>
            <a:fld id="{64FE01CD-3F2C-4288-9BAE-4826118C0AF0}" type="slidenum">
              <a:rPr lang="en-US" smtClean="0"/>
              <a:pPr/>
              <a:t>2</a:t>
            </a:fld>
            <a:endParaRPr lang="en-US" dirty="0"/>
          </a:p>
        </p:txBody>
      </p:sp>
      <p:sp>
        <p:nvSpPr>
          <p:cNvPr id="7" name="TextBox 6"/>
          <p:cNvSpPr txBox="1"/>
          <p:nvPr/>
        </p:nvSpPr>
        <p:spPr>
          <a:xfrm>
            <a:off x="304800" y="6477000"/>
            <a:ext cx="92202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Dhule                                                                                                                                                                     T1 BATCH</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42262424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Problem Statement</a:t>
            </a:r>
          </a:p>
        </p:txBody>
      </p:sp>
      <p:sp>
        <p:nvSpPr>
          <p:cNvPr id="3" name="Content Placeholder 2"/>
          <p:cNvSpPr>
            <a:spLocks noGrp="1"/>
          </p:cNvSpPr>
          <p:nvPr>
            <p:ph sz="quarter" idx="1"/>
          </p:nvPr>
        </p:nvSpPr>
        <p:spPr>
          <a:xfrm>
            <a:off x="457200" y="1442113"/>
            <a:ext cx="7924800" cy="4873752"/>
          </a:xfrm>
        </p:spPr>
        <p:txBody>
          <a:bodyPr/>
          <a:lstStyle/>
          <a:p>
            <a:r>
              <a:rPr lang="en-US" dirty="0"/>
              <a:t>Develop a machine learning model to predict whether it will rain tomorrow based on various weather attributes recorded today. The goal is to utilize different classification algorithms to find the most accurate model for this prediction.</a:t>
            </a:r>
            <a:endParaRPr lang="en-US" dirty="0">
              <a:latin typeface="+mj-lt"/>
            </a:endParaRPr>
          </a:p>
        </p:txBody>
      </p:sp>
      <p:sp>
        <p:nvSpPr>
          <p:cNvPr id="5" name="Slide Number Placeholder 4"/>
          <p:cNvSpPr>
            <a:spLocks noGrp="1"/>
          </p:cNvSpPr>
          <p:nvPr>
            <p:ph type="sldNum" sz="quarter" idx="15"/>
          </p:nvPr>
        </p:nvSpPr>
        <p:spPr/>
        <p:txBody>
          <a:bodyPr/>
          <a:lstStyle/>
          <a:p>
            <a:fld id="{64FE01CD-3F2C-4288-9BAE-4826118C0AF0}" type="slidenum">
              <a:rPr lang="en-US" smtClean="0"/>
              <a:pPr/>
              <a:t>3</a:t>
            </a:fld>
            <a:endParaRPr lang="en-US" dirty="0"/>
          </a:p>
        </p:txBody>
      </p:sp>
      <p:sp>
        <p:nvSpPr>
          <p:cNvPr id="7" name="TextBox 6"/>
          <p:cNvSpPr txBox="1"/>
          <p:nvPr/>
        </p:nvSpPr>
        <p:spPr>
          <a:xfrm>
            <a:off x="304800" y="6477000"/>
            <a:ext cx="86868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Dhule                                                                                                                                                                           T1 BATCH</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37636903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152400"/>
            <a:ext cx="7467600" cy="1143000"/>
          </a:xfrm>
        </p:spPr>
        <p:txBody>
          <a:bodyPr/>
          <a:lstStyle/>
          <a:p>
            <a:r>
              <a:rPr lang="en-IN" dirty="0"/>
              <a:t>Data Dictionary</a:t>
            </a:r>
            <a:br>
              <a:rPr lang="en-IN" dirty="0"/>
            </a:br>
            <a:r>
              <a:rPr lang="en-IN" dirty="0"/>
              <a:t>Dataset Used =</a:t>
            </a:r>
            <a:r>
              <a:rPr lang="en-US" dirty="0"/>
              <a:t>whether</a:t>
            </a:r>
            <a:r>
              <a:rPr lang="en-IN" dirty="0"/>
              <a:t>.csv</a:t>
            </a:r>
          </a:p>
        </p:txBody>
      </p:sp>
      <p:sp>
        <p:nvSpPr>
          <p:cNvPr id="4" name="Slide Number Placeholder 3"/>
          <p:cNvSpPr>
            <a:spLocks noGrp="1"/>
          </p:cNvSpPr>
          <p:nvPr>
            <p:ph type="sldNum" sz="quarter" idx="15"/>
          </p:nvPr>
        </p:nvSpPr>
        <p:spPr/>
        <p:txBody>
          <a:bodyPr/>
          <a:lstStyle/>
          <a:p>
            <a:fld id="{64FE01CD-3F2C-4288-9BAE-4826118C0AF0}" type="slidenum">
              <a:rPr lang="en-US" smtClean="0"/>
              <a:pPr/>
              <a:t>4</a:t>
            </a:fld>
            <a:endParaRPr lang="en-US" dirty="0"/>
          </a:p>
        </p:txBody>
      </p:sp>
      <p:graphicFrame>
        <p:nvGraphicFramePr>
          <p:cNvPr id="3" name="object 6">
            <a:extLst>
              <a:ext uri="{FF2B5EF4-FFF2-40B4-BE49-F238E27FC236}">
                <a16:creationId xmlns:a16="http://schemas.microsoft.com/office/drawing/2014/main" id="{8535FC7C-9865-990A-961E-A0BE6D9D19D2}"/>
              </a:ext>
            </a:extLst>
          </p:cNvPr>
          <p:cNvGraphicFramePr>
            <a:graphicFrameLocks noGrp="1"/>
          </p:cNvGraphicFramePr>
          <p:nvPr>
            <p:extLst>
              <p:ext uri="{D42A27DB-BD31-4B8C-83A1-F6EECF244321}">
                <p14:modId xmlns:p14="http://schemas.microsoft.com/office/powerpoint/2010/main" val="1158046920"/>
              </p:ext>
            </p:extLst>
          </p:nvPr>
        </p:nvGraphicFramePr>
        <p:xfrm>
          <a:off x="762000" y="1337818"/>
          <a:ext cx="5970271" cy="5183505"/>
        </p:xfrm>
        <a:graphic>
          <a:graphicData uri="http://schemas.openxmlformats.org/drawingml/2006/table">
            <a:tbl>
              <a:tblPr firstRow="1" bandRow="1">
                <a:tableStyleId>{2D5ABB26-0587-4C30-8999-92F81FD0307C}</a:tableStyleId>
              </a:tblPr>
              <a:tblGrid>
                <a:gridCol w="2327701">
                  <a:extLst>
                    <a:ext uri="{9D8B030D-6E8A-4147-A177-3AD203B41FA5}">
                      <a16:colId xmlns:a16="http://schemas.microsoft.com/office/drawing/2014/main" val="20000"/>
                    </a:ext>
                  </a:extLst>
                </a:gridCol>
                <a:gridCol w="982876">
                  <a:extLst>
                    <a:ext uri="{9D8B030D-6E8A-4147-A177-3AD203B41FA5}">
                      <a16:colId xmlns:a16="http://schemas.microsoft.com/office/drawing/2014/main" val="20001"/>
                    </a:ext>
                  </a:extLst>
                </a:gridCol>
                <a:gridCol w="2659694">
                  <a:extLst>
                    <a:ext uri="{9D8B030D-6E8A-4147-A177-3AD203B41FA5}">
                      <a16:colId xmlns:a16="http://schemas.microsoft.com/office/drawing/2014/main" val="20002"/>
                    </a:ext>
                  </a:extLst>
                </a:gridCol>
              </a:tblGrid>
              <a:tr h="485210">
                <a:tc>
                  <a:txBody>
                    <a:bodyPr/>
                    <a:lstStyle/>
                    <a:p>
                      <a:pPr marL="91440">
                        <a:lnSpc>
                          <a:spcPct val="100000"/>
                        </a:lnSpc>
                        <a:spcBef>
                          <a:spcPts val="225"/>
                        </a:spcBef>
                      </a:pPr>
                      <a:r>
                        <a:rPr sz="1600" b="1" spc="-10" dirty="0">
                          <a:solidFill>
                            <a:srgbClr val="FFFFFF"/>
                          </a:solidFill>
                          <a:latin typeface="Calibri"/>
                          <a:cs typeface="Calibri"/>
                        </a:rPr>
                        <a:t>Feature</a:t>
                      </a:r>
                      <a:r>
                        <a:rPr sz="1600" b="1" spc="-35" dirty="0">
                          <a:solidFill>
                            <a:srgbClr val="FFFFFF"/>
                          </a:solidFill>
                          <a:latin typeface="Calibri"/>
                          <a:cs typeface="Calibri"/>
                        </a:rPr>
                        <a:t> </a:t>
                      </a:r>
                      <a:r>
                        <a:rPr sz="1600" b="1" spc="-20" dirty="0">
                          <a:solidFill>
                            <a:srgbClr val="FFFFFF"/>
                          </a:solidFill>
                          <a:latin typeface="Calibri"/>
                          <a:cs typeface="Calibri"/>
                        </a:rPr>
                        <a:t>Name</a:t>
                      </a:r>
                      <a:endParaRPr sz="1600">
                        <a:latin typeface="Calibri"/>
                        <a:cs typeface="Calibri"/>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solidFill>
                      <a:srgbClr val="FC8537"/>
                    </a:solidFill>
                  </a:tcPr>
                </a:tc>
                <a:tc>
                  <a:txBody>
                    <a:bodyPr/>
                    <a:lstStyle/>
                    <a:p>
                      <a:pPr marL="92075" marR="502284">
                        <a:lnSpc>
                          <a:spcPct val="100000"/>
                        </a:lnSpc>
                        <a:spcBef>
                          <a:spcPts val="225"/>
                        </a:spcBef>
                      </a:pPr>
                      <a:r>
                        <a:rPr sz="1600" b="1" spc="-20" dirty="0">
                          <a:solidFill>
                            <a:srgbClr val="FFFFFF"/>
                          </a:solidFill>
                          <a:latin typeface="Calibri"/>
                          <a:cs typeface="Calibri"/>
                        </a:rPr>
                        <a:t>Data </a:t>
                      </a:r>
                      <a:r>
                        <a:rPr sz="1600" b="1" spc="-35" dirty="0">
                          <a:solidFill>
                            <a:srgbClr val="FFFFFF"/>
                          </a:solidFill>
                          <a:latin typeface="Calibri"/>
                          <a:cs typeface="Calibri"/>
                        </a:rPr>
                        <a:t>Type</a:t>
                      </a:r>
                      <a:endParaRPr sz="1600">
                        <a:latin typeface="Calibri"/>
                        <a:cs typeface="Calibri"/>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solidFill>
                      <a:srgbClr val="FC8537"/>
                    </a:solidFill>
                  </a:tcPr>
                </a:tc>
                <a:tc>
                  <a:txBody>
                    <a:bodyPr/>
                    <a:lstStyle/>
                    <a:p>
                      <a:pPr marL="92075">
                        <a:lnSpc>
                          <a:spcPct val="100000"/>
                        </a:lnSpc>
                        <a:spcBef>
                          <a:spcPts val="225"/>
                        </a:spcBef>
                      </a:pPr>
                      <a:r>
                        <a:rPr sz="1600" b="1" spc="-10" dirty="0">
                          <a:solidFill>
                            <a:srgbClr val="FFFFFF"/>
                          </a:solidFill>
                          <a:latin typeface="Calibri"/>
                          <a:cs typeface="Calibri"/>
                        </a:rPr>
                        <a:t>Description</a:t>
                      </a:r>
                      <a:endParaRPr sz="1600">
                        <a:latin typeface="Calibri"/>
                        <a:cs typeface="Calibri"/>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solidFill>
                      <a:srgbClr val="FC8537"/>
                    </a:solidFill>
                  </a:tcPr>
                </a:tc>
                <a:extLst>
                  <a:ext uri="{0D108BD9-81ED-4DB2-BD59-A6C34878D82A}">
                    <a16:rowId xmlns:a16="http://schemas.microsoft.com/office/drawing/2014/main" val="10000"/>
                  </a:ext>
                </a:extLst>
              </a:tr>
              <a:tr h="447573">
                <a:tc>
                  <a:txBody>
                    <a:bodyPr/>
                    <a:lstStyle/>
                    <a:p>
                      <a:pPr marL="91440">
                        <a:lnSpc>
                          <a:spcPct val="100000"/>
                        </a:lnSpc>
                        <a:spcBef>
                          <a:spcPts val="140"/>
                        </a:spcBef>
                      </a:pPr>
                      <a:r>
                        <a:rPr sz="1600" spc="-10" dirty="0">
                          <a:latin typeface="Georgia"/>
                          <a:cs typeface="Georgia"/>
                        </a:rPr>
                        <a:t>MinTemp</a:t>
                      </a:r>
                      <a:endParaRPr sz="1600">
                        <a:latin typeface="Georgia"/>
                        <a:cs typeface="Georgia"/>
                      </a:endParaRPr>
                    </a:p>
                  </a:txBody>
                  <a:tcPr marL="0" marR="0" marT="17780" marB="0">
                    <a:lnL w="12700">
                      <a:solidFill>
                        <a:srgbClr val="FFFFFF"/>
                      </a:solidFill>
                      <a:prstDash val="solid"/>
                    </a:lnL>
                    <a:lnR w="12700">
                      <a:solidFill>
                        <a:srgbClr val="FFFFFF"/>
                      </a:solidFill>
                      <a:prstDash val="solid"/>
                    </a:lnR>
                    <a:lnB w="12700">
                      <a:solidFill>
                        <a:srgbClr val="FFFFFF"/>
                      </a:solidFill>
                      <a:prstDash val="solid"/>
                    </a:lnB>
                    <a:solidFill>
                      <a:srgbClr val="FFD9CE"/>
                    </a:solidFill>
                  </a:tcPr>
                </a:tc>
                <a:tc>
                  <a:txBody>
                    <a:bodyPr/>
                    <a:lstStyle/>
                    <a:p>
                      <a:pPr marL="92075">
                        <a:lnSpc>
                          <a:spcPct val="100000"/>
                        </a:lnSpc>
                        <a:spcBef>
                          <a:spcPts val="140"/>
                        </a:spcBef>
                      </a:pPr>
                      <a:r>
                        <a:rPr sz="1600" spc="-10" dirty="0">
                          <a:latin typeface="Georgia"/>
                          <a:cs typeface="Georgia"/>
                        </a:rPr>
                        <a:t>Float</a:t>
                      </a:r>
                      <a:endParaRPr sz="1600">
                        <a:latin typeface="Georgia"/>
                        <a:cs typeface="Georgia"/>
                      </a:endParaRPr>
                    </a:p>
                  </a:txBody>
                  <a:tcPr marL="0" marR="0" marT="17780" marB="0">
                    <a:lnL w="12700">
                      <a:solidFill>
                        <a:srgbClr val="FFFFFF"/>
                      </a:solidFill>
                      <a:prstDash val="solid"/>
                    </a:lnL>
                    <a:lnR w="12700">
                      <a:solidFill>
                        <a:srgbClr val="FFFFFF"/>
                      </a:solidFill>
                      <a:prstDash val="solid"/>
                    </a:lnR>
                    <a:lnB w="12700">
                      <a:solidFill>
                        <a:srgbClr val="FFFFFF"/>
                      </a:solidFill>
                      <a:prstDash val="solid"/>
                    </a:lnB>
                    <a:solidFill>
                      <a:srgbClr val="FFD9CE"/>
                    </a:solidFill>
                  </a:tcPr>
                </a:tc>
                <a:tc>
                  <a:txBody>
                    <a:bodyPr/>
                    <a:lstStyle/>
                    <a:p>
                      <a:pPr marL="92075">
                        <a:lnSpc>
                          <a:spcPct val="100000"/>
                        </a:lnSpc>
                        <a:spcBef>
                          <a:spcPts val="140"/>
                        </a:spcBef>
                      </a:pPr>
                      <a:r>
                        <a:rPr sz="1600" dirty="0">
                          <a:latin typeface="Georgia"/>
                          <a:cs typeface="Georgia"/>
                        </a:rPr>
                        <a:t>Minimum</a:t>
                      </a:r>
                      <a:r>
                        <a:rPr sz="1600" spc="265" dirty="0">
                          <a:latin typeface="Georgia"/>
                          <a:cs typeface="Georgia"/>
                        </a:rPr>
                        <a:t> </a:t>
                      </a:r>
                      <a:r>
                        <a:rPr sz="1600" dirty="0">
                          <a:latin typeface="Georgia"/>
                          <a:cs typeface="Georgia"/>
                        </a:rPr>
                        <a:t>temperature</a:t>
                      </a:r>
                      <a:r>
                        <a:rPr sz="1600" spc="254" dirty="0">
                          <a:latin typeface="Georgia"/>
                          <a:cs typeface="Georgia"/>
                        </a:rPr>
                        <a:t> </a:t>
                      </a:r>
                      <a:r>
                        <a:rPr sz="1600" spc="-25" dirty="0">
                          <a:latin typeface="Georgia"/>
                          <a:cs typeface="Georgia"/>
                        </a:rPr>
                        <a:t>of</a:t>
                      </a:r>
                      <a:endParaRPr sz="1600">
                        <a:latin typeface="Georgia"/>
                        <a:cs typeface="Georgia"/>
                      </a:endParaRPr>
                    </a:p>
                    <a:p>
                      <a:pPr marL="92075">
                        <a:lnSpc>
                          <a:spcPct val="100000"/>
                        </a:lnSpc>
                      </a:pPr>
                      <a:r>
                        <a:rPr sz="1600" dirty="0">
                          <a:latin typeface="Georgia"/>
                          <a:cs typeface="Georgia"/>
                        </a:rPr>
                        <a:t>the</a:t>
                      </a:r>
                      <a:r>
                        <a:rPr sz="1600" spc="150" dirty="0">
                          <a:latin typeface="Georgia"/>
                          <a:cs typeface="Georgia"/>
                        </a:rPr>
                        <a:t> </a:t>
                      </a:r>
                      <a:r>
                        <a:rPr sz="1600" spc="-25" dirty="0">
                          <a:latin typeface="Georgia"/>
                          <a:cs typeface="Georgia"/>
                        </a:rPr>
                        <a:t>day</a:t>
                      </a:r>
                      <a:endParaRPr sz="1600">
                        <a:latin typeface="Georgia"/>
                        <a:cs typeface="Georgia"/>
                      </a:endParaRPr>
                    </a:p>
                  </a:txBody>
                  <a:tcPr marL="0" marR="0" marT="17780" marB="0">
                    <a:lnL w="12700">
                      <a:solidFill>
                        <a:srgbClr val="FFFFFF"/>
                      </a:solidFill>
                      <a:prstDash val="solid"/>
                    </a:lnL>
                    <a:lnR w="12700">
                      <a:solidFill>
                        <a:srgbClr val="FFFFFF"/>
                      </a:solidFill>
                      <a:prstDash val="solid"/>
                    </a:lnR>
                    <a:lnB w="12700">
                      <a:solidFill>
                        <a:srgbClr val="FFFFFF"/>
                      </a:solidFill>
                      <a:prstDash val="solid"/>
                    </a:lnB>
                    <a:solidFill>
                      <a:srgbClr val="FFD9CE"/>
                    </a:solidFill>
                  </a:tcPr>
                </a:tc>
                <a:extLst>
                  <a:ext uri="{0D108BD9-81ED-4DB2-BD59-A6C34878D82A}">
                    <a16:rowId xmlns:a16="http://schemas.microsoft.com/office/drawing/2014/main" val="10001"/>
                  </a:ext>
                </a:extLst>
              </a:tr>
              <a:tr h="463340">
                <a:tc>
                  <a:txBody>
                    <a:bodyPr/>
                    <a:lstStyle/>
                    <a:p>
                      <a:pPr marL="91440">
                        <a:lnSpc>
                          <a:spcPct val="100000"/>
                        </a:lnSpc>
                        <a:spcBef>
                          <a:spcPts val="290"/>
                        </a:spcBef>
                      </a:pPr>
                      <a:r>
                        <a:rPr sz="1600" spc="-10" dirty="0">
                          <a:latin typeface="Georgia"/>
                          <a:cs typeface="Georgia"/>
                        </a:rPr>
                        <a:t>MaxTemp</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a:lnSpc>
                          <a:spcPct val="100000"/>
                        </a:lnSpc>
                        <a:spcBef>
                          <a:spcPts val="290"/>
                        </a:spcBef>
                      </a:pPr>
                      <a:r>
                        <a:rPr sz="1600" spc="-10" dirty="0">
                          <a:latin typeface="Georgia"/>
                          <a:cs typeface="Georgia"/>
                        </a:rPr>
                        <a:t>Float</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marR="193040">
                        <a:lnSpc>
                          <a:spcPct val="100000"/>
                        </a:lnSpc>
                        <a:spcBef>
                          <a:spcPts val="290"/>
                        </a:spcBef>
                      </a:pPr>
                      <a:r>
                        <a:rPr sz="1600" dirty="0">
                          <a:latin typeface="Georgia"/>
                          <a:cs typeface="Georgia"/>
                        </a:rPr>
                        <a:t>Maximum</a:t>
                      </a:r>
                      <a:r>
                        <a:rPr sz="1600" spc="320" dirty="0">
                          <a:latin typeface="Georgia"/>
                          <a:cs typeface="Georgia"/>
                        </a:rPr>
                        <a:t> </a:t>
                      </a:r>
                      <a:r>
                        <a:rPr sz="1600" dirty="0">
                          <a:latin typeface="Georgia"/>
                          <a:cs typeface="Georgia"/>
                        </a:rPr>
                        <a:t>temperature</a:t>
                      </a:r>
                      <a:r>
                        <a:rPr sz="1600" spc="300" dirty="0">
                          <a:latin typeface="Georgia"/>
                          <a:cs typeface="Georgia"/>
                        </a:rPr>
                        <a:t> </a:t>
                      </a:r>
                      <a:r>
                        <a:rPr sz="1600" spc="-25" dirty="0">
                          <a:latin typeface="Georgia"/>
                          <a:cs typeface="Georgia"/>
                        </a:rPr>
                        <a:t>of </a:t>
                      </a:r>
                      <a:r>
                        <a:rPr sz="1600" dirty="0">
                          <a:latin typeface="Georgia"/>
                          <a:cs typeface="Georgia"/>
                        </a:rPr>
                        <a:t>the</a:t>
                      </a:r>
                      <a:r>
                        <a:rPr sz="1600" spc="145" dirty="0">
                          <a:latin typeface="Georgia"/>
                          <a:cs typeface="Georgia"/>
                        </a:rPr>
                        <a:t> </a:t>
                      </a:r>
                      <a:r>
                        <a:rPr sz="1600" spc="-25" dirty="0">
                          <a:latin typeface="Georgia"/>
                          <a:cs typeface="Georgia"/>
                        </a:rPr>
                        <a:t>day</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extLst>
                  <a:ext uri="{0D108BD9-81ED-4DB2-BD59-A6C34878D82A}">
                    <a16:rowId xmlns:a16="http://schemas.microsoft.com/office/drawing/2014/main" val="10002"/>
                  </a:ext>
                </a:extLst>
              </a:tr>
              <a:tr h="463340">
                <a:tc>
                  <a:txBody>
                    <a:bodyPr/>
                    <a:lstStyle/>
                    <a:p>
                      <a:pPr marL="91440">
                        <a:lnSpc>
                          <a:spcPct val="100000"/>
                        </a:lnSpc>
                        <a:spcBef>
                          <a:spcPts val="290"/>
                        </a:spcBef>
                      </a:pPr>
                      <a:r>
                        <a:rPr sz="1600" spc="-10" dirty="0">
                          <a:latin typeface="Georgia"/>
                          <a:cs typeface="Georgia"/>
                        </a:rPr>
                        <a:t>Rainfall</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290"/>
                        </a:spcBef>
                      </a:pPr>
                      <a:r>
                        <a:rPr sz="1600" spc="-10" dirty="0">
                          <a:latin typeface="Georgia"/>
                          <a:cs typeface="Georgia"/>
                        </a:rPr>
                        <a:t>Float</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marR="197485">
                        <a:lnSpc>
                          <a:spcPct val="100000"/>
                        </a:lnSpc>
                        <a:spcBef>
                          <a:spcPts val="290"/>
                        </a:spcBef>
                      </a:pPr>
                      <a:r>
                        <a:rPr sz="1600" dirty="0">
                          <a:latin typeface="Georgia"/>
                          <a:cs typeface="Georgia"/>
                        </a:rPr>
                        <a:t>Total</a:t>
                      </a:r>
                      <a:r>
                        <a:rPr sz="1600" spc="155" dirty="0">
                          <a:latin typeface="Georgia"/>
                          <a:cs typeface="Georgia"/>
                        </a:rPr>
                        <a:t> </a:t>
                      </a:r>
                      <a:r>
                        <a:rPr sz="1600" dirty="0">
                          <a:latin typeface="Georgia"/>
                          <a:cs typeface="Georgia"/>
                        </a:rPr>
                        <a:t>rainfall</a:t>
                      </a:r>
                      <a:r>
                        <a:rPr sz="1600" spc="185" dirty="0">
                          <a:latin typeface="Georgia"/>
                          <a:cs typeface="Georgia"/>
                        </a:rPr>
                        <a:t> </a:t>
                      </a:r>
                      <a:r>
                        <a:rPr sz="1600" dirty="0">
                          <a:latin typeface="Georgia"/>
                          <a:cs typeface="Georgia"/>
                        </a:rPr>
                        <a:t>recorded</a:t>
                      </a:r>
                      <a:r>
                        <a:rPr sz="1600" spc="180" dirty="0">
                          <a:latin typeface="Georgia"/>
                          <a:cs typeface="Georgia"/>
                        </a:rPr>
                        <a:t> </a:t>
                      </a:r>
                      <a:r>
                        <a:rPr sz="1600" spc="-25" dirty="0">
                          <a:latin typeface="Georgia"/>
                          <a:cs typeface="Georgia"/>
                        </a:rPr>
                        <a:t>for </a:t>
                      </a:r>
                      <a:r>
                        <a:rPr sz="1600" dirty="0">
                          <a:latin typeface="Georgia"/>
                          <a:cs typeface="Georgia"/>
                        </a:rPr>
                        <a:t>the</a:t>
                      </a:r>
                      <a:r>
                        <a:rPr sz="1600" spc="145" dirty="0">
                          <a:latin typeface="Georgia"/>
                          <a:cs typeface="Georgia"/>
                        </a:rPr>
                        <a:t> </a:t>
                      </a:r>
                      <a:r>
                        <a:rPr sz="1600" spc="-25" dirty="0">
                          <a:latin typeface="Georgia"/>
                          <a:cs typeface="Georgia"/>
                        </a:rPr>
                        <a:t>day</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3"/>
                  </a:ext>
                </a:extLst>
              </a:tr>
              <a:tr h="463848">
                <a:tc>
                  <a:txBody>
                    <a:bodyPr/>
                    <a:lstStyle/>
                    <a:p>
                      <a:pPr marL="91440">
                        <a:lnSpc>
                          <a:spcPct val="100000"/>
                        </a:lnSpc>
                        <a:spcBef>
                          <a:spcPts val="290"/>
                        </a:spcBef>
                      </a:pPr>
                      <a:r>
                        <a:rPr sz="1600" spc="-10" dirty="0">
                          <a:latin typeface="Georgia"/>
                          <a:cs typeface="Georgia"/>
                        </a:rPr>
                        <a:t>Evaporation</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a:lnSpc>
                          <a:spcPct val="100000"/>
                        </a:lnSpc>
                        <a:spcBef>
                          <a:spcPts val="290"/>
                        </a:spcBef>
                      </a:pPr>
                      <a:r>
                        <a:rPr sz="1600" spc="-10" dirty="0">
                          <a:latin typeface="Georgia"/>
                          <a:cs typeface="Georgia"/>
                        </a:rPr>
                        <a:t>Float</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marR="764540">
                        <a:lnSpc>
                          <a:spcPct val="100000"/>
                        </a:lnSpc>
                        <a:spcBef>
                          <a:spcPts val="290"/>
                        </a:spcBef>
                      </a:pPr>
                      <a:r>
                        <a:rPr sz="1600" dirty="0">
                          <a:latin typeface="Georgia"/>
                          <a:cs typeface="Georgia"/>
                        </a:rPr>
                        <a:t>Total</a:t>
                      </a:r>
                      <a:r>
                        <a:rPr sz="1600" spc="190" dirty="0">
                          <a:latin typeface="Georgia"/>
                          <a:cs typeface="Georgia"/>
                        </a:rPr>
                        <a:t> </a:t>
                      </a:r>
                      <a:r>
                        <a:rPr sz="1600" spc="-10" dirty="0">
                          <a:latin typeface="Georgia"/>
                          <a:cs typeface="Georgia"/>
                        </a:rPr>
                        <a:t>evaporation </a:t>
                      </a:r>
                      <a:r>
                        <a:rPr sz="1600" dirty="0">
                          <a:latin typeface="Georgia"/>
                          <a:cs typeface="Georgia"/>
                        </a:rPr>
                        <a:t>recorded</a:t>
                      </a:r>
                      <a:r>
                        <a:rPr sz="1600" spc="85" dirty="0">
                          <a:latin typeface="Georgia"/>
                          <a:cs typeface="Georgia"/>
                        </a:rPr>
                        <a:t> </a:t>
                      </a:r>
                      <a:r>
                        <a:rPr sz="1600" dirty="0">
                          <a:latin typeface="Georgia"/>
                          <a:cs typeface="Georgia"/>
                        </a:rPr>
                        <a:t>for</a:t>
                      </a:r>
                      <a:r>
                        <a:rPr sz="1600" spc="45" dirty="0">
                          <a:latin typeface="Georgia"/>
                          <a:cs typeface="Georgia"/>
                        </a:rPr>
                        <a:t> </a:t>
                      </a:r>
                      <a:r>
                        <a:rPr sz="1600" dirty="0">
                          <a:latin typeface="Georgia"/>
                          <a:cs typeface="Georgia"/>
                        </a:rPr>
                        <a:t>the</a:t>
                      </a:r>
                      <a:r>
                        <a:rPr sz="1600" spc="60" dirty="0">
                          <a:latin typeface="Georgia"/>
                          <a:cs typeface="Georgia"/>
                        </a:rPr>
                        <a:t> </a:t>
                      </a:r>
                      <a:r>
                        <a:rPr sz="1600" spc="-25" dirty="0">
                          <a:latin typeface="Georgia"/>
                          <a:cs typeface="Georgia"/>
                        </a:rPr>
                        <a:t>day</a:t>
                      </a:r>
                      <a:endParaRPr sz="1600">
                        <a:latin typeface="Georgia"/>
                        <a:cs typeface="Georgia"/>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extLst>
                  <a:ext uri="{0D108BD9-81ED-4DB2-BD59-A6C34878D82A}">
                    <a16:rowId xmlns:a16="http://schemas.microsoft.com/office/drawing/2014/main" val="10004"/>
                  </a:ext>
                </a:extLst>
              </a:tr>
              <a:tr h="463340">
                <a:tc>
                  <a:txBody>
                    <a:bodyPr/>
                    <a:lstStyle/>
                    <a:p>
                      <a:pPr marL="91440">
                        <a:lnSpc>
                          <a:spcPct val="100000"/>
                        </a:lnSpc>
                        <a:spcBef>
                          <a:spcPts val="295"/>
                        </a:spcBef>
                      </a:pPr>
                      <a:r>
                        <a:rPr sz="1600" spc="-10" dirty="0">
                          <a:latin typeface="Georgia"/>
                          <a:cs typeface="Georgia"/>
                        </a:rPr>
                        <a:t>WindSpeed9am</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295"/>
                        </a:spcBef>
                      </a:pPr>
                      <a:r>
                        <a:rPr lang="en-US" sz="1600" spc="-10" dirty="0">
                          <a:latin typeface="Georgia"/>
                          <a:cs typeface="Georgia"/>
                        </a:rPr>
                        <a:t>Float</a:t>
                      </a:r>
                      <a:endParaRPr sz="1600" dirty="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marR="243204">
                        <a:lnSpc>
                          <a:spcPct val="100000"/>
                        </a:lnSpc>
                        <a:spcBef>
                          <a:spcPts val="295"/>
                        </a:spcBef>
                      </a:pPr>
                      <a:r>
                        <a:rPr sz="1600" dirty="0">
                          <a:latin typeface="Georgia"/>
                          <a:cs typeface="Georgia"/>
                        </a:rPr>
                        <a:t>Wind</a:t>
                      </a:r>
                      <a:r>
                        <a:rPr sz="1600" spc="70" dirty="0">
                          <a:latin typeface="Georgia"/>
                          <a:cs typeface="Georgia"/>
                        </a:rPr>
                        <a:t> </a:t>
                      </a:r>
                      <a:r>
                        <a:rPr sz="1600" dirty="0">
                          <a:latin typeface="Georgia"/>
                          <a:cs typeface="Georgia"/>
                        </a:rPr>
                        <a:t>speed</a:t>
                      </a:r>
                      <a:r>
                        <a:rPr sz="1600" spc="80" dirty="0">
                          <a:latin typeface="Georgia"/>
                          <a:cs typeface="Georgia"/>
                        </a:rPr>
                        <a:t> </a:t>
                      </a:r>
                      <a:r>
                        <a:rPr sz="1600" dirty="0">
                          <a:latin typeface="Georgia"/>
                          <a:cs typeface="Georgia"/>
                        </a:rPr>
                        <a:t>recorded</a:t>
                      </a:r>
                      <a:r>
                        <a:rPr sz="1600" spc="95" dirty="0">
                          <a:latin typeface="Georgia"/>
                          <a:cs typeface="Georgia"/>
                        </a:rPr>
                        <a:t> </a:t>
                      </a:r>
                      <a:r>
                        <a:rPr sz="1600" dirty="0">
                          <a:latin typeface="Georgia"/>
                          <a:cs typeface="Georgia"/>
                        </a:rPr>
                        <a:t>at</a:t>
                      </a:r>
                      <a:r>
                        <a:rPr sz="1600" spc="135" dirty="0">
                          <a:latin typeface="Georgia"/>
                          <a:cs typeface="Georgia"/>
                        </a:rPr>
                        <a:t> </a:t>
                      </a:r>
                      <a:r>
                        <a:rPr sz="1600" spc="-50" dirty="0">
                          <a:latin typeface="Georgia"/>
                          <a:cs typeface="Georgia"/>
                        </a:rPr>
                        <a:t>9 </a:t>
                      </a:r>
                      <a:r>
                        <a:rPr sz="1600" spc="-25" dirty="0">
                          <a:latin typeface="Georgia"/>
                          <a:cs typeface="Georgia"/>
                        </a:rPr>
                        <a:t>AM</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5"/>
                  </a:ext>
                </a:extLst>
              </a:tr>
              <a:tr h="463340">
                <a:tc>
                  <a:txBody>
                    <a:bodyPr/>
                    <a:lstStyle/>
                    <a:p>
                      <a:pPr marL="91440">
                        <a:lnSpc>
                          <a:spcPct val="100000"/>
                        </a:lnSpc>
                        <a:spcBef>
                          <a:spcPts val="295"/>
                        </a:spcBef>
                      </a:pPr>
                      <a:r>
                        <a:rPr sz="1600" spc="-10" dirty="0">
                          <a:latin typeface="Georgia"/>
                          <a:cs typeface="Georgia"/>
                        </a:rPr>
                        <a:t>Humidity9am</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a:lnSpc>
                          <a:spcPct val="100000"/>
                        </a:lnSpc>
                        <a:spcBef>
                          <a:spcPts val="295"/>
                        </a:spcBef>
                      </a:pPr>
                      <a:r>
                        <a:rPr lang="en-US" sz="1600" spc="-10" dirty="0">
                          <a:latin typeface="Georgia"/>
                          <a:cs typeface="Georgia"/>
                        </a:rPr>
                        <a:t>Float</a:t>
                      </a:r>
                      <a:endParaRPr sz="1600" dirty="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marR="119380">
                        <a:lnSpc>
                          <a:spcPct val="100000"/>
                        </a:lnSpc>
                        <a:spcBef>
                          <a:spcPts val="295"/>
                        </a:spcBef>
                      </a:pPr>
                      <a:r>
                        <a:rPr sz="1600" dirty="0">
                          <a:latin typeface="Georgia"/>
                          <a:cs typeface="Georgia"/>
                        </a:rPr>
                        <a:t>Humidity</a:t>
                      </a:r>
                      <a:r>
                        <a:rPr sz="1600" spc="145" dirty="0">
                          <a:latin typeface="Georgia"/>
                          <a:cs typeface="Georgia"/>
                        </a:rPr>
                        <a:t> </a:t>
                      </a:r>
                      <a:r>
                        <a:rPr sz="1600" dirty="0">
                          <a:latin typeface="Georgia"/>
                          <a:cs typeface="Georgia"/>
                        </a:rPr>
                        <a:t>level</a:t>
                      </a:r>
                      <a:r>
                        <a:rPr sz="1600" spc="150" dirty="0">
                          <a:latin typeface="Georgia"/>
                          <a:cs typeface="Georgia"/>
                        </a:rPr>
                        <a:t> </a:t>
                      </a:r>
                      <a:r>
                        <a:rPr sz="1600" dirty="0">
                          <a:latin typeface="Georgia"/>
                          <a:cs typeface="Georgia"/>
                        </a:rPr>
                        <a:t>recorded</a:t>
                      </a:r>
                      <a:r>
                        <a:rPr sz="1600" spc="160" dirty="0">
                          <a:latin typeface="Georgia"/>
                          <a:cs typeface="Georgia"/>
                        </a:rPr>
                        <a:t> </a:t>
                      </a:r>
                      <a:r>
                        <a:rPr sz="1600" spc="-25" dirty="0">
                          <a:latin typeface="Georgia"/>
                          <a:cs typeface="Georgia"/>
                        </a:rPr>
                        <a:t>at </a:t>
                      </a:r>
                      <a:r>
                        <a:rPr sz="1600" dirty="0">
                          <a:latin typeface="Georgia"/>
                          <a:cs typeface="Georgia"/>
                        </a:rPr>
                        <a:t>9</a:t>
                      </a:r>
                      <a:r>
                        <a:rPr sz="1600" spc="40" dirty="0">
                          <a:latin typeface="Georgia"/>
                          <a:cs typeface="Georgia"/>
                        </a:rPr>
                        <a:t> </a:t>
                      </a:r>
                      <a:r>
                        <a:rPr sz="1600" spc="-25" dirty="0">
                          <a:latin typeface="Georgia"/>
                          <a:cs typeface="Georgia"/>
                        </a:rPr>
                        <a:t>AM</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extLst>
                  <a:ext uri="{0D108BD9-81ED-4DB2-BD59-A6C34878D82A}">
                    <a16:rowId xmlns:a16="http://schemas.microsoft.com/office/drawing/2014/main" val="10006"/>
                  </a:ext>
                </a:extLst>
              </a:tr>
              <a:tr h="463340">
                <a:tc>
                  <a:txBody>
                    <a:bodyPr/>
                    <a:lstStyle/>
                    <a:p>
                      <a:pPr marL="91440">
                        <a:lnSpc>
                          <a:spcPct val="100000"/>
                        </a:lnSpc>
                        <a:spcBef>
                          <a:spcPts val="295"/>
                        </a:spcBef>
                      </a:pPr>
                      <a:r>
                        <a:rPr sz="1600" spc="-10" dirty="0">
                          <a:latin typeface="Georgia"/>
                          <a:cs typeface="Georgia"/>
                        </a:rPr>
                        <a:t>Pressure9am</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295"/>
                        </a:spcBef>
                      </a:pPr>
                      <a:r>
                        <a:rPr sz="1600" spc="-10" dirty="0">
                          <a:latin typeface="Georgia"/>
                          <a:cs typeface="Georgia"/>
                        </a:rPr>
                        <a:t>Float</a:t>
                      </a:r>
                      <a:endParaRPr sz="1600" dirty="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tc>
                  <a:txBody>
                    <a:bodyPr/>
                    <a:lstStyle/>
                    <a:p>
                      <a:pPr marL="92075">
                        <a:lnSpc>
                          <a:spcPct val="100000"/>
                        </a:lnSpc>
                        <a:spcBef>
                          <a:spcPts val="295"/>
                        </a:spcBef>
                      </a:pPr>
                      <a:r>
                        <a:rPr sz="1600" dirty="0">
                          <a:latin typeface="Georgia"/>
                          <a:cs typeface="Georgia"/>
                        </a:rPr>
                        <a:t>Atmospheric</a:t>
                      </a:r>
                      <a:r>
                        <a:rPr sz="1600" spc="195" dirty="0">
                          <a:latin typeface="Georgia"/>
                          <a:cs typeface="Georgia"/>
                        </a:rPr>
                        <a:t> </a:t>
                      </a:r>
                      <a:r>
                        <a:rPr sz="1600" spc="-10" dirty="0">
                          <a:latin typeface="Georgia"/>
                          <a:cs typeface="Georgia"/>
                        </a:rPr>
                        <a:t>pressure</a:t>
                      </a:r>
                      <a:endParaRPr sz="1600">
                        <a:latin typeface="Georgia"/>
                        <a:cs typeface="Georgia"/>
                      </a:endParaRPr>
                    </a:p>
                    <a:p>
                      <a:pPr marL="92075">
                        <a:lnSpc>
                          <a:spcPct val="100000"/>
                        </a:lnSpc>
                      </a:pPr>
                      <a:r>
                        <a:rPr sz="1600" dirty="0">
                          <a:latin typeface="Georgia"/>
                          <a:cs typeface="Georgia"/>
                        </a:rPr>
                        <a:t>recorded</a:t>
                      </a:r>
                      <a:r>
                        <a:rPr sz="1600" spc="85" dirty="0">
                          <a:latin typeface="Georgia"/>
                          <a:cs typeface="Georgia"/>
                        </a:rPr>
                        <a:t> </a:t>
                      </a:r>
                      <a:r>
                        <a:rPr sz="1600" dirty="0">
                          <a:latin typeface="Georgia"/>
                          <a:cs typeface="Georgia"/>
                        </a:rPr>
                        <a:t>at</a:t>
                      </a:r>
                      <a:r>
                        <a:rPr sz="1600" spc="120" dirty="0">
                          <a:latin typeface="Georgia"/>
                          <a:cs typeface="Georgia"/>
                        </a:rPr>
                        <a:t> </a:t>
                      </a:r>
                      <a:r>
                        <a:rPr sz="1600" dirty="0">
                          <a:latin typeface="Georgia"/>
                          <a:cs typeface="Georgia"/>
                        </a:rPr>
                        <a:t>9</a:t>
                      </a:r>
                      <a:r>
                        <a:rPr sz="1600" spc="30" dirty="0">
                          <a:latin typeface="Georgia"/>
                          <a:cs typeface="Georgia"/>
                        </a:rPr>
                        <a:t> </a:t>
                      </a:r>
                      <a:r>
                        <a:rPr sz="1600" spc="-25" dirty="0">
                          <a:latin typeface="Georgia"/>
                          <a:cs typeface="Georgia"/>
                        </a:rPr>
                        <a:t>AM</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D9CE"/>
                    </a:solidFill>
                  </a:tcPr>
                </a:tc>
                <a:extLst>
                  <a:ext uri="{0D108BD9-81ED-4DB2-BD59-A6C34878D82A}">
                    <a16:rowId xmlns:a16="http://schemas.microsoft.com/office/drawing/2014/main" val="10007"/>
                  </a:ext>
                </a:extLst>
              </a:tr>
              <a:tr h="659153">
                <a:tc>
                  <a:txBody>
                    <a:bodyPr/>
                    <a:lstStyle/>
                    <a:p>
                      <a:pPr marL="91440">
                        <a:lnSpc>
                          <a:spcPct val="100000"/>
                        </a:lnSpc>
                        <a:spcBef>
                          <a:spcPts val="295"/>
                        </a:spcBef>
                      </a:pPr>
                      <a:r>
                        <a:rPr sz="1600" spc="-10" dirty="0">
                          <a:latin typeface="Georgia"/>
                          <a:cs typeface="Georgia"/>
                        </a:rPr>
                        <a:t>RainToday</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marR="139065">
                        <a:lnSpc>
                          <a:spcPct val="100000"/>
                        </a:lnSpc>
                        <a:spcBef>
                          <a:spcPts val="295"/>
                        </a:spcBef>
                      </a:pPr>
                      <a:r>
                        <a:rPr sz="1600" spc="-10" dirty="0">
                          <a:latin typeface="Georgia"/>
                          <a:cs typeface="Georgia"/>
                        </a:rPr>
                        <a:t>Object </a:t>
                      </a:r>
                      <a:r>
                        <a:rPr sz="1600" spc="-25" dirty="0">
                          <a:latin typeface="Georgia"/>
                          <a:cs typeface="Georgia"/>
                        </a:rPr>
                        <a:t>(Categor </a:t>
                      </a:r>
                      <a:r>
                        <a:rPr sz="1600" spc="-10" dirty="0">
                          <a:latin typeface="Georgia"/>
                          <a:cs typeface="Georgia"/>
                        </a:rPr>
                        <a:t>ical)</a:t>
                      </a:r>
                      <a:endParaRPr sz="160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tc>
                  <a:txBody>
                    <a:bodyPr/>
                    <a:lstStyle/>
                    <a:p>
                      <a:pPr marL="92075" marR="1138555">
                        <a:lnSpc>
                          <a:spcPct val="100000"/>
                        </a:lnSpc>
                        <a:spcBef>
                          <a:spcPts val="295"/>
                        </a:spcBef>
                      </a:pPr>
                      <a:r>
                        <a:rPr sz="1600" dirty="0">
                          <a:latin typeface="Georgia"/>
                          <a:cs typeface="Georgia"/>
                        </a:rPr>
                        <a:t>Binary</a:t>
                      </a:r>
                      <a:r>
                        <a:rPr sz="1600" spc="350" dirty="0">
                          <a:latin typeface="Georgia"/>
                          <a:cs typeface="Georgia"/>
                        </a:rPr>
                        <a:t> </a:t>
                      </a:r>
                      <a:r>
                        <a:rPr sz="1600" spc="-20" dirty="0">
                          <a:latin typeface="Georgia"/>
                          <a:cs typeface="Georgia"/>
                        </a:rPr>
                        <a:t>attribute </a:t>
                      </a:r>
                      <a:r>
                        <a:rPr sz="1600" spc="-10" dirty="0">
                          <a:latin typeface="Georgia"/>
                          <a:cs typeface="Georgia"/>
                        </a:rPr>
                        <a:t>indicating</a:t>
                      </a:r>
                      <a:endParaRPr sz="1600" dirty="0">
                        <a:latin typeface="Georgia"/>
                        <a:cs typeface="Georgia"/>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BE8"/>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481875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Dataset</a:t>
            </a:r>
          </a:p>
        </p:txBody>
      </p:sp>
      <p:sp>
        <p:nvSpPr>
          <p:cNvPr id="3" name="Content Placeholder 2"/>
          <p:cNvSpPr>
            <a:spLocks noGrp="1"/>
          </p:cNvSpPr>
          <p:nvPr>
            <p:ph sz="quarter" idx="1"/>
          </p:nvPr>
        </p:nvSpPr>
        <p:spPr/>
        <p:txBody>
          <a:bodyPr>
            <a:normAutofit/>
          </a:bodyPr>
          <a:lstStyle/>
          <a:p>
            <a:r>
              <a:rPr lang="en-IN" dirty="0"/>
              <a:t>Dataset Name – Whether_Data.csv</a:t>
            </a:r>
          </a:p>
          <a:p>
            <a:r>
              <a:rPr lang="en-IN" dirty="0"/>
              <a:t>Dimension of Dataset :</a:t>
            </a:r>
            <a:r>
              <a:rPr lang="en-US" dirty="0"/>
              <a:t> (1500,8)</a:t>
            </a:r>
            <a:endParaRPr lang="en-IN" dirty="0"/>
          </a:p>
          <a:p>
            <a:r>
              <a:rPr lang="en-IN" dirty="0"/>
              <a:t>Name of Column :  </a:t>
            </a:r>
            <a:r>
              <a:rPr lang="en-IN" sz="2200" b="0" i="0" dirty="0">
                <a:solidFill>
                  <a:srgbClr val="212121"/>
                </a:solidFill>
                <a:effectLst/>
                <a:latin typeface="+mj-lt"/>
              </a:rPr>
              <a:t>Index(['</a:t>
            </a:r>
            <a:r>
              <a:rPr lang="en-IN" sz="2200" b="0" i="0" dirty="0" err="1">
                <a:solidFill>
                  <a:srgbClr val="212121"/>
                </a:solidFill>
                <a:effectLst/>
                <a:latin typeface="+mj-lt"/>
              </a:rPr>
              <a:t>MinTemp</a:t>
            </a:r>
            <a:r>
              <a:rPr lang="en-IN" sz="2200" b="0" i="0" dirty="0">
                <a:solidFill>
                  <a:srgbClr val="212121"/>
                </a:solidFill>
                <a:effectLst/>
                <a:latin typeface="+mj-lt"/>
              </a:rPr>
              <a:t>', '</a:t>
            </a:r>
            <a:r>
              <a:rPr lang="en-IN" sz="2200" b="0" i="0" dirty="0" err="1">
                <a:solidFill>
                  <a:srgbClr val="212121"/>
                </a:solidFill>
                <a:effectLst/>
                <a:latin typeface="+mj-lt"/>
              </a:rPr>
              <a:t>MaxTemp</a:t>
            </a:r>
            <a:r>
              <a:rPr lang="en-IN" sz="2200" b="0" i="0" dirty="0">
                <a:solidFill>
                  <a:srgbClr val="212121"/>
                </a:solidFill>
                <a:effectLst/>
                <a:latin typeface="+mj-lt"/>
              </a:rPr>
              <a:t>', 'Rainfall', 'Evaporation', 'WindSpeed9am', 'Humidity9am', 'Pressure9am', '</a:t>
            </a:r>
            <a:r>
              <a:rPr lang="en-IN" sz="2200" b="0" i="0" dirty="0" err="1">
                <a:solidFill>
                  <a:srgbClr val="212121"/>
                </a:solidFill>
                <a:effectLst/>
                <a:latin typeface="+mj-lt"/>
              </a:rPr>
              <a:t>RainToday</a:t>
            </a:r>
            <a:r>
              <a:rPr lang="en-IN" sz="2200" b="0" i="0" dirty="0">
                <a:solidFill>
                  <a:srgbClr val="212121"/>
                </a:solidFill>
                <a:effectLst/>
                <a:latin typeface="+mj-lt"/>
              </a:rPr>
              <a:t>'])</a:t>
            </a:r>
            <a:endParaRPr lang="en-IN" sz="2200" dirty="0"/>
          </a:p>
          <a:p>
            <a:r>
              <a:rPr lang="en-IN" dirty="0"/>
              <a:t>Is there any missing values  : No</a:t>
            </a:r>
          </a:p>
          <a:p>
            <a:r>
              <a:rPr lang="en-IN" dirty="0"/>
              <a:t>How many Categorical columns : </a:t>
            </a:r>
            <a:r>
              <a:rPr lang="en-IN" sz="2400" dirty="0">
                <a:latin typeface="Georgia"/>
                <a:cs typeface="Georgia"/>
              </a:rPr>
              <a:t>1</a:t>
            </a:r>
            <a:r>
              <a:rPr lang="en-IN" sz="2400" spc="500" dirty="0">
                <a:latin typeface="Georgia"/>
                <a:cs typeface="Georgia"/>
              </a:rPr>
              <a:t> </a:t>
            </a:r>
            <a:r>
              <a:rPr lang="en-IN" sz="2400" spc="-10" dirty="0">
                <a:latin typeface="Georgia"/>
                <a:cs typeface="Georgia"/>
              </a:rPr>
              <a:t>(</a:t>
            </a:r>
            <a:r>
              <a:rPr lang="en-IN" sz="2400" spc="-10" dirty="0" err="1">
                <a:latin typeface="Georgia"/>
                <a:cs typeface="Georgia"/>
              </a:rPr>
              <a:t>RainToday</a:t>
            </a:r>
            <a:r>
              <a:rPr lang="en-IN" sz="2400" spc="-10" dirty="0">
                <a:latin typeface="Georgia"/>
                <a:cs typeface="Georgia"/>
              </a:rPr>
              <a:t>)</a:t>
            </a:r>
            <a:endParaRPr lang="en-IN" dirty="0"/>
          </a:p>
          <a:p>
            <a:pPr marL="0" indent="0">
              <a:buNone/>
            </a:pPr>
            <a:endParaRPr lang="en-IN" dirty="0"/>
          </a:p>
        </p:txBody>
      </p:sp>
      <p:sp>
        <p:nvSpPr>
          <p:cNvPr id="4" name="Slide Number Placeholder 3"/>
          <p:cNvSpPr>
            <a:spLocks noGrp="1"/>
          </p:cNvSpPr>
          <p:nvPr>
            <p:ph type="sldNum" sz="quarter" idx="15"/>
          </p:nvPr>
        </p:nvSpPr>
        <p:spPr/>
        <p:txBody>
          <a:bodyPr/>
          <a:lstStyle/>
          <a:p>
            <a:fld id="{64FE01CD-3F2C-4288-9BAE-4826118C0AF0}" type="slidenum">
              <a:rPr lang="en-US" smtClean="0"/>
              <a:pPr/>
              <a:t>5</a:t>
            </a:fld>
            <a:endParaRPr lang="en-US" dirty="0"/>
          </a:p>
        </p:txBody>
      </p:sp>
    </p:spTree>
    <p:extLst>
      <p:ext uri="{BB962C8B-B14F-4D97-AF65-F5344CB8AC3E}">
        <p14:creationId xmlns:p14="http://schemas.microsoft.com/office/powerpoint/2010/main" val="36641629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Pre-processing Steps Performed</a:t>
            </a:r>
          </a:p>
        </p:txBody>
      </p:sp>
      <p:sp>
        <p:nvSpPr>
          <p:cNvPr id="4" name="Slide Number Placeholder 3"/>
          <p:cNvSpPr>
            <a:spLocks noGrp="1"/>
          </p:cNvSpPr>
          <p:nvPr>
            <p:ph type="sldNum" sz="quarter" idx="15"/>
          </p:nvPr>
        </p:nvSpPr>
        <p:spPr/>
        <p:txBody>
          <a:bodyPr/>
          <a:lstStyle/>
          <a:p>
            <a:fld id="{64FE01CD-3F2C-4288-9BAE-4826118C0AF0}" type="slidenum">
              <a:rPr lang="en-US" smtClean="0"/>
              <a:pPr/>
              <a:t>6</a:t>
            </a:fld>
            <a:endParaRPr lang="en-US" dirty="0"/>
          </a:p>
        </p:txBody>
      </p:sp>
      <p:sp>
        <p:nvSpPr>
          <p:cNvPr id="10" name="object 3">
            <a:extLst>
              <a:ext uri="{FF2B5EF4-FFF2-40B4-BE49-F238E27FC236}">
                <a16:creationId xmlns:a16="http://schemas.microsoft.com/office/drawing/2014/main" id="{2CB24CA2-65AF-4872-7860-6CF01F5840FC}"/>
              </a:ext>
            </a:extLst>
          </p:cNvPr>
          <p:cNvSpPr txBox="1"/>
          <p:nvPr/>
        </p:nvSpPr>
        <p:spPr>
          <a:xfrm>
            <a:off x="535634" y="1620138"/>
            <a:ext cx="7312965" cy="4475861"/>
          </a:xfrm>
          <a:prstGeom prst="rect">
            <a:avLst/>
          </a:prstGeom>
        </p:spPr>
        <p:txBody>
          <a:bodyPr vert="horz" wrap="square" lIns="0" tIns="12700" rIns="0" bIns="0" rtlCol="0">
            <a:spAutoFit/>
          </a:bodyPr>
          <a:lstStyle/>
          <a:p>
            <a:pPr marL="286385" marR="643890" indent="-274320">
              <a:lnSpc>
                <a:spcPct val="100000"/>
              </a:lnSpc>
              <a:spcBef>
                <a:spcPts val="100"/>
              </a:spcBef>
              <a:buClr>
                <a:srgbClr val="FC8537"/>
              </a:buClr>
              <a:buSzPct val="70833"/>
              <a:buFont typeface="Wingdings"/>
              <a:buChar char=""/>
              <a:tabLst>
                <a:tab pos="286385" algn="l"/>
              </a:tabLst>
            </a:pPr>
            <a:r>
              <a:rPr sz="2400" spc="55" dirty="0">
                <a:latin typeface="Georgia"/>
                <a:cs typeface="Georgia"/>
              </a:rPr>
              <a:t>EDA</a:t>
            </a:r>
            <a:r>
              <a:rPr sz="2400" spc="280" dirty="0">
                <a:latin typeface="Georgia"/>
                <a:cs typeface="Georgia"/>
              </a:rPr>
              <a:t> </a:t>
            </a:r>
            <a:r>
              <a:rPr sz="2400" dirty="0">
                <a:latin typeface="Georgia"/>
                <a:cs typeface="Georgia"/>
              </a:rPr>
              <a:t>:</a:t>
            </a:r>
            <a:r>
              <a:rPr sz="2400" spc="160" dirty="0">
                <a:latin typeface="Georgia"/>
                <a:cs typeface="Georgia"/>
              </a:rPr>
              <a:t> </a:t>
            </a:r>
            <a:r>
              <a:rPr sz="2400" dirty="0">
                <a:latin typeface="Georgia"/>
                <a:cs typeface="Georgia"/>
              </a:rPr>
              <a:t>Display</a:t>
            </a:r>
            <a:r>
              <a:rPr sz="2400" spc="265" dirty="0">
                <a:latin typeface="Georgia"/>
                <a:cs typeface="Georgia"/>
              </a:rPr>
              <a:t> </a:t>
            </a:r>
            <a:r>
              <a:rPr sz="2400" spc="50" dirty="0">
                <a:latin typeface="Georgia"/>
                <a:cs typeface="Georgia"/>
              </a:rPr>
              <a:t>dataset</a:t>
            </a:r>
            <a:r>
              <a:rPr sz="2400" spc="285" dirty="0">
                <a:latin typeface="Georgia"/>
                <a:cs typeface="Georgia"/>
              </a:rPr>
              <a:t> </a:t>
            </a:r>
            <a:r>
              <a:rPr sz="2400" dirty="0">
                <a:latin typeface="Georgia"/>
                <a:cs typeface="Georgia"/>
              </a:rPr>
              <a:t>dimensions,</a:t>
            </a:r>
            <a:r>
              <a:rPr sz="2400" spc="155" dirty="0">
                <a:latin typeface="Georgia"/>
                <a:cs typeface="Georgia"/>
              </a:rPr>
              <a:t> </a:t>
            </a:r>
            <a:r>
              <a:rPr sz="2400" spc="-10" dirty="0">
                <a:latin typeface="Georgia"/>
                <a:cs typeface="Georgia"/>
              </a:rPr>
              <a:t>column </a:t>
            </a:r>
            <a:r>
              <a:rPr sz="2400" dirty="0">
                <a:latin typeface="Georgia"/>
                <a:cs typeface="Georgia"/>
              </a:rPr>
              <a:t>names,</a:t>
            </a:r>
            <a:r>
              <a:rPr sz="2400" spc="204" dirty="0">
                <a:latin typeface="Georgia"/>
                <a:cs typeface="Georgia"/>
              </a:rPr>
              <a:t> </a:t>
            </a:r>
            <a:r>
              <a:rPr sz="2400" spc="55" dirty="0">
                <a:latin typeface="Georgia"/>
                <a:cs typeface="Georgia"/>
              </a:rPr>
              <a:t>statistical</a:t>
            </a:r>
            <a:r>
              <a:rPr sz="2400" spc="275" dirty="0">
                <a:latin typeface="Georgia"/>
                <a:cs typeface="Georgia"/>
              </a:rPr>
              <a:t> </a:t>
            </a:r>
            <a:r>
              <a:rPr sz="2400" dirty="0">
                <a:latin typeface="Georgia"/>
                <a:cs typeface="Georgia"/>
              </a:rPr>
              <a:t>summary,</a:t>
            </a:r>
            <a:r>
              <a:rPr sz="2400" spc="315" dirty="0">
                <a:latin typeface="Georgia"/>
                <a:cs typeface="Georgia"/>
              </a:rPr>
              <a:t> </a:t>
            </a:r>
            <a:r>
              <a:rPr sz="2400" dirty="0">
                <a:latin typeface="Georgia"/>
                <a:cs typeface="Georgia"/>
              </a:rPr>
              <a:t>and</a:t>
            </a:r>
            <a:r>
              <a:rPr sz="2400" spc="260" dirty="0">
                <a:latin typeface="Georgia"/>
                <a:cs typeface="Georgia"/>
              </a:rPr>
              <a:t> </a:t>
            </a:r>
            <a:r>
              <a:rPr sz="2400" spc="55" dirty="0">
                <a:latin typeface="Georgia"/>
                <a:cs typeface="Georgia"/>
              </a:rPr>
              <a:t>data</a:t>
            </a:r>
            <a:r>
              <a:rPr sz="2400" spc="320" dirty="0">
                <a:latin typeface="Georgia"/>
                <a:cs typeface="Georgia"/>
              </a:rPr>
              <a:t> </a:t>
            </a:r>
            <a:r>
              <a:rPr sz="2400" spc="-10" dirty="0">
                <a:latin typeface="Georgia"/>
                <a:cs typeface="Georgia"/>
              </a:rPr>
              <a:t>types.</a:t>
            </a:r>
            <a:endParaRPr sz="2400" dirty="0">
              <a:latin typeface="Georgia"/>
              <a:cs typeface="Georgia"/>
            </a:endParaRPr>
          </a:p>
          <a:p>
            <a:pPr marL="286385" marR="116205" indent="-274320">
              <a:lnSpc>
                <a:spcPct val="100000"/>
              </a:lnSpc>
              <a:spcBef>
                <a:spcPts val="600"/>
              </a:spcBef>
              <a:buClr>
                <a:srgbClr val="FC8537"/>
              </a:buClr>
              <a:buSzPct val="70833"/>
              <a:buFont typeface="Wingdings"/>
              <a:buChar char=""/>
              <a:tabLst>
                <a:tab pos="286385" algn="l"/>
                <a:tab pos="4514850" algn="l"/>
              </a:tabLst>
            </a:pPr>
            <a:r>
              <a:rPr sz="2400" dirty="0">
                <a:latin typeface="Georgia"/>
                <a:cs typeface="Georgia"/>
              </a:rPr>
              <a:t>Categorical</a:t>
            </a:r>
            <a:r>
              <a:rPr sz="2400" spc="385" dirty="0">
                <a:latin typeface="Georgia"/>
                <a:cs typeface="Georgia"/>
              </a:rPr>
              <a:t> </a:t>
            </a:r>
            <a:r>
              <a:rPr sz="2400" spc="55" dirty="0">
                <a:latin typeface="Georgia"/>
                <a:cs typeface="Georgia"/>
              </a:rPr>
              <a:t>Data</a:t>
            </a:r>
            <a:r>
              <a:rPr sz="2400" spc="455" dirty="0">
                <a:latin typeface="Georgia"/>
                <a:cs typeface="Georgia"/>
              </a:rPr>
              <a:t> </a:t>
            </a:r>
            <a:r>
              <a:rPr sz="2400" spc="-10" dirty="0">
                <a:latin typeface="Georgia"/>
                <a:cs typeface="Georgia"/>
              </a:rPr>
              <a:t>Conversion</a:t>
            </a:r>
            <a:r>
              <a:rPr sz="2400" dirty="0">
                <a:latin typeface="Georgia"/>
                <a:cs typeface="Georgia"/>
              </a:rPr>
              <a:t>	:</a:t>
            </a:r>
            <a:r>
              <a:rPr sz="2400" spc="-35" dirty="0">
                <a:latin typeface="Georgia"/>
                <a:cs typeface="Georgia"/>
              </a:rPr>
              <a:t> </a:t>
            </a:r>
            <a:r>
              <a:rPr sz="2400" spc="-10" dirty="0">
                <a:latin typeface="Georgia"/>
                <a:cs typeface="Georgia"/>
              </a:rPr>
              <a:t>Convert </a:t>
            </a:r>
            <a:r>
              <a:rPr sz="2400" dirty="0">
                <a:latin typeface="Georgia"/>
                <a:cs typeface="Georgia"/>
              </a:rPr>
              <a:t>categorical</a:t>
            </a:r>
            <a:r>
              <a:rPr sz="2400" spc="330" dirty="0">
                <a:latin typeface="Georgia"/>
                <a:cs typeface="Georgia"/>
              </a:rPr>
              <a:t> </a:t>
            </a:r>
            <a:r>
              <a:rPr sz="2400" dirty="0">
                <a:latin typeface="Georgia"/>
                <a:cs typeface="Georgia"/>
              </a:rPr>
              <a:t>features</a:t>
            </a:r>
            <a:r>
              <a:rPr sz="2400" spc="445" dirty="0">
                <a:latin typeface="Georgia"/>
                <a:cs typeface="Georgia"/>
              </a:rPr>
              <a:t> </a:t>
            </a:r>
            <a:r>
              <a:rPr sz="2400" dirty="0">
                <a:latin typeface="Georgia"/>
                <a:cs typeface="Georgia"/>
              </a:rPr>
              <a:t>to</a:t>
            </a:r>
            <a:r>
              <a:rPr sz="2400" spc="340" dirty="0">
                <a:latin typeface="Georgia"/>
                <a:cs typeface="Georgia"/>
              </a:rPr>
              <a:t> </a:t>
            </a:r>
            <a:r>
              <a:rPr sz="2400" dirty="0">
                <a:latin typeface="Georgia"/>
                <a:cs typeface="Georgia"/>
              </a:rPr>
              <a:t>numerical</a:t>
            </a:r>
            <a:r>
              <a:rPr sz="2400" spc="355" dirty="0">
                <a:latin typeface="Georgia"/>
                <a:cs typeface="Georgia"/>
              </a:rPr>
              <a:t> </a:t>
            </a:r>
            <a:r>
              <a:rPr sz="2400" dirty="0">
                <a:latin typeface="Georgia"/>
                <a:cs typeface="Georgia"/>
              </a:rPr>
              <a:t>using</a:t>
            </a:r>
            <a:r>
              <a:rPr sz="2400" spc="375" dirty="0">
                <a:latin typeface="Georgia"/>
                <a:cs typeface="Georgia"/>
              </a:rPr>
              <a:t> </a:t>
            </a:r>
            <a:r>
              <a:rPr sz="2400" spc="-10" dirty="0">
                <a:latin typeface="Georgia"/>
                <a:cs typeface="Georgia"/>
              </a:rPr>
              <a:t>One-</a:t>
            </a:r>
            <a:r>
              <a:rPr sz="2400" spc="-25" dirty="0">
                <a:latin typeface="Georgia"/>
                <a:cs typeface="Georgia"/>
              </a:rPr>
              <a:t>Hot </a:t>
            </a:r>
            <a:r>
              <a:rPr sz="2400" spc="-10" dirty="0">
                <a:latin typeface="Georgia"/>
                <a:cs typeface="Georgia"/>
              </a:rPr>
              <a:t>Encoding.</a:t>
            </a:r>
            <a:endParaRPr sz="2400" dirty="0">
              <a:latin typeface="Georgia"/>
              <a:cs typeface="Georgia"/>
            </a:endParaRPr>
          </a:p>
          <a:p>
            <a:pPr marL="286385" marR="13970" indent="-274320">
              <a:lnSpc>
                <a:spcPct val="100000"/>
              </a:lnSpc>
              <a:spcBef>
                <a:spcPts val="600"/>
              </a:spcBef>
              <a:buClr>
                <a:srgbClr val="FC8537"/>
              </a:buClr>
              <a:buSzPct val="70833"/>
              <a:buFont typeface="Wingdings"/>
              <a:buChar char=""/>
              <a:tabLst>
                <a:tab pos="286385" algn="l"/>
                <a:tab pos="3107690" algn="l"/>
              </a:tabLst>
            </a:pPr>
            <a:r>
              <a:rPr sz="2400" spc="60" dirty="0">
                <a:latin typeface="Georgia"/>
                <a:cs typeface="Georgia"/>
              </a:rPr>
              <a:t>Feature</a:t>
            </a:r>
            <a:r>
              <a:rPr sz="2400" spc="275" dirty="0">
                <a:latin typeface="Georgia"/>
                <a:cs typeface="Georgia"/>
              </a:rPr>
              <a:t> </a:t>
            </a:r>
            <a:r>
              <a:rPr sz="2400" dirty="0">
                <a:latin typeface="Georgia"/>
                <a:cs typeface="Georgia"/>
              </a:rPr>
              <a:t>Selection</a:t>
            </a:r>
            <a:r>
              <a:rPr sz="2400" spc="215" dirty="0">
                <a:latin typeface="Georgia"/>
                <a:cs typeface="Georgia"/>
              </a:rPr>
              <a:t> </a:t>
            </a:r>
            <a:r>
              <a:rPr sz="2400" spc="-50" dirty="0">
                <a:latin typeface="Georgia"/>
                <a:cs typeface="Georgia"/>
              </a:rPr>
              <a:t>:</a:t>
            </a:r>
            <a:r>
              <a:rPr sz="2400" dirty="0">
                <a:latin typeface="Georgia"/>
                <a:cs typeface="Georgia"/>
              </a:rPr>
              <a:t>	Select</a:t>
            </a:r>
            <a:r>
              <a:rPr sz="2400" spc="280" dirty="0">
                <a:latin typeface="Georgia"/>
                <a:cs typeface="Georgia"/>
              </a:rPr>
              <a:t> </a:t>
            </a:r>
            <a:r>
              <a:rPr sz="2400" dirty="0">
                <a:latin typeface="Georgia"/>
                <a:cs typeface="Georgia"/>
              </a:rPr>
              <a:t>features</a:t>
            </a:r>
            <a:r>
              <a:rPr sz="2400" spc="360" dirty="0">
                <a:latin typeface="Georgia"/>
                <a:cs typeface="Georgia"/>
              </a:rPr>
              <a:t> </a:t>
            </a:r>
            <a:r>
              <a:rPr sz="2400" dirty="0">
                <a:latin typeface="Georgia"/>
                <a:cs typeface="Georgia"/>
              </a:rPr>
              <a:t>for</a:t>
            </a:r>
            <a:r>
              <a:rPr sz="2400" spc="235" dirty="0">
                <a:latin typeface="Georgia"/>
                <a:cs typeface="Georgia"/>
              </a:rPr>
              <a:t> </a:t>
            </a:r>
            <a:r>
              <a:rPr sz="2400" dirty="0">
                <a:latin typeface="Georgia"/>
                <a:cs typeface="Georgia"/>
              </a:rPr>
              <a:t>the</a:t>
            </a:r>
            <a:r>
              <a:rPr sz="2400" spc="320" dirty="0">
                <a:latin typeface="Georgia"/>
                <a:cs typeface="Georgia"/>
              </a:rPr>
              <a:t> </a:t>
            </a:r>
            <a:r>
              <a:rPr sz="2400" spc="-10" dirty="0">
                <a:latin typeface="Georgia"/>
                <a:cs typeface="Georgia"/>
              </a:rPr>
              <a:t>model </a:t>
            </a:r>
            <a:r>
              <a:rPr sz="2400" dirty="0">
                <a:latin typeface="Georgia"/>
                <a:cs typeface="Georgia"/>
              </a:rPr>
              <a:t>and</a:t>
            </a:r>
            <a:r>
              <a:rPr sz="2400" spc="250" dirty="0">
                <a:latin typeface="Georgia"/>
                <a:cs typeface="Georgia"/>
              </a:rPr>
              <a:t> </a:t>
            </a:r>
            <a:r>
              <a:rPr sz="2400" dirty="0">
                <a:latin typeface="Georgia"/>
                <a:cs typeface="Georgia"/>
              </a:rPr>
              <a:t>map</a:t>
            </a:r>
            <a:r>
              <a:rPr sz="2400" spc="204" dirty="0">
                <a:latin typeface="Georgia"/>
                <a:cs typeface="Georgia"/>
              </a:rPr>
              <a:t> </a:t>
            </a:r>
            <a:r>
              <a:rPr sz="2400" dirty="0">
                <a:latin typeface="Georgia"/>
                <a:cs typeface="Georgia"/>
              </a:rPr>
              <a:t>the</a:t>
            </a:r>
            <a:r>
              <a:rPr sz="2400" spc="285" dirty="0">
                <a:latin typeface="Georgia"/>
                <a:cs typeface="Georgia"/>
              </a:rPr>
              <a:t> </a:t>
            </a:r>
            <a:r>
              <a:rPr sz="2400" spc="55" dirty="0">
                <a:latin typeface="Georgia"/>
                <a:cs typeface="Georgia"/>
              </a:rPr>
              <a:t>target</a:t>
            </a:r>
            <a:r>
              <a:rPr sz="2400" spc="270" dirty="0">
                <a:latin typeface="Georgia"/>
                <a:cs typeface="Georgia"/>
              </a:rPr>
              <a:t> </a:t>
            </a:r>
            <a:r>
              <a:rPr sz="2400" dirty="0">
                <a:latin typeface="Georgia"/>
                <a:cs typeface="Georgia"/>
              </a:rPr>
              <a:t>variable</a:t>
            </a:r>
            <a:r>
              <a:rPr sz="2400" spc="310" dirty="0">
                <a:latin typeface="Georgia"/>
                <a:cs typeface="Georgia"/>
              </a:rPr>
              <a:t> </a:t>
            </a:r>
            <a:r>
              <a:rPr sz="2400" dirty="0">
                <a:latin typeface="Georgia"/>
                <a:cs typeface="Georgia"/>
              </a:rPr>
              <a:t>to</a:t>
            </a:r>
            <a:r>
              <a:rPr sz="2400" spc="195" dirty="0">
                <a:latin typeface="Georgia"/>
                <a:cs typeface="Georgia"/>
              </a:rPr>
              <a:t> </a:t>
            </a:r>
            <a:r>
              <a:rPr sz="2400" dirty="0">
                <a:latin typeface="Georgia"/>
                <a:cs typeface="Georgia"/>
              </a:rPr>
              <a:t>binary</a:t>
            </a:r>
            <a:r>
              <a:rPr sz="2400" spc="250" dirty="0">
                <a:latin typeface="Georgia"/>
                <a:cs typeface="Georgia"/>
              </a:rPr>
              <a:t> </a:t>
            </a:r>
            <a:r>
              <a:rPr sz="2400" spc="-10" dirty="0">
                <a:latin typeface="Georgia"/>
                <a:cs typeface="Georgia"/>
              </a:rPr>
              <a:t>values.</a:t>
            </a:r>
            <a:endParaRPr sz="2400" dirty="0">
              <a:latin typeface="Georgia"/>
              <a:cs typeface="Georgia"/>
            </a:endParaRPr>
          </a:p>
          <a:p>
            <a:pPr marL="286385" marR="5080" indent="-274320">
              <a:lnSpc>
                <a:spcPct val="100000"/>
              </a:lnSpc>
              <a:spcBef>
                <a:spcPts val="605"/>
              </a:spcBef>
              <a:buClr>
                <a:srgbClr val="FC8537"/>
              </a:buClr>
              <a:buSzPct val="70833"/>
              <a:buFont typeface="Wingdings"/>
              <a:buChar char=""/>
              <a:tabLst>
                <a:tab pos="286385" algn="l"/>
              </a:tabLst>
            </a:pPr>
            <a:r>
              <a:rPr sz="2400" spc="55" dirty="0">
                <a:latin typeface="Georgia"/>
                <a:cs typeface="Georgia"/>
              </a:rPr>
              <a:t>Data</a:t>
            </a:r>
            <a:r>
              <a:rPr sz="2400" spc="370" dirty="0">
                <a:latin typeface="Georgia"/>
                <a:cs typeface="Georgia"/>
              </a:rPr>
              <a:t> </a:t>
            </a:r>
            <a:r>
              <a:rPr sz="2400" dirty="0">
                <a:latin typeface="Georgia"/>
                <a:cs typeface="Georgia"/>
              </a:rPr>
              <a:t>Normalization</a:t>
            </a:r>
            <a:r>
              <a:rPr sz="2400" spc="305" dirty="0">
                <a:latin typeface="Georgia"/>
                <a:cs typeface="Georgia"/>
              </a:rPr>
              <a:t> </a:t>
            </a:r>
            <a:r>
              <a:rPr sz="2400" dirty="0">
                <a:latin typeface="Georgia"/>
                <a:cs typeface="Georgia"/>
              </a:rPr>
              <a:t>:</a:t>
            </a:r>
            <a:r>
              <a:rPr sz="2400" spc="250" dirty="0">
                <a:latin typeface="Georgia"/>
                <a:cs typeface="Georgia"/>
              </a:rPr>
              <a:t> </a:t>
            </a:r>
            <a:r>
              <a:rPr sz="2400" dirty="0">
                <a:latin typeface="Georgia"/>
                <a:cs typeface="Georgia"/>
              </a:rPr>
              <a:t>Normalize</a:t>
            </a:r>
            <a:r>
              <a:rPr sz="2400" spc="270" dirty="0">
                <a:latin typeface="Georgia"/>
                <a:cs typeface="Georgia"/>
              </a:rPr>
              <a:t> </a:t>
            </a:r>
            <a:r>
              <a:rPr sz="2400" dirty="0">
                <a:latin typeface="Georgia"/>
                <a:cs typeface="Georgia"/>
              </a:rPr>
              <a:t>features</a:t>
            </a:r>
            <a:r>
              <a:rPr sz="2400" spc="395" dirty="0">
                <a:latin typeface="Georgia"/>
                <a:cs typeface="Georgia"/>
              </a:rPr>
              <a:t> </a:t>
            </a:r>
            <a:r>
              <a:rPr sz="2400" dirty="0">
                <a:latin typeface="Georgia"/>
                <a:cs typeface="Georgia"/>
              </a:rPr>
              <a:t>to</a:t>
            </a:r>
            <a:r>
              <a:rPr sz="2400" spc="254" dirty="0">
                <a:latin typeface="Georgia"/>
                <a:cs typeface="Georgia"/>
              </a:rPr>
              <a:t> </a:t>
            </a:r>
            <a:r>
              <a:rPr sz="2400" spc="-20" dirty="0">
                <a:latin typeface="Georgia"/>
                <a:cs typeface="Georgia"/>
              </a:rPr>
              <a:t>have </a:t>
            </a:r>
            <a:r>
              <a:rPr sz="2400" dirty="0">
                <a:latin typeface="Georgia"/>
                <a:cs typeface="Georgia"/>
              </a:rPr>
              <a:t>zero</a:t>
            </a:r>
            <a:r>
              <a:rPr sz="2400" spc="180" dirty="0">
                <a:latin typeface="Georgia"/>
                <a:cs typeface="Georgia"/>
              </a:rPr>
              <a:t> </a:t>
            </a:r>
            <a:r>
              <a:rPr sz="2400" dirty="0">
                <a:latin typeface="Georgia"/>
                <a:cs typeface="Georgia"/>
              </a:rPr>
              <a:t>mean</a:t>
            </a:r>
            <a:r>
              <a:rPr sz="2400" spc="245" dirty="0">
                <a:latin typeface="Georgia"/>
                <a:cs typeface="Georgia"/>
              </a:rPr>
              <a:t> </a:t>
            </a:r>
            <a:r>
              <a:rPr sz="2400" dirty="0">
                <a:latin typeface="Georgia"/>
                <a:cs typeface="Georgia"/>
              </a:rPr>
              <a:t>and</a:t>
            </a:r>
            <a:r>
              <a:rPr sz="2400" spc="229" dirty="0">
                <a:latin typeface="Georgia"/>
                <a:cs typeface="Georgia"/>
              </a:rPr>
              <a:t> </a:t>
            </a:r>
            <a:r>
              <a:rPr sz="2400" dirty="0">
                <a:latin typeface="Georgia"/>
                <a:cs typeface="Georgia"/>
              </a:rPr>
              <a:t>unit</a:t>
            </a:r>
            <a:r>
              <a:rPr sz="2400" spc="240" dirty="0">
                <a:latin typeface="Georgia"/>
                <a:cs typeface="Georgia"/>
              </a:rPr>
              <a:t> </a:t>
            </a:r>
            <a:r>
              <a:rPr sz="2400" spc="-10" dirty="0">
                <a:latin typeface="Georgia"/>
                <a:cs typeface="Georgia"/>
              </a:rPr>
              <a:t>variance.</a:t>
            </a:r>
            <a:endParaRPr sz="2400" dirty="0">
              <a:latin typeface="Georgia"/>
              <a:cs typeface="Georgia"/>
            </a:endParaRPr>
          </a:p>
          <a:p>
            <a:pPr marL="286385" indent="-273685">
              <a:lnSpc>
                <a:spcPct val="100000"/>
              </a:lnSpc>
              <a:spcBef>
                <a:spcPts val="600"/>
              </a:spcBef>
              <a:buClr>
                <a:srgbClr val="FC8537"/>
              </a:buClr>
              <a:buSzPct val="70833"/>
              <a:buFont typeface="Wingdings"/>
              <a:buChar char=""/>
              <a:tabLst>
                <a:tab pos="286385" algn="l"/>
              </a:tabLst>
            </a:pPr>
            <a:r>
              <a:rPr sz="2400" spc="-10" dirty="0">
                <a:latin typeface="Georgia"/>
                <a:cs typeface="Georgia"/>
              </a:rPr>
              <a:t>Train-</a:t>
            </a:r>
            <a:r>
              <a:rPr sz="2400" dirty="0">
                <a:latin typeface="Georgia"/>
                <a:cs typeface="Georgia"/>
              </a:rPr>
              <a:t>Test</a:t>
            </a:r>
            <a:r>
              <a:rPr sz="2400" spc="310" dirty="0">
                <a:latin typeface="Georgia"/>
                <a:cs typeface="Georgia"/>
              </a:rPr>
              <a:t> </a:t>
            </a:r>
            <a:r>
              <a:rPr sz="2400" dirty="0">
                <a:latin typeface="Georgia"/>
                <a:cs typeface="Georgia"/>
              </a:rPr>
              <a:t>Split</a:t>
            </a:r>
            <a:r>
              <a:rPr sz="2400" spc="305" dirty="0">
                <a:latin typeface="Georgia"/>
                <a:cs typeface="Georgia"/>
              </a:rPr>
              <a:t> </a:t>
            </a:r>
            <a:r>
              <a:rPr sz="2400" dirty="0">
                <a:latin typeface="Georgia"/>
                <a:cs typeface="Georgia"/>
              </a:rPr>
              <a:t>:</a:t>
            </a:r>
            <a:r>
              <a:rPr sz="2400" spc="215" dirty="0">
                <a:latin typeface="Georgia"/>
                <a:cs typeface="Georgia"/>
              </a:rPr>
              <a:t> </a:t>
            </a:r>
            <a:r>
              <a:rPr sz="2400" dirty="0">
                <a:latin typeface="Georgia"/>
                <a:cs typeface="Georgia"/>
              </a:rPr>
              <a:t>Split</a:t>
            </a:r>
            <a:r>
              <a:rPr sz="2400" spc="300" dirty="0">
                <a:latin typeface="Georgia"/>
                <a:cs typeface="Georgia"/>
              </a:rPr>
              <a:t> </a:t>
            </a:r>
            <a:r>
              <a:rPr sz="2400" dirty="0">
                <a:latin typeface="Georgia"/>
                <a:cs typeface="Georgia"/>
              </a:rPr>
              <a:t>the</a:t>
            </a:r>
            <a:r>
              <a:rPr sz="2400" spc="305" dirty="0">
                <a:latin typeface="Georgia"/>
                <a:cs typeface="Georgia"/>
              </a:rPr>
              <a:t> </a:t>
            </a:r>
            <a:r>
              <a:rPr sz="2400" spc="50" dirty="0">
                <a:latin typeface="Georgia"/>
                <a:cs typeface="Georgia"/>
              </a:rPr>
              <a:t>dataset</a:t>
            </a:r>
            <a:r>
              <a:rPr sz="2400" spc="340" dirty="0">
                <a:latin typeface="Georgia"/>
                <a:cs typeface="Georgia"/>
              </a:rPr>
              <a:t> </a:t>
            </a:r>
            <a:r>
              <a:rPr sz="2400" dirty="0">
                <a:latin typeface="Georgia"/>
                <a:cs typeface="Georgia"/>
              </a:rPr>
              <a:t>into</a:t>
            </a:r>
            <a:r>
              <a:rPr sz="2400" spc="210" dirty="0">
                <a:latin typeface="Georgia"/>
                <a:cs typeface="Georgia"/>
              </a:rPr>
              <a:t> </a:t>
            </a:r>
            <a:r>
              <a:rPr sz="2400" spc="-10" dirty="0">
                <a:latin typeface="Georgia"/>
                <a:cs typeface="Georgia"/>
              </a:rPr>
              <a:t>training</a:t>
            </a:r>
            <a:endParaRPr sz="2400" dirty="0">
              <a:latin typeface="Georgia"/>
              <a:cs typeface="Georgia"/>
            </a:endParaRPr>
          </a:p>
          <a:p>
            <a:pPr marL="286385">
              <a:lnSpc>
                <a:spcPct val="100000"/>
              </a:lnSpc>
            </a:pPr>
            <a:r>
              <a:rPr sz="2400" dirty="0">
                <a:latin typeface="Georgia"/>
                <a:cs typeface="Georgia"/>
              </a:rPr>
              <a:t>and</a:t>
            </a:r>
            <a:r>
              <a:rPr sz="2400" spc="310" dirty="0">
                <a:latin typeface="Georgia"/>
                <a:cs typeface="Georgia"/>
              </a:rPr>
              <a:t> </a:t>
            </a:r>
            <a:r>
              <a:rPr sz="2400" dirty="0">
                <a:latin typeface="Georgia"/>
                <a:cs typeface="Georgia"/>
              </a:rPr>
              <a:t>testing</a:t>
            </a:r>
            <a:r>
              <a:rPr sz="2400" spc="390" dirty="0">
                <a:latin typeface="Georgia"/>
                <a:cs typeface="Georgia"/>
              </a:rPr>
              <a:t> </a:t>
            </a:r>
            <a:r>
              <a:rPr sz="2400" spc="-20" dirty="0">
                <a:latin typeface="Georgia"/>
                <a:cs typeface="Georgia"/>
              </a:rPr>
              <a:t>sets.</a:t>
            </a:r>
            <a:endParaRPr sz="2400" dirty="0">
              <a:latin typeface="Georgia"/>
              <a:cs typeface="Georgia"/>
            </a:endParaRPr>
          </a:p>
        </p:txBody>
      </p:sp>
    </p:spTree>
    <p:extLst>
      <p:ext uri="{BB962C8B-B14F-4D97-AF65-F5344CB8AC3E}">
        <p14:creationId xmlns:p14="http://schemas.microsoft.com/office/powerpoint/2010/main" val="35590235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ML Algorithms used </a:t>
            </a:r>
          </a:p>
        </p:txBody>
      </p:sp>
      <p:sp>
        <p:nvSpPr>
          <p:cNvPr id="3" name="Content Placeholder 2"/>
          <p:cNvSpPr>
            <a:spLocks noGrp="1"/>
          </p:cNvSpPr>
          <p:nvPr>
            <p:ph sz="quarter" idx="1"/>
          </p:nvPr>
        </p:nvSpPr>
        <p:spPr>
          <a:xfrm>
            <a:off x="457200" y="1442113"/>
            <a:ext cx="7924800" cy="4873752"/>
          </a:xfrm>
        </p:spPr>
        <p:txBody>
          <a:bodyPr>
            <a:normAutofit lnSpcReduction="10000"/>
          </a:bodyPr>
          <a:lstStyle/>
          <a:p>
            <a:r>
              <a:rPr lang="en-US" b="0" i="0" dirty="0">
                <a:solidFill>
                  <a:srgbClr val="374151"/>
                </a:solidFill>
                <a:effectLst/>
                <a:latin typeface="+mj-lt"/>
              </a:rPr>
              <a:t>Since the output feature of your dataset is categorical, we will be performing classification on the dataset. Classification involves predicting the class or category to which a data instance belongs based on its input features. In this case, we will be using the input features to determine whether a patient is diabetic or not</a:t>
            </a:r>
            <a:r>
              <a:rPr lang="en-US" b="0" i="0" dirty="0">
                <a:solidFill>
                  <a:srgbClr val="374151"/>
                </a:solidFill>
                <a:effectLst/>
                <a:latin typeface="Söhne"/>
              </a:rPr>
              <a:t>.</a:t>
            </a:r>
            <a:endParaRPr lang="en-US" dirty="0"/>
          </a:p>
          <a:p>
            <a:r>
              <a:rPr lang="en-US" dirty="0"/>
              <a:t>We have used this following </a:t>
            </a:r>
            <a:r>
              <a:rPr lang="en-US" dirty="0" err="1"/>
              <a:t>algorthims</a:t>
            </a:r>
            <a:r>
              <a:rPr lang="en-US" dirty="0"/>
              <a:t> in our model:- </a:t>
            </a:r>
          </a:p>
          <a:p>
            <a:pPr marL="822960" lvl="1" indent="-457200">
              <a:buFont typeface="+mj-lt"/>
              <a:buAutoNum type="arabicPeriod"/>
            </a:pPr>
            <a:r>
              <a:rPr lang="en-US" dirty="0"/>
              <a:t>KNN</a:t>
            </a:r>
          </a:p>
          <a:p>
            <a:pPr marL="822960" lvl="1" indent="-457200">
              <a:buFont typeface="+mj-lt"/>
              <a:buAutoNum type="arabicPeriod"/>
            </a:pPr>
            <a:r>
              <a:rPr lang="en-US" dirty="0"/>
              <a:t>Decision Tree</a:t>
            </a:r>
          </a:p>
          <a:p>
            <a:pPr marL="822960" lvl="1" indent="-457200">
              <a:buFont typeface="+mj-lt"/>
              <a:buAutoNum type="arabicPeriod"/>
            </a:pPr>
            <a:r>
              <a:rPr lang="en-US" dirty="0"/>
              <a:t>SVM</a:t>
            </a:r>
          </a:p>
          <a:p>
            <a:pPr marL="822960" lvl="1" indent="-457200">
              <a:buFont typeface="+mj-lt"/>
              <a:buAutoNum type="arabicPeriod"/>
            </a:pPr>
            <a:r>
              <a:rPr lang="en-US" dirty="0"/>
              <a:t>Logistic Regression</a:t>
            </a:r>
          </a:p>
          <a:p>
            <a:endParaRPr lang="en-US" dirty="0"/>
          </a:p>
        </p:txBody>
      </p:sp>
      <p:sp>
        <p:nvSpPr>
          <p:cNvPr id="5" name="Slide Number Placeholder 4"/>
          <p:cNvSpPr>
            <a:spLocks noGrp="1"/>
          </p:cNvSpPr>
          <p:nvPr>
            <p:ph type="sldNum" sz="quarter" idx="15"/>
          </p:nvPr>
        </p:nvSpPr>
        <p:spPr/>
        <p:txBody>
          <a:bodyPr/>
          <a:lstStyle/>
          <a:p>
            <a:fld id="{64FE01CD-3F2C-4288-9BAE-4826118C0AF0}" type="slidenum">
              <a:rPr lang="en-US" smtClean="0"/>
              <a:pPr/>
              <a:t>7</a:t>
            </a:fld>
            <a:endParaRPr lang="en-US" dirty="0"/>
          </a:p>
        </p:txBody>
      </p:sp>
      <p:sp>
        <p:nvSpPr>
          <p:cNvPr id="7" name="TextBox 6"/>
          <p:cNvSpPr txBox="1"/>
          <p:nvPr/>
        </p:nvSpPr>
        <p:spPr>
          <a:xfrm>
            <a:off x="304800" y="6477000"/>
            <a:ext cx="31242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a:t>
            </a:r>
            <a:r>
              <a:rPr lang="en-US" sz="900" dirty="0" err="1"/>
              <a:t>Dhule</a:t>
            </a:r>
            <a:endParaRPr lang="en-US" sz="9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17880133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1. KNN</a:t>
            </a:r>
          </a:p>
        </p:txBody>
      </p:sp>
      <p:sp>
        <p:nvSpPr>
          <p:cNvPr id="3" name="Content Placeholder 2"/>
          <p:cNvSpPr>
            <a:spLocks noGrp="1"/>
          </p:cNvSpPr>
          <p:nvPr>
            <p:ph sz="quarter" idx="1"/>
          </p:nvPr>
        </p:nvSpPr>
        <p:spPr>
          <a:xfrm>
            <a:off x="457200" y="1442113"/>
            <a:ext cx="7924800" cy="4873752"/>
          </a:xfrm>
        </p:spPr>
        <p:txBody>
          <a:bodyPr/>
          <a:lstStyle/>
          <a:p>
            <a:pPr marL="457200" indent="-457200">
              <a:buFont typeface="+mj-lt"/>
              <a:buAutoNum type="arabicPeriod"/>
            </a:pPr>
            <a:r>
              <a:rPr lang="en-US" dirty="0"/>
              <a:t>Best Estimator: </a:t>
            </a:r>
          </a:p>
          <a:p>
            <a:pPr marL="457200" indent="-457200">
              <a:buFont typeface="+mj-lt"/>
              <a:buAutoNum type="arabicPeriod"/>
            </a:pPr>
            <a:r>
              <a:rPr lang="en-US" dirty="0"/>
              <a:t>{‘</a:t>
            </a:r>
            <a:r>
              <a:rPr lang="en-US" dirty="0" err="1"/>
              <a:t>n_neighbours</a:t>
            </a:r>
            <a:r>
              <a:rPr lang="en-US" dirty="0"/>
              <a:t>’ : 30, ‘p’:1, ‘weights’’: 			‘uniform’}</a:t>
            </a:r>
          </a:p>
          <a:p>
            <a:pPr marL="457200" indent="-457200">
              <a:buFont typeface="+mj-lt"/>
              <a:buAutoNum type="arabicPeriod"/>
            </a:pPr>
            <a:r>
              <a:rPr lang="en-US" dirty="0"/>
              <a:t>Jaccard Score : 0.04</a:t>
            </a:r>
          </a:p>
          <a:p>
            <a:pPr marL="457200" indent="-457200">
              <a:buFont typeface="+mj-lt"/>
              <a:buAutoNum type="arabicPeriod"/>
            </a:pPr>
            <a:r>
              <a:rPr lang="en-US" dirty="0"/>
              <a:t>F1 Score : 0.58</a:t>
            </a:r>
          </a:p>
          <a:p>
            <a:pPr marL="457200" indent="-457200">
              <a:buFont typeface="+mj-lt"/>
              <a:buAutoNum type="arabicPeriod"/>
            </a:pPr>
            <a:r>
              <a:rPr lang="en-US" dirty="0"/>
              <a:t>Accuracy Score : 0.69</a:t>
            </a:r>
          </a:p>
          <a:p>
            <a:pPr marL="0" indent="0">
              <a:buNone/>
            </a:pPr>
            <a:endParaRPr lang="en-US" dirty="0"/>
          </a:p>
          <a:p>
            <a:pPr marL="0" indent="0">
              <a:buNone/>
            </a:pPr>
            <a:endParaRPr lang="en-US" dirty="0"/>
          </a:p>
        </p:txBody>
      </p:sp>
      <p:sp>
        <p:nvSpPr>
          <p:cNvPr id="5" name="Slide Number Placeholder 4"/>
          <p:cNvSpPr>
            <a:spLocks noGrp="1"/>
          </p:cNvSpPr>
          <p:nvPr>
            <p:ph type="sldNum" sz="quarter" idx="15"/>
          </p:nvPr>
        </p:nvSpPr>
        <p:spPr/>
        <p:txBody>
          <a:bodyPr/>
          <a:lstStyle/>
          <a:p>
            <a:fld id="{64FE01CD-3F2C-4288-9BAE-4826118C0AF0}" type="slidenum">
              <a:rPr lang="en-US" smtClean="0"/>
              <a:pPr/>
              <a:t>8</a:t>
            </a:fld>
            <a:endParaRPr lang="en-US" dirty="0"/>
          </a:p>
        </p:txBody>
      </p:sp>
      <p:sp>
        <p:nvSpPr>
          <p:cNvPr id="7" name="TextBox 6"/>
          <p:cNvSpPr txBox="1"/>
          <p:nvPr/>
        </p:nvSpPr>
        <p:spPr>
          <a:xfrm>
            <a:off x="304800" y="6477000"/>
            <a:ext cx="31242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a:t>
            </a:r>
            <a:r>
              <a:rPr lang="en-US" sz="900" dirty="0" err="1"/>
              <a:t>Dhule</a:t>
            </a:r>
            <a:endParaRPr lang="en-US" sz="9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17880133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247"/>
            <a:ext cx="7467600" cy="1143000"/>
          </a:xfrm>
        </p:spPr>
        <p:txBody>
          <a:bodyPr/>
          <a:lstStyle/>
          <a:p>
            <a:r>
              <a:rPr lang="en-US" b="1" dirty="0">
                <a:solidFill>
                  <a:schemeClr val="tx1"/>
                </a:solidFill>
              </a:rPr>
              <a:t>2. Decision Tree</a:t>
            </a:r>
          </a:p>
        </p:txBody>
      </p:sp>
      <p:sp>
        <p:nvSpPr>
          <p:cNvPr id="3" name="Content Placeholder 2"/>
          <p:cNvSpPr>
            <a:spLocks noGrp="1"/>
          </p:cNvSpPr>
          <p:nvPr>
            <p:ph sz="quarter" idx="1"/>
          </p:nvPr>
        </p:nvSpPr>
        <p:spPr>
          <a:xfrm>
            <a:off x="457200" y="1442113"/>
            <a:ext cx="7924800" cy="4873752"/>
          </a:xfrm>
        </p:spPr>
        <p:txBody>
          <a:bodyPr/>
          <a:lstStyle/>
          <a:p>
            <a:pPr marL="457200" indent="-457200">
              <a:buFont typeface="+mj-lt"/>
              <a:buAutoNum type="arabicPeriod"/>
            </a:pPr>
            <a:r>
              <a:rPr lang="en-US" dirty="0"/>
              <a:t>Best Estimator: </a:t>
            </a:r>
          </a:p>
          <a:p>
            <a:pPr marL="457200" indent="-457200">
              <a:buFont typeface="+mj-lt"/>
              <a:buAutoNum type="arabicPeriod"/>
            </a:pPr>
            <a:r>
              <a:rPr lang="en-US" dirty="0"/>
              <a:t>{ ‘</a:t>
            </a:r>
            <a:r>
              <a:rPr lang="en-US" dirty="0" err="1"/>
              <a:t>ccp_alpha</a:t>
            </a:r>
            <a:r>
              <a:rPr lang="en-US" dirty="0"/>
              <a:t>’ : 0.1, ‘criterion’:   ‘</a:t>
            </a:r>
            <a:r>
              <a:rPr lang="en-US" dirty="0" err="1"/>
              <a:t>gini</a:t>
            </a:r>
            <a:r>
              <a:rPr lang="en-US" dirty="0"/>
              <a:t>’, ‘max-depth’ : 5 , ‘</a:t>
            </a:r>
            <a:r>
              <a:rPr lang="en-US" dirty="0" err="1"/>
              <a:t>max_features</a:t>
            </a:r>
            <a:r>
              <a:rPr lang="en-US" dirty="0"/>
              <a:t>’ : ‘sqrt’}</a:t>
            </a:r>
          </a:p>
          <a:p>
            <a:pPr marL="457200" indent="-457200">
              <a:buFont typeface="+mj-lt"/>
              <a:buAutoNum type="arabicPeriod"/>
            </a:pPr>
            <a:r>
              <a:rPr lang="en-US" dirty="0"/>
              <a:t>Jaccard Score : 0.00</a:t>
            </a:r>
          </a:p>
          <a:p>
            <a:pPr marL="457200" indent="-457200">
              <a:buFont typeface="+mj-lt"/>
              <a:buAutoNum type="arabicPeriod"/>
            </a:pPr>
            <a:r>
              <a:rPr lang="en-US" dirty="0"/>
              <a:t>F1 Score : 0.56</a:t>
            </a:r>
          </a:p>
          <a:p>
            <a:pPr marL="457200" indent="-457200">
              <a:buFont typeface="+mj-lt"/>
              <a:buAutoNum type="arabicPeriod"/>
            </a:pPr>
            <a:r>
              <a:rPr lang="en-US" dirty="0"/>
              <a:t>Accuracy Score :0.69</a:t>
            </a:r>
          </a:p>
          <a:p>
            <a:pPr marL="0" indent="0">
              <a:buNone/>
            </a:pPr>
            <a:endParaRPr lang="en-US" dirty="0"/>
          </a:p>
        </p:txBody>
      </p:sp>
      <p:sp>
        <p:nvSpPr>
          <p:cNvPr id="5" name="Slide Number Placeholder 4"/>
          <p:cNvSpPr>
            <a:spLocks noGrp="1"/>
          </p:cNvSpPr>
          <p:nvPr>
            <p:ph type="sldNum" sz="quarter" idx="15"/>
          </p:nvPr>
        </p:nvSpPr>
        <p:spPr/>
        <p:txBody>
          <a:bodyPr/>
          <a:lstStyle/>
          <a:p>
            <a:fld id="{64FE01CD-3F2C-4288-9BAE-4826118C0AF0}" type="slidenum">
              <a:rPr lang="en-US" smtClean="0"/>
              <a:pPr/>
              <a:t>9</a:t>
            </a:fld>
            <a:endParaRPr lang="en-US" dirty="0"/>
          </a:p>
        </p:txBody>
      </p:sp>
      <p:sp>
        <p:nvSpPr>
          <p:cNvPr id="7" name="TextBox 6"/>
          <p:cNvSpPr txBox="1"/>
          <p:nvPr/>
        </p:nvSpPr>
        <p:spPr>
          <a:xfrm>
            <a:off x="304800" y="6477000"/>
            <a:ext cx="3124200" cy="230832"/>
          </a:xfrm>
          <a:prstGeom prst="rect">
            <a:avLst/>
          </a:prstGeom>
          <a:noFill/>
        </p:spPr>
        <p:txBody>
          <a:bodyPr wrap="square" rtlCol="0">
            <a:spAutoFit/>
          </a:bodyPr>
          <a:lstStyle/>
          <a:p>
            <a:r>
              <a:rPr lang="en-US" sz="900" dirty="0" err="1"/>
              <a:t>Dept</a:t>
            </a:r>
            <a:r>
              <a:rPr lang="en-US" sz="900" dirty="0"/>
              <a:t> of Computer </a:t>
            </a:r>
            <a:r>
              <a:rPr lang="en-US" sz="900" dirty="0" err="1"/>
              <a:t>Engg</a:t>
            </a:r>
            <a:r>
              <a:rPr lang="en-US" sz="900" dirty="0"/>
              <a:t>. SVKM IOT </a:t>
            </a:r>
            <a:r>
              <a:rPr lang="en-US" sz="900" dirty="0" err="1"/>
              <a:t>Dhule</a:t>
            </a:r>
            <a:endParaRPr lang="en-US" sz="9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28600"/>
            <a:ext cx="638175" cy="763270"/>
          </a:xfrm>
          <a:prstGeom prst="rect">
            <a:avLst/>
          </a:prstGeom>
          <a:noFill/>
        </p:spPr>
      </p:pic>
    </p:spTree>
    <p:extLst>
      <p:ext uri="{BB962C8B-B14F-4D97-AF65-F5344CB8AC3E}">
        <p14:creationId xmlns:p14="http://schemas.microsoft.com/office/powerpoint/2010/main" val="1788013308"/>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6704</TotalTime>
  <Words>768</Words>
  <Application>Microsoft Office PowerPoint</Application>
  <PresentationFormat>On-screen Show (4:3)</PresentationFormat>
  <Paragraphs>152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Schoolbook</vt:lpstr>
      <vt:lpstr>Georgia</vt:lpstr>
      <vt:lpstr>Söhne</vt:lpstr>
      <vt:lpstr>Wingdings</vt:lpstr>
      <vt:lpstr>Wingdings 2</vt:lpstr>
      <vt:lpstr>Oriel</vt:lpstr>
      <vt:lpstr>Model Selection in ML</vt:lpstr>
      <vt:lpstr>Outline</vt:lpstr>
      <vt:lpstr>Problem Statement</vt:lpstr>
      <vt:lpstr>Data Dictionary Dataset Used =whether.csv</vt:lpstr>
      <vt:lpstr>About Dataset</vt:lpstr>
      <vt:lpstr>Pre-processing Steps Performed</vt:lpstr>
      <vt:lpstr>ML Algorithms used </vt:lpstr>
      <vt:lpstr>1. KNN</vt:lpstr>
      <vt:lpstr>2. Decision Tree</vt:lpstr>
      <vt:lpstr>3. SVM</vt:lpstr>
      <vt:lpstr>4. Logistic Regression</vt:lpstr>
      <vt:lpstr>Model Evaluation</vt:lpstr>
      <vt:lpstr>1. Using Comparative Table </vt:lpstr>
      <vt:lpstr>2. K-fold Cross Validation</vt:lpstr>
      <vt:lpstr>3. Using ROC_AUC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Software Engineering</dc:title>
  <dc:creator>BHUSHAN</dc:creator>
  <cp:lastModifiedBy>DARSHAN PAWAR - 14002220046</cp:lastModifiedBy>
  <cp:revision>424</cp:revision>
  <dcterms:created xsi:type="dcterms:W3CDTF">2011-11-16T06:23:35Z</dcterms:created>
  <dcterms:modified xsi:type="dcterms:W3CDTF">2025-05-29T16:05:43Z</dcterms:modified>
</cp:coreProperties>
</file>