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1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72" r:id="rId14"/>
    <p:sldId id="273" r:id="rId15"/>
    <p:sldId id="274" r:id="rId16"/>
    <p:sldId id="275" r:id="rId17"/>
    <p:sldId id="268" r:id="rId18"/>
    <p:sldId id="269" r:id="rId19"/>
    <p:sldId id="270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8D01"/>
    <a:srgbClr val="FF0000"/>
    <a:srgbClr val="00CE00"/>
    <a:srgbClr val="090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576" y="-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E78E28-A65E-3442-9B18-B001CE0F6061}" type="datetimeFigureOut">
              <a:rPr lang="en-US" smtClean="0"/>
              <a:t>9/11/13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131798-7149-4C4F-89FA-DFB90ECBDA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E78E28-A65E-3442-9B18-B001CE0F6061}" type="datetimeFigureOut">
              <a:rPr lang="en-US" smtClean="0"/>
              <a:t>9/11/13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131798-7149-4C4F-89FA-DFB90ECBDA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E78E28-A65E-3442-9B18-B001CE0F6061}" type="datetimeFigureOut">
              <a:rPr lang="en-US" smtClean="0"/>
              <a:t>9/11/13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131798-7149-4C4F-89FA-DFB90ECBDA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E78E28-A65E-3442-9B18-B001CE0F6061}" type="datetimeFigureOut">
              <a:rPr lang="en-US" smtClean="0"/>
              <a:t>9/11/13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131798-7149-4C4F-89FA-DFB90ECBDA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E78E28-A65E-3442-9B18-B001CE0F6061}" type="datetimeFigureOut">
              <a:rPr lang="en-US" smtClean="0"/>
              <a:t>9/11/13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131798-7149-4C4F-89FA-DFB90ECBDA3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E78E28-A65E-3442-9B18-B001CE0F6061}" type="datetimeFigureOut">
              <a:rPr lang="en-US" smtClean="0"/>
              <a:t>9/11/13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131798-7149-4C4F-89FA-DFB90ECBDA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E78E28-A65E-3442-9B18-B001CE0F6061}" type="datetimeFigureOut">
              <a:rPr lang="en-US" smtClean="0"/>
              <a:t>9/11/13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131798-7149-4C4F-89FA-DFB90ECBDA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E78E28-A65E-3442-9B18-B001CE0F6061}" type="datetimeFigureOut">
              <a:rPr lang="en-US" smtClean="0"/>
              <a:t>9/11/13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131798-7149-4C4F-89FA-DFB90ECBDA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E78E28-A65E-3442-9B18-B001CE0F6061}" type="datetimeFigureOut">
              <a:rPr lang="en-US" smtClean="0"/>
              <a:t>9/11/13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131798-7149-4C4F-89FA-DFB90ECBDA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E78E28-A65E-3442-9B18-B001CE0F6061}" type="datetimeFigureOut">
              <a:rPr lang="en-US" smtClean="0"/>
              <a:t>9/11/13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131798-7149-4C4F-89FA-DFB90ECBDA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E78E28-A65E-3442-9B18-B001CE0F6061}" type="datetimeFigureOut">
              <a:rPr lang="en-US" smtClean="0"/>
              <a:t>9/11/13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131798-7149-4C4F-89FA-DFB90ECBDA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7E78E28-A65E-3442-9B18-B001CE0F6061}" type="datetimeFigureOut">
              <a:rPr lang="en-US" smtClean="0"/>
              <a:t>9/11/13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8131798-7149-4C4F-89FA-DFB90ECBDA3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emf"/><Relationship Id="rId3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emf"/><Relationship Id="rId3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0"/>
            <a:ext cx="7406640" cy="2302740"/>
          </a:xfrm>
        </p:spPr>
        <p:txBody>
          <a:bodyPr>
            <a:noAutofit/>
          </a:bodyPr>
          <a:lstStyle/>
          <a:p>
            <a:r>
              <a:rPr lang="en-US" sz="3300" dirty="0" smtClean="0">
                <a:latin typeface="Palatino"/>
                <a:cs typeface="Palatino"/>
              </a:rPr>
              <a:t>Understanding User Behavior at Scale in a Mobile Video Chat Application</a:t>
            </a:r>
            <a:endParaRPr lang="en-US" sz="3300" dirty="0">
              <a:latin typeface="Palatino"/>
              <a:cs typeface="Palatin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2953675"/>
            <a:ext cx="7406640" cy="1752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Palatino"/>
                <a:cs typeface="Palatino"/>
              </a:rPr>
              <a:t>Lei Tian</a:t>
            </a:r>
            <a:r>
              <a:rPr lang="en-US" sz="2400" baseline="30000" dirty="0">
                <a:latin typeface="Palatino"/>
                <a:cs typeface="Palatino"/>
              </a:rPr>
              <a:t>1</a:t>
            </a:r>
            <a:r>
              <a:rPr lang="en-US" sz="2400" dirty="0" smtClean="0">
                <a:latin typeface="Palatino"/>
                <a:cs typeface="Palatino"/>
              </a:rPr>
              <a:t>, </a:t>
            </a:r>
            <a:r>
              <a:rPr lang="en-US" sz="2400" dirty="0" err="1" smtClean="0">
                <a:latin typeface="Palatino"/>
                <a:cs typeface="Palatino"/>
              </a:rPr>
              <a:t>Shaosong</a:t>
            </a:r>
            <a:r>
              <a:rPr lang="en-US" sz="2400" dirty="0" smtClean="0">
                <a:latin typeface="Palatino"/>
                <a:cs typeface="Palatino"/>
              </a:rPr>
              <a:t> Li</a:t>
            </a:r>
            <a:r>
              <a:rPr lang="en-US" sz="2400" baseline="30000" dirty="0">
                <a:latin typeface="Palatino"/>
                <a:cs typeface="Palatino"/>
              </a:rPr>
              <a:t>1</a:t>
            </a:r>
            <a:r>
              <a:rPr lang="en-US" sz="2400" dirty="0" smtClean="0">
                <a:latin typeface="Palatino"/>
                <a:cs typeface="Palatino"/>
              </a:rPr>
              <a:t>, </a:t>
            </a:r>
            <a:r>
              <a:rPr lang="en-US" sz="2400" dirty="0" err="1" smtClean="0">
                <a:latin typeface="Palatino"/>
                <a:cs typeface="Palatino"/>
              </a:rPr>
              <a:t>Junho</a:t>
            </a:r>
            <a:r>
              <a:rPr lang="en-US" sz="2400" dirty="0" smtClean="0">
                <a:latin typeface="Palatino"/>
                <a:cs typeface="Palatino"/>
              </a:rPr>
              <a:t> Ahn</a:t>
            </a:r>
            <a:r>
              <a:rPr lang="en-US" sz="2400" baseline="30000" dirty="0">
                <a:latin typeface="Palatino"/>
                <a:cs typeface="Palatino"/>
              </a:rPr>
              <a:t>1</a:t>
            </a:r>
            <a:r>
              <a:rPr lang="en-US" sz="2400" dirty="0" smtClean="0">
                <a:latin typeface="Palatino"/>
                <a:cs typeface="Palatino"/>
              </a:rPr>
              <a:t>, David Chu</a:t>
            </a:r>
            <a:r>
              <a:rPr lang="en-US" sz="2400" baseline="30000" dirty="0">
                <a:latin typeface="Palatino"/>
                <a:cs typeface="Palatino"/>
              </a:rPr>
              <a:t>2</a:t>
            </a:r>
            <a:r>
              <a:rPr lang="en-US" sz="2400" dirty="0" smtClean="0">
                <a:latin typeface="Palatino"/>
                <a:cs typeface="Palatino"/>
              </a:rPr>
              <a:t>, Richard Han</a:t>
            </a:r>
            <a:r>
              <a:rPr lang="en-US" sz="2400" baseline="30000" dirty="0">
                <a:latin typeface="Palatino"/>
                <a:cs typeface="Palatino"/>
              </a:rPr>
              <a:t>1</a:t>
            </a:r>
            <a:r>
              <a:rPr lang="en-US" sz="2400" dirty="0" smtClean="0">
                <a:latin typeface="Palatino"/>
                <a:cs typeface="Palatino"/>
              </a:rPr>
              <a:t>, Qin Lv</a:t>
            </a:r>
            <a:r>
              <a:rPr lang="en-US" sz="2400" baseline="30000" dirty="0">
                <a:latin typeface="Palatino"/>
                <a:cs typeface="Palatino"/>
              </a:rPr>
              <a:t>1</a:t>
            </a:r>
            <a:r>
              <a:rPr lang="en-US" sz="2400" dirty="0" smtClean="0">
                <a:latin typeface="Palatino"/>
                <a:cs typeface="Palatino"/>
              </a:rPr>
              <a:t>, </a:t>
            </a:r>
            <a:r>
              <a:rPr lang="en-US" sz="2400" dirty="0" err="1" smtClean="0">
                <a:latin typeface="Palatino"/>
                <a:cs typeface="Palatino"/>
              </a:rPr>
              <a:t>Shivakant</a:t>
            </a:r>
            <a:r>
              <a:rPr lang="en-US" sz="2400" dirty="0" smtClean="0">
                <a:latin typeface="Palatino"/>
                <a:cs typeface="Palatino"/>
              </a:rPr>
              <a:t> Mishra</a:t>
            </a:r>
            <a:r>
              <a:rPr lang="en-US" sz="2400" baseline="30000" dirty="0">
                <a:latin typeface="Palatino"/>
                <a:cs typeface="Palatino"/>
              </a:rPr>
              <a:t>1</a:t>
            </a:r>
            <a:endParaRPr lang="en-US" sz="2400" dirty="0">
              <a:latin typeface="Palatino"/>
              <a:cs typeface="Palatino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32560" y="4259547"/>
            <a:ext cx="7406640" cy="1752600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200" dirty="0" smtClean="0">
                <a:latin typeface="Palatino"/>
                <a:cs typeface="Palatino"/>
              </a:rPr>
              <a:t>University of Colorado Boulder</a:t>
            </a:r>
            <a:r>
              <a:rPr lang="en-US" sz="2200" baseline="30000" dirty="0" smtClean="0">
                <a:latin typeface="Palatino"/>
                <a:cs typeface="Palatino"/>
              </a:rPr>
              <a:t>1</a:t>
            </a:r>
          </a:p>
          <a:p>
            <a:r>
              <a:rPr lang="en-US" sz="2200" dirty="0" smtClean="0">
                <a:latin typeface="Palatino"/>
                <a:cs typeface="Palatino"/>
              </a:rPr>
              <a:t>Microsoft Research</a:t>
            </a:r>
            <a:r>
              <a:rPr lang="en-US" sz="2200" baseline="30000" dirty="0" smtClean="0">
                <a:latin typeface="Palatino"/>
                <a:cs typeface="Palatino"/>
              </a:rPr>
              <a:t>2</a:t>
            </a:r>
            <a:endParaRPr lang="en-US" sz="2200" baseline="30000" dirty="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601477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02158"/>
            <a:ext cx="7498080" cy="1143000"/>
          </a:xfrm>
        </p:spPr>
        <p:txBody>
          <a:bodyPr/>
          <a:lstStyle/>
          <a:p>
            <a:r>
              <a:rPr lang="en-US" dirty="0" smtClean="0">
                <a:latin typeface="Palatino"/>
                <a:cs typeface="Palatino"/>
              </a:rPr>
              <a:t>Meaningful sessions</a:t>
            </a:r>
            <a:endParaRPr lang="en-US" dirty="0">
              <a:latin typeface="Palatino"/>
              <a:cs typeface="Palatino"/>
            </a:endParaRPr>
          </a:p>
        </p:txBody>
      </p:sp>
      <p:pic>
        <p:nvPicPr>
          <p:cNvPr id="3" name="Picture 2" descr="taxonomies_sess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93" y="3943708"/>
            <a:ext cx="7568395" cy="291429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35608" y="1024440"/>
            <a:ext cx="7708392" cy="48006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Palatino"/>
                <a:cs typeface="Palatino"/>
              </a:rPr>
              <a:t>Definition: session duration &gt; 60s</a:t>
            </a:r>
          </a:p>
          <a:p>
            <a:pPr lvl="1"/>
            <a:r>
              <a:rPr lang="en-US" sz="2200" dirty="0" smtClean="0">
                <a:latin typeface="Palatino"/>
                <a:cs typeface="Palatino"/>
              </a:rPr>
              <a:t>Understand behavior features promoting longer sessions</a:t>
            </a:r>
          </a:p>
          <a:p>
            <a:pPr lvl="1"/>
            <a:r>
              <a:rPr lang="en-US" sz="2200" dirty="0" smtClean="0">
                <a:latin typeface="Palatino"/>
                <a:cs typeface="Palatino"/>
              </a:rPr>
              <a:t>At least 3 snapshots, 2 audios in a session</a:t>
            </a:r>
          </a:p>
          <a:p>
            <a:pPr lvl="1"/>
            <a:r>
              <a:rPr lang="en-US" sz="2200" dirty="0" smtClean="0">
                <a:latin typeface="Palatino"/>
                <a:cs typeface="Palatino"/>
              </a:rPr>
              <a:t>Almost 8000 such sessions</a:t>
            </a:r>
          </a:p>
          <a:p>
            <a:r>
              <a:rPr lang="en-US" sz="2600" dirty="0" smtClean="0">
                <a:latin typeface="Palatino"/>
                <a:cs typeface="Palatino"/>
              </a:rPr>
              <a:t>Subsample 218 sessions</a:t>
            </a:r>
          </a:p>
          <a:p>
            <a:r>
              <a:rPr lang="en-US" sz="2600" dirty="0" smtClean="0">
                <a:latin typeface="Palatino"/>
                <a:cs typeface="Palatino"/>
              </a:rPr>
              <a:t>Taxonomies on sessions and session images</a:t>
            </a:r>
            <a:endParaRPr lang="en-US" sz="3000" dirty="0" smtClean="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682777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4327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Palatino"/>
                <a:cs typeface="Palatino"/>
              </a:rPr>
              <a:t>Taxonomy Correlation Analysis</a:t>
            </a:r>
            <a:endParaRPr lang="en-US" dirty="0">
              <a:latin typeface="Palatino"/>
              <a:cs typeface="Palatin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574" y="1338040"/>
            <a:ext cx="7498080" cy="4800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Palatino"/>
                <a:cs typeface="Palatino"/>
              </a:rPr>
              <a:t>Identify behavioral characteristics likely/unlikely occur together</a:t>
            </a:r>
          </a:p>
          <a:p>
            <a:r>
              <a:rPr lang="en-US" sz="2400" dirty="0" smtClean="0">
                <a:latin typeface="Palatino"/>
                <a:cs typeface="Palatino"/>
              </a:rPr>
              <a:t>Useful insights into designing pairing strategy, misbehavior detection</a:t>
            </a:r>
          </a:p>
          <a:p>
            <a:r>
              <a:rPr lang="en-US" sz="2400" dirty="0" smtClean="0">
                <a:latin typeface="Palatino"/>
                <a:cs typeface="Palatino"/>
              </a:rPr>
              <a:t>Target relations:</a:t>
            </a:r>
          </a:p>
          <a:p>
            <a:pPr lvl="1"/>
            <a:r>
              <a:rPr lang="en-US" sz="2000" dirty="0">
                <a:latin typeface="Palatino"/>
                <a:cs typeface="Palatino"/>
              </a:rPr>
              <a:t>Highly correlated</a:t>
            </a:r>
          </a:p>
          <a:p>
            <a:pPr lvl="1"/>
            <a:r>
              <a:rPr lang="en-US" sz="2000" dirty="0">
                <a:latin typeface="Palatino"/>
                <a:cs typeface="Palatino"/>
              </a:rPr>
              <a:t>Surprisingly non-correlated</a:t>
            </a:r>
          </a:p>
          <a:p>
            <a:pPr lvl="1"/>
            <a:r>
              <a:rPr lang="en-US" sz="2000" dirty="0">
                <a:latin typeface="Palatino"/>
                <a:cs typeface="Palatino"/>
              </a:rPr>
              <a:t>Strong </a:t>
            </a:r>
            <a:r>
              <a:rPr lang="en-US" sz="2000" dirty="0" smtClean="0">
                <a:latin typeface="Palatino"/>
                <a:cs typeface="Palatino"/>
              </a:rPr>
              <a:t>association rules</a:t>
            </a:r>
          </a:p>
          <a:p>
            <a:r>
              <a:rPr lang="en-US" sz="2200" dirty="0" smtClean="0">
                <a:latin typeface="Palatino"/>
                <a:cs typeface="Palatino"/>
              </a:rPr>
              <a:t>Measurements</a:t>
            </a:r>
            <a:r>
              <a:rPr lang="en-US" sz="2200" dirty="0">
                <a:latin typeface="Palatino"/>
                <a:cs typeface="Palatino"/>
              </a:rPr>
              <a:t>:</a:t>
            </a:r>
            <a:endParaRPr lang="en-US" sz="2200" dirty="0" smtClean="0">
              <a:latin typeface="Apple Chancery"/>
              <a:cs typeface="Apple Chancery"/>
            </a:endParaRPr>
          </a:p>
          <a:p>
            <a:pPr lvl="1"/>
            <a:r>
              <a:rPr lang="en-US" sz="2000" dirty="0" smtClean="0">
                <a:latin typeface="Apple Chancery"/>
                <a:cs typeface="Apple Chancery"/>
              </a:rPr>
              <a:t>X</a:t>
            </a:r>
            <a:r>
              <a:rPr lang="en-US" sz="2000" baseline="30000" dirty="0" smtClean="0">
                <a:latin typeface="Palatino"/>
                <a:cs typeface="Palatino"/>
              </a:rPr>
              <a:t>2</a:t>
            </a:r>
            <a:endParaRPr lang="en-US" sz="2000" dirty="0" smtClean="0">
              <a:latin typeface="Palatino"/>
              <a:cs typeface="Palatino"/>
            </a:endParaRPr>
          </a:p>
          <a:p>
            <a:pPr lvl="1"/>
            <a:r>
              <a:rPr lang="en-US" sz="2000" dirty="0" smtClean="0">
                <a:latin typeface="Palatino"/>
                <a:cs typeface="Palatino"/>
              </a:rPr>
              <a:t>Lift</a:t>
            </a:r>
          </a:p>
          <a:p>
            <a:pPr lvl="1"/>
            <a:r>
              <a:rPr lang="en-US" sz="2000" dirty="0" smtClean="0">
                <a:latin typeface="Palatino"/>
                <a:cs typeface="Palatino"/>
              </a:rPr>
              <a:t>All Confidence</a:t>
            </a:r>
          </a:p>
          <a:p>
            <a:pPr lvl="1"/>
            <a:r>
              <a:rPr lang="en-US" sz="2000" dirty="0" smtClean="0">
                <a:latin typeface="Palatino"/>
                <a:cs typeface="Palatino"/>
              </a:rPr>
              <a:t>Cosine similarity</a:t>
            </a:r>
          </a:p>
          <a:p>
            <a:pPr lvl="1"/>
            <a:endParaRPr lang="en-US" sz="2100" dirty="0">
              <a:latin typeface="Palatino"/>
              <a:cs typeface="Palatino"/>
            </a:endParaRPr>
          </a:p>
        </p:txBody>
      </p:sp>
      <p:pic>
        <p:nvPicPr>
          <p:cNvPr id="4" name="Picture 3" descr="correlation_formul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201" y="4174961"/>
            <a:ext cx="3996128" cy="204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50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Palatino"/>
                <a:cs typeface="Palatino"/>
              </a:rPr>
              <a:t>Taxonomy Correlation Analysis</a:t>
            </a:r>
            <a:endParaRPr lang="en-US" dirty="0"/>
          </a:p>
        </p:txBody>
      </p:sp>
      <p:pic>
        <p:nvPicPr>
          <p:cNvPr id="7" name="Picture 6" descr="image_correlation_graph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843" y="1644283"/>
            <a:ext cx="4509817" cy="4243128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441260" y="3365737"/>
            <a:ext cx="1846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000" b="1" dirty="0">
              <a:solidFill>
                <a:srgbClr val="C58D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722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Palatino"/>
                <a:cs typeface="Palatino"/>
              </a:rPr>
              <a:t>Taxonomy Correlation Analysis</a:t>
            </a:r>
            <a:endParaRPr lang="en-US" dirty="0"/>
          </a:p>
        </p:txBody>
      </p:sp>
      <p:pic>
        <p:nvPicPr>
          <p:cNvPr id="7" name="Picture 6" descr="image_correlation_graph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20" y="1683877"/>
            <a:ext cx="4509817" cy="4243128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 flipV="1">
            <a:off x="1668626" y="3429583"/>
            <a:ext cx="0" cy="376318"/>
          </a:xfrm>
          <a:prstGeom prst="line">
            <a:avLst/>
          </a:prstGeom>
          <a:ln>
            <a:solidFill>
              <a:srgbClr val="00CE00"/>
            </a:solidFill>
            <a:headEnd type="triangle" w="lg"/>
            <a:tailEnd type="triangle" w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441260" y="3365737"/>
            <a:ext cx="1846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000" b="1" dirty="0">
              <a:solidFill>
                <a:srgbClr val="C58D01"/>
              </a:solidFill>
            </a:endParaRPr>
          </a:p>
        </p:txBody>
      </p:sp>
      <p:pic>
        <p:nvPicPr>
          <p:cNvPr id="3" name="Picture 2" descr="normal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29" y="1498706"/>
            <a:ext cx="1586275" cy="1061298"/>
          </a:xfrm>
          <a:prstGeom prst="rect">
            <a:avLst/>
          </a:prstGeom>
        </p:spPr>
      </p:pic>
      <p:pic>
        <p:nvPicPr>
          <p:cNvPr id="4" name="Picture 3" descr="misbehavior-2.pn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29" y="2635437"/>
            <a:ext cx="1591056" cy="10607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7556" y="1803189"/>
            <a:ext cx="135165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rgbClr val="FF0000"/>
                </a:solidFill>
                <a:latin typeface="Palatino"/>
                <a:cs typeface="Palatino"/>
              </a:rPr>
              <a:t>Front Cam</a:t>
            </a:r>
            <a:endParaRPr lang="en-US" sz="1900" dirty="0">
              <a:solidFill>
                <a:srgbClr val="FF0000"/>
              </a:solidFill>
              <a:latin typeface="Palatino"/>
              <a:cs typeface="Palatin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47556" y="2949783"/>
            <a:ext cx="128753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>
                <a:solidFill>
                  <a:srgbClr val="FF0000"/>
                </a:solidFill>
                <a:latin typeface="Palatino"/>
                <a:cs typeface="Palatino"/>
              </a:rPr>
              <a:t>Back Cam</a:t>
            </a:r>
            <a:endParaRPr lang="en-US" sz="1900" dirty="0">
              <a:solidFill>
                <a:srgbClr val="FF0000"/>
              </a:solidFill>
              <a:latin typeface="Palatino"/>
              <a:cs typeface="Palatino"/>
            </a:endParaRPr>
          </a:p>
        </p:txBody>
      </p:sp>
      <p:pic>
        <p:nvPicPr>
          <p:cNvPr id="12" name="Picture 11" descr="image_correlation_graph_cam_pos.png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06" y="1652088"/>
            <a:ext cx="4517136" cy="4242816"/>
          </a:xfrm>
          <a:prstGeom prst="rect">
            <a:avLst/>
          </a:prstGeom>
        </p:spPr>
      </p:pic>
      <p:pic>
        <p:nvPicPr>
          <p:cNvPr id="6" name="Picture 5" descr="image_correlation_graph_cam_pos.png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701" y="1684493"/>
            <a:ext cx="4517136" cy="42428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34213" y="3762133"/>
            <a:ext cx="343733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Palatino"/>
                <a:cs typeface="Palatino"/>
              </a:rPr>
              <a:t>Front cam positive correlated with normal and face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Palatino"/>
                <a:cs typeface="Palatino"/>
              </a:rPr>
              <a:t>Back cam negative correlated with face</a:t>
            </a:r>
          </a:p>
          <a:p>
            <a:pPr marL="285750" indent="-285750">
              <a:buFont typeface="Arial"/>
              <a:buChar char="•"/>
            </a:pPr>
            <a:r>
              <a:rPr lang="en-US" sz="2000" b="1" dirty="0" smtClean="0">
                <a:solidFill>
                  <a:srgbClr val="FF0000"/>
                </a:solidFill>
                <a:latin typeface="Palatino"/>
                <a:cs typeface="Palatino"/>
              </a:rPr>
              <a:t>Cam position – effective and inexpensive for misbehavior detection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rgbClr val="FF0000"/>
              </a:solidFill>
              <a:latin typeface="Palatino"/>
              <a:cs typeface="Palatino"/>
            </a:endParaRPr>
          </a:p>
        </p:txBody>
      </p:sp>
      <p:sp>
        <p:nvSpPr>
          <p:cNvPr id="8" name="Oval 7"/>
          <p:cNvSpPr/>
          <p:nvPr/>
        </p:nvSpPr>
        <p:spPr>
          <a:xfrm>
            <a:off x="4436933" y="3956302"/>
            <a:ext cx="1097280" cy="100584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normal-2 (1).png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448" y="1466934"/>
            <a:ext cx="1591056" cy="1060704"/>
          </a:xfrm>
          <a:prstGeom prst="rect">
            <a:avLst/>
          </a:prstGeom>
        </p:spPr>
      </p:pic>
      <p:pic>
        <p:nvPicPr>
          <p:cNvPr id="11" name="Picture 10" descr="misbehavior-2 (1).png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29" y="2635437"/>
            <a:ext cx="1600200" cy="10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89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Palatino"/>
                <a:cs typeface="Palatino"/>
              </a:rPr>
              <a:t>Taxonomy Correlation Analysis</a:t>
            </a:r>
            <a:endParaRPr lang="en-US" dirty="0"/>
          </a:p>
        </p:txBody>
      </p:sp>
      <p:pic>
        <p:nvPicPr>
          <p:cNvPr id="7" name="Picture 6" descr="image_correlation_graph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20" y="1683877"/>
            <a:ext cx="4509817" cy="4243128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 flipV="1">
            <a:off x="1668626" y="3429583"/>
            <a:ext cx="0" cy="376318"/>
          </a:xfrm>
          <a:prstGeom prst="line">
            <a:avLst/>
          </a:prstGeom>
          <a:ln>
            <a:solidFill>
              <a:srgbClr val="00CE00"/>
            </a:solidFill>
            <a:headEnd type="triangle" w="lg"/>
            <a:tailEnd type="triangle" w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441260" y="3365737"/>
            <a:ext cx="1846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000" b="1" dirty="0">
              <a:solidFill>
                <a:srgbClr val="C58D01"/>
              </a:solidFill>
            </a:endParaRPr>
          </a:p>
        </p:txBody>
      </p:sp>
      <p:pic>
        <p:nvPicPr>
          <p:cNvPr id="12" name="Picture 11" descr="image_correlation_graph_face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66" y="1640122"/>
            <a:ext cx="4517136" cy="4242816"/>
          </a:xfrm>
          <a:prstGeom prst="rect">
            <a:avLst/>
          </a:prstGeom>
        </p:spPr>
      </p:pic>
      <p:pic>
        <p:nvPicPr>
          <p:cNvPr id="3" name="Picture 2" descr="image_correlation_graph_face.pn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50" y="1640122"/>
            <a:ext cx="4517136" cy="424281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05791" y="3112318"/>
            <a:ext cx="4009563" cy="3431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900" dirty="0" smtClean="0">
                <a:solidFill>
                  <a:srgbClr val="FF0000"/>
                </a:solidFill>
                <a:latin typeface="Palatino"/>
                <a:cs typeface="Palatino"/>
              </a:rPr>
              <a:t>Facial features highly positive correlated with normal, negative  with misbehavior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Palatino"/>
                <a:cs typeface="Palatino"/>
              </a:rPr>
              <a:t>Reasons: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>
                <a:solidFill>
                  <a:srgbClr val="FF0000"/>
                </a:solidFill>
                <a:latin typeface="Palatino"/>
                <a:cs typeface="Palatino"/>
              </a:rPr>
              <a:t>Showing face helps chatting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>
                <a:solidFill>
                  <a:srgbClr val="FF0000"/>
                </a:solidFill>
                <a:latin typeface="Palatino"/>
                <a:cs typeface="Palatino"/>
              </a:rPr>
              <a:t>Hiding face avoids being identified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>
                <a:solidFill>
                  <a:srgbClr val="FF0000"/>
                </a:solidFill>
                <a:latin typeface="Palatino"/>
                <a:cs typeface="Palatino"/>
              </a:rPr>
              <a:t>Limited aperture angle hard to show face and body together</a:t>
            </a:r>
          </a:p>
          <a:p>
            <a:pPr marL="285750" indent="-285750">
              <a:buFont typeface="Arial"/>
              <a:buChar char="•"/>
            </a:pPr>
            <a:r>
              <a:rPr lang="en-US" sz="2000" b="1" dirty="0" smtClean="0">
                <a:solidFill>
                  <a:srgbClr val="FF0000"/>
                </a:solidFill>
                <a:latin typeface="Palatino"/>
                <a:cs typeface="Palatino"/>
              </a:rPr>
              <a:t>Facial features: differentiate normal from misbehavior</a:t>
            </a:r>
          </a:p>
          <a:p>
            <a:pPr marL="742950" lvl="1" indent="-285750">
              <a:buFont typeface="Arial"/>
              <a:buChar char="•"/>
            </a:pPr>
            <a:endParaRPr lang="en-US" sz="2000" dirty="0">
              <a:solidFill>
                <a:srgbClr val="FF0000"/>
              </a:solidFill>
              <a:latin typeface="Palatino"/>
              <a:cs typeface="Palatino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381166" y="2441749"/>
            <a:ext cx="1005840" cy="1034874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ormal-2 (1).png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483" y="1891076"/>
            <a:ext cx="1591056" cy="1060704"/>
          </a:xfrm>
          <a:prstGeom prst="rect">
            <a:avLst/>
          </a:prstGeom>
        </p:spPr>
      </p:pic>
      <p:pic>
        <p:nvPicPr>
          <p:cNvPr id="5" name="Picture 4" descr="misbehavior-2 (1).png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487" y="1885768"/>
            <a:ext cx="1591056" cy="10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13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Palatino"/>
                <a:cs typeface="Palatino"/>
              </a:rPr>
              <a:t>Taxonomy Correlation Analysis</a:t>
            </a:r>
            <a:endParaRPr lang="en-US" dirty="0"/>
          </a:p>
        </p:txBody>
      </p:sp>
      <p:pic>
        <p:nvPicPr>
          <p:cNvPr id="7" name="Picture 6" descr="image_correlation_graph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20" y="1683877"/>
            <a:ext cx="4509817" cy="4243128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 flipV="1">
            <a:off x="1668626" y="3429583"/>
            <a:ext cx="0" cy="376318"/>
          </a:xfrm>
          <a:prstGeom prst="line">
            <a:avLst/>
          </a:prstGeom>
          <a:ln>
            <a:solidFill>
              <a:srgbClr val="00CE00"/>
            </a:solidFill>
            <a:headEnd type="triangle" w="lg"/>
            <a:tailEnd type="triangle" w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441260" y="3365737"/>
            <a:ext cx="1846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000" b="1" dirty="0">
              <a:solidFill>
                <a:srgbClr val="C58D01"/>
              </a:solidFill>
            </a:endParaRPr>
          </a:p>
        </p:txBody>
      </p:sp>
      <p:pic>
        <p:nvPicPr>
          <p:cNvPr id="12" name="Picture 11" descr="image_correlation_graph_female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11" y="1644439"/>
            <a:ext cx="4517136" cy="424281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267687" y="2817524"/>
            <a:ext cx="399340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FF0000"/>
                </a:solidFill>
                <a:latin typeface="Palatino"/>
                <a:cs typeface="Palatino"/>
              </a:rPr>
              <a:t>92% </a:t>
            </a:r>
            <a:r>
              <a:rPr lang="en-US" sz="2000" dirty="0" smtClean="0">
                <a:solidFill>
                  <a:srgbClr val="FF0000"/>
                </a:solidFill>
                <a:latin typeface="Palatino"/>
                <a:cs typeface="Palatino"/>
              </a:rPr>
              <a:t>females </a:t>
            </a:r>
            <a:r>
              <a:rPr lang="en-US" sz="2000" dirty="0">
                <a:solidFill>
                  <a:srgbClr val="FF0000"/>
                </a:solidFill>
                <a:latin typeface="Palatino"/>
                <a:cs typeface="Palatino"/>
              </a:rPr>
              <a:t>use front camera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FF0000"/>
                </a:solidFill>
                <a:latin typeface="Palatino"/>
                <a:cs typeface="Palatino"/>
              </a:rPr>
              <a:t>84% </a:t>
            </a:r>
            <a:r>
              <a:rPr lang="en-US" sz="2000" dirty="0" smtClean="0">
                <a:solidFill>
                  <a:srgbClr val="FF0000"/>
                </a:solidFill>
                <a:latin typeface="Palatino"/>
                <a:cs typeface="Palatino"/>
              </a:rPr>
              <a:t>females </a:t>
            </a:r>
            <a:r>
              <a:rPr lang="en-US" sz="2000" dirty="0">
                <a:solidFill>
                  <a:srgbClr val="FF0000"/>
                </a:solidFill>
                <a:latin typeface="Palatino"/>
                <a:cs typeface="Palatino"/>
              </a:rPr>
              <a:t>show </a:t>
            </a:r>
            <a:r>
              <a:rPr lang="en-US" sz="2000" dirty="0" smtClean="0">
                <a:solidFill>
                  <a:srgbClr val="FF0000"/>
                </a:solidFill>
                <a:latin typeface="Palatino"/>
                <a:cs typeface="Palatino"/>
              </a:rPr>
              <a:t>faces</a:t>
            </a:r>
            <a:endParaRPr lang="en-US" sz="2000" dirty="0">
              <a:solidFill>
                <a:srgbClr val="FF0000"/>
              </a:solidFill>
              <a:latin typeface="Palatino"/>
              <a:cs typeface="Palatino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Palatino"/>
                <a:cs typeface="Palatino"/>
              </a:rPr>
              <a:t>Females show </a:t>
            </a:r>
            <a:r>
              <a:rPr lang="en-US" sz="2000" dirty="0">
                <a:solidFill>
                  <a:srgbClr val="FF0000"/>
                </a:solidFill>
                <a:latin typeface="Palatino"/>
                <a:cs typeface="Palatino"/>
              </a:rPr>
              <a:t>faces more </a:t>
            </a:r>
          </a:p>
          <a:p>
            <a:r>
              <a:rPr lang="en-US" sz="2000" dirty="0">
                <a:solidFill>
                  <a:srgbClr val="FF0000"/>
                </a:solidFill>
                <a:latin typeface="Palatino"/>
                <a:cs typeface="Palatino"/>
              </a:rPr>
              <a:t>     </a:t>
            </a:r>
            <a:r>
              <a:rPr lang="en-US" sz="2000" dirty="0" smtClean="0">
                <a:solidFill>
                  <a:srgbClr val="FF0000"/>
                </a:solidFill>
                <a:latin typeface="Palatino"/>
                <a:cs typeface="Palatino"/>
              </a:rPr>
              <a:t>appealing, effective in chatting</a:t>
            </a:r>
            <a:endParaRPr lang="en-US" sz="2000" dirty="0">
              <a:solidFill>
                <a:srgbClr val="FF0000"/>
              </a:solidFill>
              <a:latin typeface="Palatino"/>
              <a:cs typeface="Palatino"/>
            </a:endParaRPr>
          </a:p>
          <a:p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248650" y="4188042"/>
            <a:ext cx="777240" cy="36576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92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Palatino"/>
                <a:cs typeface="Palatino"/>
              </a:rPr>
              <a:t>Taxonomy Correlation Analysis</a:t>
            </a:r>
            <a:endParaRPr lang="en-US" dirty="0"/>
          </a:p>
        </p:txBody>
      </p:sp>
      <p:pic>
        <p:nvPicPr>
          <p:cNvPr id="7" name="Picture 6" descr="image_correlation_graph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20" y="1683877"/>
            <a:ext cx="4509817" cy="4243128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441260" y="3365737"/>
            <a:ext cx="1846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000" b="1" dirty="0">
              <a:solidFill>
                <a:srgbClr val="C58D01"/>
              </a:solidFill>
            </a:endParaRPr>
          </a:p>
        </p:txBody>
      </p:sp>
      <p:pic>
        <p:nvPicPr>
          <p:cNvPr id="12" name="Picture 11" descr="image_correlation_graph_non_correlation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80" y="1683877"/>
            <a:ext cx="4517136" cy="424281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426942" y="2618545"/>
            <a:ext cx="381304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Palatino"/>
                <a:cs typeface="Palatino"/>
              </a:rPr>
              <a:t>No strong correlations</a:t>
            </a:r>
            <a:r>
              <a:rPr lang="en-US" sz="2000" dirty="0">
                <a:solidFill>
                  <a:srgbClr val="FF0000"/>
                </a:solidFill>
                <a:latin typeface="Palatino"/>
                <a:cs typeface="Palatino"/>
              </a:rPr>
              <a:t>, rules between gender </a:t>
            </a:r>
            <a:r>
              <a:rPr lang="en-US" sz="2000" dirty="0" err="1" smtClean="0">
                <a:solidFill>
                  <a:srgbClr val="FF0000"/>
                </a:solidFill>
                <a:latin typeface="Palatino"/>
                <a:cs typeface="Palatino"/>
              </a:rPr>
              <a:t>vs</a:t>
            </a:r>
            <a:r>
              <a:rPr lang="en-US" sz="2000" dirty="0" smtClean="0">
                <a:solidFill>
                  <a:srgbClr val="FF0000"/>
                </a:solidFill>
                <a:latin typeface="Palatino"/>
                <a:cs typeface="Palatino"/>
              </a:rPr>
              <a:t> normal/misbehavior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Palatino"/>
                <a:cs typeface="Palatino"/>
              </a:rPr>
              <a:t>Misbehaving can be either male or female!</a:t>
            </a:r>
            <a:endParaRPr lang="en-US" sz="2000" dirty="0">
              <a:solidFill>
                <a:srgbClr val="FF0000"/>
              </a:solidFill>
              <a:latin typeface="Palatino"/>
              <a:cs typeface="Palatino"/>
            </a:endParaRPr>
          </a:p>
          <a:p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679753" y="3420889"/>
            <a:ext cx="0" cy="376318"/>
          </a:xfrm>
          <a:prstGeom prst="line">
            <a:avLst/>
          </a:prstGeom>
          <a:ln>
            <a:solidFill>
              <a:srgbClr val="00CE00"/>
            </a:solidFill>
            <a:headEnd type="triangle" w="lg"/>
            <a:tailEnd type="triangle" w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472616" y="3420889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b="1" dirty="0">
                <a:solidFill>
                  <a:srgbClr val="00CE00"/>
                </a:solidFill>
                <a:latin typeface="ＭＳ ゴシック"/>
                <a:ea typeface="ＭＳ ゴシック"/>
                <a:cs typeface="ＭＳ ゴシック"/>
              </a:rPr>
              <a:t>×</a:t>
            </a:r>
            <a:endParaRPr lang="en-US" b="1" dirty="0">
              <a:solidFill>
                <a:srgbClr val="00CE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 flipH="1">
            <a:off x="1542593" y="3365737"/>
            <a:ext cx="274320" cy="4572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74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200" dirty="0" smtClean="0">
                <a:latin typeface="Palatino"/>
                <a:cs typeface="Palatino"/>
              </a:rPr>
              <a:t>Meaningful User Analysis </a:t>
            </a:r>
            <a:r>
              <a:rPr lang="en-US" sz="3400" dirty="0" smtClean="0">
                <a:latin typeface="Palatino"/>
                <a:cs typeface="Palatino"/>
              </a:rPr>
              <a:t>– female more popular</a:t>
            </a:r>
            <a:endParaRPr lang="en-US" sz="3400" dirty="0">
              <a:latin typeface="Palatino"/>
              <a:cs typeface="Palatino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608" y="1447799"/>
            <a:ext cx="7498080" cy="516912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Palatino"/>
                <a:cs typeface="Palatino"/>
              </a:rPr>
              <a:t>“Meaningful User”: successful in participating in longer chat sessions</a:t>
            </a:r>
          </a:p>
          <a:p>
            <a:r>
              <a:rPr lang="en-US" sz="2400" dirty="0" smtClean="0">
                <a:latin typeface="Palatino"/>
                <a:cs typeface="Palatino"/>
              </a:rPr>
              <a:t>Definition: &gt;10% </a:t>
            </a:r>
            <a:r>
              <a:rPr lang="en-US" sz="2400" dirty="0" err="1" smtClean="0">
                <a:latin typeface="Palatino"/>
                <a:cs typeface="Palatino"/>
              </a:rPr>
              <a:t>prob</a:t>
            </a:r>
            <a:r>
              <a:rPr lang="en-US" sz="2400" dirty="0" smtClean="0">
                <a:latin typeface="Palatino"/>
                <a:cs typeface="Palatino"/>
              </a:rPr>
              <a:t> having chat &gt;30s</a:t>
            </a:r>
            <a:endParaRPr lang="en-US" sz="2400" dirty="0">
              <a:latin typeface="Palatino"/>
              <a:cs typeface="Palatino"/>
            </a:endParaRPr>
          </a:p>
          <a:p>
            <a:r>
              <a:rPr lang="en-US" sz="2400" dirty="0" smtClean="0">
                <a:latin typeface="Palatino"/>
                <a:cs typeface="Palatino"/>
              </a:rPr>
              <a:t>Dataset:</a:t>
            </a:r>
          </a:p>
          <a:p>
            <a:pPr lvl="1"/>
            <a:r>
              <a:rPr lang="en-US" sz="2100" dirty="0">
                <a:latin typeface="Palatino"/>
                <a:cs typeface="Palatino"/>
              </a:rPr>
              <a:t>Meaningful users: 114 users with 2714 images</a:t>
            </a:r>
          </a:p>
          <a:p>
            <a:pPr lvl="1"/>
            <a:r>
              <a:rPr lang="en-US" sz="2100" dirty="0">
                <a:latin typeface="Palatino"/>
                <a:cs typeface="Palatino"/>
              </a:rPr>
              <a:t>Non-meaningful users: 123 users with 2832 </a:t>
            </a:r>
            <a:r>
              <a:rPr lang="en-US" sz="2100" dirty="0" smtClean="0">
                <a:latin typeface="Palatino"/>
                <a:cs typeface="Palatino"/>
              </a:rPr>
              <a:t>images</a:t>
            </a:r>
            <a:r>
              <a:rPr lang="en-US" sz="2000" dirty="0" smtClean="0">
                <a:latin typeface="Palatino"/>
                <a:cs typeface="Palatino"/>
              </a:rPr>
              <a:t> </a:t>
            </a:r>
          </a:p>
          <a:p>
            <a:r>
              <a:rPr lang="en-US" sz="2400" dirty="0" smtClean="0">
                <a:latin typeface="Palatino"/>
                <a:cs typeface="Palatino"/>
              </a:rPr>
              <a:t>Dominating </a:t>
            </a:r>
            <a:r>
              <a:rPr lang="en-US" sz="2400" dirty="0">
                <a:latin typeface="Palatino"/>
                <a:cs typeface="Palatino"/>
              </a:rPr>
              <a:t>factor: </a:t>
            </a:r>
            <a:r>
              <a:rPr lang="en-US" sz="2400" dirty="0" smtClean="0">
                <a:latin typeface="Palatino"/>
                <a:cs typeface="Palatino"/>
              </a:rPr>
              <a:t>gender</a:t>
            </a:r>
          </a:p>
          <a:p>
            <a:pPr lvl="1"/>
            <a:r>
              <a:rPr lang="en-US" sz="2100" dirty="0">
                <a:latin typeface="Palatino"/>
                <a:cs typeface="Palatino"/>
              </a:rPr>
              <a:t>Meaningful users: </a:t>
            </a:r>
            <a:r>
              <a:rPr lang="en-US" sz="2100" dirty="0" smtClean="0">
                <a:latin typeface="Palatino"/>
                <a:cs typeface="Palatino"/>
              </a:rPr>
              <a:t>males: 8.8% </a:t>
            </a:r>
            <a:r>
              <a:rPr lang="en-US" sz="2100" dirty="0" err="1" smtClean="0">
                <a:latin typeface="Palatino"/>
                <a:cs typeface="Palatino"/>
              </a:rPr>
              <a:t>vs</a:t>
            </a:r>
            <a:r>
              <a:rPr lang="en-US" sz="2100" dirty="0" smtClean="0">
                <a:latin typeface="Palatino"/>
                <a:cs typeface="Palatino"/>
              </a:rPr>
              <a:t> females: 60.5%</a:t>
            </a:r>
            <a:endParaRPr lang="en-US" sz="2100" dirty="0">
              <a:latin typeface="Palatino"/>
              <a:cs typeface="Palatino"/>
            </a:endParaRPr>
          </a:p>
          <a:p>
            <a:pPr lvl="1"/>
            <a:r>
              <a:rPr lang="en-US" sz="2100" dirty="0">
                <a:latin typeface="Palatino"/>
                <a:cs typeface="Palatino"/>
              </a:rPr>
              <a:t>Non-meaningful users: </a:t>
            </a:r>
            <a:r>
              <a:rPr lang="en-US" sz="2100" dirty="0" smtClean="0">
                <a:latin typeface="Palatino"/>
                <a:cs typeface="Palatino"/>
              </a:rPr>
              <a:t>males: 45.5% </a:t>
            </a:r>
            <a:r>
              <a:rPr lang="en-US" sz="2100" dirty="0" err="1" smtClean="0">
                <a:latin typeface="Palatino"/>
                <a:cs typeface="Palatino"/>
              </a:rPr>
              <a:t>vs</a:t>
            </a:r>
            <a:r>
              <a:rPr lang="en-US" sz="2100" dirty="0" smtClean="0">
                <a:latin typeface="Palatino"/>
                <a:cs typeface="Palatino"/>
              </a:rPr>
              <a:t> females: 7.31%</a:t>
            </a:r>
            <a:endParaRPr lang="en-US" sz="2400" dirty="0" smtClean="0">
              <a:latin typeface="Palatino"/>
              <a:cs typeface="Palatino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Palatino"/>
                <a:cs typeface="Palatino"/>
              </a:rPr>
              <a:t>Females more effective in having long sessions</a:t>
            </a:r>
          </a:p>
          <a:p>
            <a:pPr lvl="1"/>
            <a:r>
              <a:rPr lang="en-US" sz="2100" dirty="0" smtClean="0">
                <a:latin typeface="Palatino"/>
                <a:cs typeface="Palatino"/>
              </a:rPr>
              <a:t>Lots more males than females</a:t>
            </a:r>
          </a:p>
          <a:p>
            <a:pPr lvl="1"/>
            <a:r>
              <a:rPr lang="en-US" sz="2100" dirty="0" smtClean="0">
                <a:latin typeface="Palatino"/>
                <a:cs typeface="Palatino"/>
              </a:rPr>
              <a:t>Males interested in talking with females</a:t>
            </a:r>
            <a:endParaRPr lang="en-US" sz="2100" dirty="0">
              <a:latin typeface="Palatino"/>
              <a:cs typeface="Palatino"/>
            </a:endParaRPr>
          </a:p>
          <a:p>
            <a:endParaRPr lang="en-US" sz="2400" dirty="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1471630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alatino"/>
                <a:cs typeface="Palatino"/>
              </a:rPr>
              <a:t>Acceleration Analysis</a:t>
            </a:r>
            <a:endParaRPr lang="en-US" dirty="0">
              <a:latin typeface="Palatino"/>
              <a:cs typeface="Palatino"/>
            </a:endParaRPr>
          </a:p>
        </p:txBody>
      </p:sp>
      <p:pic>
        <p:nvPicPr>
          <p:cNvPr id="4" name="Picture 3" descr="devic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03" y="1528020"/>
            <a:ext cx="3063543" cy="25938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24878" y="2682872"/>
            <a:ext cx="182880" cy="2743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rgbClr val="000090"/>
                </a:solidFill>
                <a:latin typeface="Palatino"/>
                <a:cs typeface="Palatino"/>
              </a:rPr>
              <a:t>x</a:t>
            </a:r>
            <a:endParaRPr lang="en-US" sz="1500" b="1" dirty="0">
              <a:solidFill>
                <a:srgbClr val="000090"/>
              </a:solidFill>
              <a:latin typeface="Palatino"/>
              <a:cs typeface="Palatin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07253" y="1470129"/>
            <a:ext cx="182880" cy="27432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chemeClr val="accent3">
                    <a:lumMod val="75000"/>
                  </a:schemeClr>
                </a:solidFill>
                <a:latin typeface="Palatino"/>
                <a:cs typeface="Palatino"/>
              </a:rPr>
              <a:t>z</a:t>
            </a:r>
            <a:endParaRPr lang="en-US" sz="1500" b="1" dirty="0">
              <a:solidFill>
                <a:schemeClr val="accent3">
                  <a:lumMod val="75000"/>
                </a:schemeClr>
              </a:solidFill>
              <a:latin typeface="Palatino"/>
              <a:cs typeface="Palatin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79999" y="1544953"/>
            <a:ext cx="210312" cy="27432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rgbClr val="00CE00"/>
                </a:solidFill>
                <a:latin typeface="Palatino"/>
                <a:cs typeface="Palatino"/>
              </a:rPr>
              <a:t>y</a:t>
            </a:r>
            <a:endParaRPr lang="en-US" sz="1500" b="1" dirty="0">
              <a:solidFill>
                <a:srgbClr val="00CE00"/>
              </a:solidFill>
              <a:latin typeface="Palatino"/>
              <a:cs typeface="Palatino"/>
            </a:endParaRPr>
          </a:p>
        </p:txBody>
      </p:sp>
      <p:pic>
        <p:nvPicPr>
          <p:cNvPr id="9" name="Picture 8" descr="session_all_acc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008" y="1417638"/>
            <a:ext cx="3803516" cy="2781829"/>
          </a:xfrm>
          <a:prstGeom prst="rect">
            <a:avLst/>
          </a:prstGeom>
        </p:spPr>
      </p:pic>
      <p:pic>
        <p:nvPicPr>
          <p:cNvPr id="10" name="Picture 9" descr="acc_class.pn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982" y="3750264"/>
            <a:ext cx="3517306" cy="241401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799"/>
            <a:ext cx="4472150" cy="508846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200" dirty="0" smtClean="0">
                <a:latin typeface="Palatino"/>
                <a:cs typeface="Palatino"/>
              </a:rPr>
              <a:t>Class 1 and 2 occur frequently</a:t>
            </a:r>
          </a:p>
          <a:p>
            <a:r>
              <a:rPr lang="en-US" sz="2200" dirty="0" smtClean="0">
                <a:latin typeface="Palatino"/>
                <a:cs typeface="Palatino"/>
              </a:rPr>
              <a:t>Normal mostly in class 1 and 2 with front camera</a:t>
            </a:r>
          </a:p>
          <a:p>
            <a:r>
              <a:rPr lang="en-US" sz="2200" dirty="0" smtClean="0">
                <a:latin typeface="Palatino"/>
                <a:cs typeface="Palatino"/>
              </a:rPr>
              <a:t>Misbehavior prefer use back camera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553689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31652"/>
            <a:ext cx="7498080" cy="978428"/>
          </a:xfrm>
        </p:spPr>
        <p:txBody>
          <a:bodyPr>
            <a:normAutofit/>
          </a:bodyPr>
          <a:lstStyle/>
          <a:p>
            <a:r>
              <a:rPr lang="en-US" sz="4100" dirty="0" smtClean="0">
                <a:latin typeface="Palatino"/>
                <a:cs typeface="Palatino"/>
              </a:rPr>
              <a:t>Conclusions</a:t>
            </a:r>
            <a:endParaRPr lang="en-US" sz="4100" dirty="0">
              <a:latin typeface="Palatino"/>
              <a:cs typeface="Palatin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574" y="1077467"/>
            <a:ext cx="7708392" cy="590009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Palatino"/>
                <a:cs typeface="Palatino"/>
              </a:rPr>
              <a:t>First-ever, detailed random mobile video chat study at </a:t>
            </a:r>
            <a:r>
              <a:rPr lang="en-US" sz="2800" dirty="0" smtClean="0">
                <a:latin typeface="Palatino"/>
                <a:cs typeface="Palatino"/>
              </a:rPr>
              <a:t>scale</a:t>
            </a:r>
          </a:p>
          <a:p>
            <a:r>
              <a:rPr lang="en-US" sz="2800" dirty="0" smtClean="0">
                <a:latin typeface="Palatino"/>
                <a:cs typeface="Palatino"/>
              </a:rPr>
              <a:t>Findings:</a:t>
            </a:r>
            <a:endParaRPr lang="en-US" sz="2800" dirty="0" smtClean="0">
              <a:latin typeface="Palatino"/>
              <a:cs typeface="Palatino"/>
            </a:endParaRPr>
          </a:p>
          <a:p>
            <a:pPr lvl="1"/>
            <a:r>
              <a:rPr lang="en-US" sz="2300" dirty="0" smtClean="0">
                <a:latin typeface="Palatino"/>
                <a:cs typeface="Palatino"/>
              </a:rPr>
              <a:t>Users </a:t>
            </a:r>
            <a:r>
              <a:rPr lang="en-US" sz="2300" dirty="0" smtClean="0">
                <a:latin typeface="Palatino"/>
                <a:cs typeface="Palatino"/>
              </a:rPr>
              <a:t>browse to find the “right” person</a:t>
            </a:r>
            <a:endParaRPr lang="en-US" sz="2300" dirty="0" smtClean="0">
              <a:latin typeface="Palatino"/>
              <a:cs typeface="Palatino"/>
            </a:endParaRPr>
          </a:p>
          <a:p>
            <a:pPr lvl="1"/>
            <a:r>
              <a:rPr lang="en-US" sz="2300" dirty="0" smtClean="0">
                <a:latin typeface="Palatino"/>
                <a:cs typeface="Palatino"/>
              </a:rPr>
              <a:t>Mobility introduces content diversity</a:t>
            </a:r>
            <a:endParaRPr lang="en-US" sz="2300" dirty="0" smtClean="0">
              <a:latin typeface="Palatino"/>
              <a:cs typeface="Palatino"/>
            </a:endParaRPr>
          </a:p>
          <a:p>
            <a:pPr lvl="1"/>
            <a:r>
              <a:rPr lang="en-US" sz="2300" dirty="0" smtClean="0">
                <a:latin typeface="Palatino"/>
                <a:cs typeface="Palatino"/>
              </a:rPr>
              <a:t>Cam position useful to detect misbehavior</a:t>
            </a:r>
            <a:endParaRPr lang="en-US" sz="2300" dirty="0" smtClean="0">
              <a:latin typeface="Palatino"/>
              <a:cs typeface="Palatino"/>
            </a:endParaRPr>
          </a:p>
          <a:p>
            <a:pPr lvl="1"/>
            <a:r>
              <a:rPr lang="en-US" sz="2300" dirty="0" smtClean="0">
                <a:latin typeface="Palatino"/>
                <a:cs typeface="Palatino"/>
              </a:rPr>
              <a:t>Facial features differentiate normal from misbehavior</a:t>
            </a:r>
            <a:endParaRPr lang="en-US" sz="2300" dirty="0" smtClean="0">
              <a:latin typeface="Palatino"/>
              <a:cs typeface="Palatino"/>
            </a:endParaRPr>
          </a:p>
          <a:p>
            <a:pPr lvl="1"/>
            <a:r>
              <a:rPr lang="en-US" sz="2300" dirty="0" smtClean="0">
                <a:latin typeface="Palatino"/>
                <a:cs typeface="Palatino"/>
              </a:rPr>
              <a:t>Female with faces have long sessions</a:t>
            </a:r>
            <a:endParaRPr lang="en-US" sz="2300" dirty="0" smtClean="0">
              <a:latin typeface="Palatino"/>
              <a:cs typeface="Palatino"/>
            </a:endParaRPr>
          </a:p>
          <a:p>
            <a:pPr lvl="1"/>
            <a:r>
              <a:rPr lang="en-US" sz="2300" dirty="0" smtClean="0">
                <a:latin typeface="Palatino"/>
                <a:cs typeface="Palatino"/>
              </a:rPr>
              <a:t>No correlation between gender and normal/misbehaving</a:t>
            </a:r>
          </a:p>
          <a:p>
            <a:pPr lvl="1"/>
            <a:r>
              <a:rPr lang="en-US" sz="2300" dirty="0" smtClean="0">
                <a:latin typeface="Palatino"/>
                <a:cs typeface="Palatino"/>
              </a:rPr>
              <a:t>Acceleration plus cam position </a:t>
            </a:r>
            <a:r>
              <a:rPr lang="en-US" sz="2300" dirty="0" smtClean="0">
                <a:latin typeface="Palatino"/>
                <a:cs typeface="Palatino"/>
              </a:rPr>
              <a:t>useful </a:t>
            </a:r>
            <a:r>
              <a:rPr lang="en-US" sz="2300" dirty="0" smtClean="0">
                <a:latin typeface="Palatino"/>
                <a:cs typeface="Palatino"/>
              </a:rPr>
              <a:t>for misbehavior detection</a:t>
            </a:r>
          </a:p>
          <a:p>
            <a:endParaRPr lang="en-US" sz="2200" dirty="0" smtClean="0">
              <a:latin typeface="Palatino"/>
              <a:cs typeface="Palatino"/>
            </a:endParaRPr>
          </a:p>
          <a:p>
            <a:endParaRPr lang="en-US" sz="2500" dirty="0" smtClean="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435808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megle-2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08" y="4787664"/>
            <a:ext cx="3053878" cy="197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smtClean="0">
                <a:latin typeface="Palatino"/>
                <a:cs typeface="Palatino"/>
              </a:rPr>
              <a:t>Background</a:t>
            </a:r>
            <a:endParaRPr lang="en-US" dirty="0">
              <a:latin typeface="Palatino"/>
              <a:cs typeface="Palatin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050" y="836283"/>
            <a:ext cx="7498080" cy="5514080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Palatino"/>
                <a:cs typeface="Palatino"/>
              </a:rPr>
              <a:t>Real-time, interactive video services are now commonplace for mobile</a:t>
            </a:r>
          </a:p>
          <a:p>
            <a:endParaRPr lang="en-US" sz="2500" dirty="0" smtClean="0">
              <a:latin typeface="Palatino"/>
              <a:cs typeface="Palatino"/>
            </a:endParaRPr>
          </a:p>
          <a:p>
            <a:pPr marL="402336" lvl="1" indent="0">
              <a:buNone/>
            </a:pPr>
            <a:endParaRPr lang="en-US" sz="2200" dirty="0" smtClean="0">
              <a:latin typeface="Palatino"/>
              <a:cs typeface="Palatino"/>
            </a:endParaRPr>
          </a:p>
          <a:p>
            <a:pPr lvl="1"/>
            <a:endParaRPr lang="en-US" sz="2200" dirty="0" smtClean="0">
              <a:latin typeface="Palatino"/>
              <a:cs typeface="Palatino"/>
            </a:endParaRPr>
          </a:p>
          <a:p>
            <a:pPr lvl="1"/>
            <a:endParaRPr lang="en-US" sz="2200" dirty="0" smtClean="0">
              <a:latin typeface="Palatino"/>
              <a:cs typeface="Palatino"/>
            </a:endParaRPr>
          </a:p>
          <a:p>
            <a:pPr marL="402336" lvl="1" indent="0">
              <a:buNone/>
            </a:pPr>
            <a:endParaRPr lang="en-US" sz="2200" dirty="0" smtClean="0">
              <a:latin typeface="Palatino"/>
              <a:cs typeface="Palatino"/>
            </a:endParaRPr>
          </a:p>
          <a:p>
            <a:pPr marL="402336" lvl="1" indent="0">
              <a:buNone/>
            </a:pPr>
            <a:endParaRPr lang="en-US" sz="600" dirty="0">
              <a:latin typeface="Palatino"/>
              <a:cs typeface="Palatino"/>
            </a:endParaRPr>
          </a:p>
          <a:p>
            <a:endParaRPr lang="en-US" sz="1700" dirty="0" smtClean="0">
              <a:latin typeface="Palatino"/>
              <a:cs typeface="Palatino"/>
            </a:endParaRPr>
          </a:p>
          <a:p>
            <a:r>
              <a:rPr lang="en-US" sz="2500" dirty="0" smtClean="0">
                <a:latin typeface="Palatino"/>
                <a:cs typeface="Palatino"/>
              </a:rPr>
              <a:t>Random video chat recently gains in popularity</a:t>
            </a:r>
            <a:endParaRPr lang="en-US" sz="2500" dirty="0">
              <a:latin typeface="Palatino"/>
              <a:cs typeface="Palatino"/>
            </a:endParaRPr>
          </a:p>
          <a:p>
            <a:endParaRPr lang="en-US" sz="2200" dirty="0" smtClean="0">
              <a:latin typeface="Palatino"/>
              <a:cs typeface="Palatino"/>
            </a:endParaRPr>
          </a:p>
        </p:txBody>
      </p:sp>
      <p:pic>
        <p:nvPicPr>
          <p:cNvPr id="7" name="Picture 6" descr="chatroulette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55" y="4740624"/>
            <a:ext cx="2940515" cy="1864130"/>
          </a:xfrm>
          <a:prstGeom prst="rect">
            <a:avLst/>
          </a:prstGeom>
        </p:spPr>
      </p:pic>
      <p:pic>
        <p:nvPicPr>
          <p:cNvPr id="8" name="Picture 7" descr="Qik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975" y="1608067"/>
            <a:ext cx="2738067" cy="1309432"/>
          </a:xfrm>
          <a:prstGeom prst="rect">
            <a:avLst/>
          </a:prstGeom>
        </p:spPr>
      </p:pic>
      <p:pic>
        <p:nvPicPr>
          <p:cNvPr id="9" name="Picture 8" descr="ooVoo_Mobile_video_1_610x340.png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98" y="2935805"/>
            <a:ext cx="2753744" cy="1371600"/>
          </a:xfrm>
          <a:prstGeom prst="rect">
            <a:avLst/>
          </a:prstGeom>
        </p:spPr>
      </p:pic>
      <p:pic>
        <p:nvPicPr>
          <p:cNvPr id="10" name="Picture 9" descr="FaceTime_Cal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390" y="1621316"/>
            <a:ext cx="1711015" cy="2570467"/>
          </a:xfrm>
          <a:prstGeom prst="rect">
            <a:avLst/>
          </a:prstGeom>
        </p:spPr>
      </p:pic>
      <p:pic>
        <p:nvPicPr>
          <p:cNvPr id="11" name="Picture 10" descr="1352543920_screen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888" y="1567455"/>
            <a:ext cx="1814180" cy="262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29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10052"/>
            <a:ext cx="7498080" cy="978428"/>
          </a:xfrm>
        </p:spPr>
        <p:txBody>
          <a:bodyPr>
            <a:normAutofit/>
          </a:bodyPr>
          <a:lstStyle/>
          <a:p>
            <a:r>
              <a:rPr lang="en-US" sz="4100" dirty="0">
                <a:latin typeface="Palatino"/>
                <a:cs typeface="Palatino"/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06747"/>
            <a:ext cx="7498080" cy="319193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Palatino"/>
                <a:cs typeface="Palatino"/>
              </a:rPr>
              <a:t>Design </a:t>
            </a:r>
            <a:r>
              <a:rPr lang="en-US" sz="2800" dirty="0" smtClean="0">
                <a:latin typeface="Palatino"/>
                <a:cs typeface="Palatino"/>
              </a:rPr>
              <a:t>an accurate, scalable misbehavior </a:t>
            </a:r>
            <a:r>
              <a:rPr lang="en-US" sz="2800" dirty="0">
                <a:latin typeface="Palatino"/>
                <a:cs typeface="Palatino"/>
              </a:rPr>
              <a:t>classifier with multi-</a:t>
            </a:r>
            <a:r>
              <a:rPr lang="en-US" sz="2800" dirty="0" smtClean="0">
                <a:latin typeface="Palatino"/>
                <a:cs typeface="Palatino"/>
              </a:rPr>
              <a:t>sensor information</a:t>
            </a:r>
            <a:endParaRPr lang="en-US" sz="2800" dirty="0">
              <a:latin typeface="Palatino"/>
              <a:cs typeface="Palatino"/>
            </a:endParaRPr>
          </a:p>
          <a:p>
            <a:r>
              <a:rPr lang="en-US" sz="2800" smtClean="0">
                <a:latin typeface="Palatino"/>
                <a:cs typeface="Palatino"/>
              </a:rPr>
              <a:t>Better understand </a:t>
            </a:r>
            <a:r>
              <a:rPr lang="en-US" sz="2800" dirty="0">
                <a:latin typeface="Palatino"/>
                <a:cs typeface="Palatino"/>
              </a:rPr>
              <a:t>meaningful users </a:t>
            </a:r>
            <a:r>
              <a:rPr lang="en-US" sz="2800" dirty="0" smtClean="0">
                <a:latin typeface="Palatino"/>
                <a:cs typeface="Palatino"/>
              </a:rPr>
              <a:t>characteristics and </a:t>
            </a:r>
            <a:r>
              <a:rPr lang="en-US" sz="2800" dirty="0">
                <a:latin typeface="Palatino"/>
                <a:cs typeface="Palatino"/>
              </a:rPr>
              <a:t>b</a:t>
            </a:r>
            <a:r>
              <a:rPr lang="en-US" sz="2800" dirty="0" smtClean="0">
                <a:latin typeface="Palatino"/>
                <a:cs typeface="Palatino"/>
              </a:rPr>
              <a:t>uild </a:t>
            </a:r>
            <a:r>
              <a:rPr lang="en-US" sz="2800" dirty="0">
                <a:latin typeface="Palatino"/>
                <a:cs typeface="Palatino"/>
              </a:rPr>
              <a:t>effective matching model by incorporating sensing </a:t>
            </a:r>
            <a:r>
              <a:rPr lang="en-US" sz="2800" dirty="0" smtClean="0">
                <a:latin typeface="Palatino"/>
                <a:cs typeface="Palatino"/>
              </a:rPr>
              <a:t>modalities</a:t>
            </a:r>
            <a:endParaRPr lang="en-US" sz="2800" dirty="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696413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_correlation_graph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250" y="1038032"/>
            <a:ext cx="4849544" cy="45627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00662" y="169314"/>
            <a:ext cx="26845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Palatino"/>
                <a:cs typeface="Palatino"/>
              </a:rPr>
              <a:t>Q &amp; A?</a:t>
            </a:r>
            <a:endParaRPr lang="en-US" sz="6000" dirty="0">
              <a:solidFill>
                <a:srgbClr val="FF0000"/>
              </a:solidFill>
              <a:latin typeface="Palatino"/>
              <a:cs typeface="Palatin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61890" y="5791505"/>
            <a:ext cx="473159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err="1" smtClean="0">
                <a:latin typeface="Palatino"/>
                <a:cs typeface="Palatino"/>
              </a:rPr>
              <a:t>Lei.Tian@colorado.edu</a:t>
            </a:r>
            <a:endParaRPr lang="en-US" sz="3500" dirty="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967524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7821" y="1925465"/>
            <a:ext cx="53819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FF0000"/>
                </a:solidFill>
                <a:latin typeface="Palatino"/>
                <a:cs typeface="Palatino"/>
              </a:rPr>
              <a:t>Thank you!</a:t>
            </a:r>
            <a:endParaRPr lang="en-US" sz="8000" dirty="0">
              <a:solidFill>
                <a:srgbClr val="FF0000"/>
              </a:solidFill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24292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smtClean="0">
                <a:latin typeface="Palatino"/>
                <a:cs typeface="Palatino"/>
              </a:rPr>
              <a:t>Overview</a:t>
            </a:r>
            <a:endParaRPr lang="en-US" dirty="0">
              <a:latin typeface="Palatino"/>
              <a:cs typeface="Palatin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883320"/>
            <a:ext cx="7498080" cy="5864920"/>
          </a:xfrm>
        </p:spPr>
        <p:txBody>
          <a:bodyPr>
            <a:normAutofit/>
          </a:bodyPr>
          <a:lstStyle/>
          <a:p>
            <a:r>
              <a:rPr lang="en-US" sz="2500" dirty="0" smtClean="0">
                <a:solidFill>
                  <a:srgbClr val="FF0000"/>
                </a:solidFill>
                <a:latin typeface="Palatino"/>
                <a:cs typeface="Palatino"/>
              </a:rPr>
              <a:t>What’s new: mobile + random video chat!</a:t>
            </a:r>
          </a:p>
          <a:p>
            <a:pPr lvl="1"/>
            <a:r>
              <a:rPr lang="en-US" sz="2100" dirty="0" smtClean="0">
                <a:solidFill>
                  <a:srgbClr val="FF0000"/>
                </a:solidFill>
                <a:latin typeface="Palatino"/>
                <a:cs typeface="Palatino"/>
              </a:rPr>
              <a:t>How users extend behavior to random mobile video chat? </a:t>
            </a:r>
          </a:p>
          <a:p>
            <a:pPr lvl="1"/>
            <a:r>
              <a:rPr lang="en-US" sz="2100" dirty="0" smtClean="0">
                <a:solidFill>
                  <a:srgbClr val="FF0000"/>
                </a:solidFill>
                <a:latin typeface="Palatino"/>
                <a:cs typeface="Palatino"/>
              </a:rPr>
              <a:t>Does physical mobility change nature of interaction?</a:t>
            </a:r>
          </a:p>
          <a:p>
            <a:r>
              <a:rPr lang="en-US" sz="2400" dirty="0" err="1" smtClean="0">
                <a:latin typeface="Palatino"/>
                <a:cs typeface="Palatino"/>
              </a:rPr>
              <a:t>MVChat</a:t>
            </a:r>
            <a:r>
              <a:rPr lang="en-US" sz="2400" dirty="0" smtClean="0">
                <a:latin typeface="Palatino"/>
                <a:cs typeface="Palatino"/>
              </a:rPr>
              <a:t>: An Android</a:t>
            </a:r>
            <a:r>
              <a:rPr lang="en-US" sz="2400" dirty="0">
                <a:latin typeface="Palatino"/>
                <a:cs typeface="Palatino"/>
              </a:rPr>
              <a:t>-based, </a:t>
            </a:r>
            <a:r>
              <a:rPr lang="en-US" sz="2400" dirty="0" err="1">
                <a:latin typeface="Palatino"/>
                <a:cs typeface="Palatino"/>
              </a:rPr>
              <a:t>Omegle</a:t>
            </a:r>
            <a:r>
              <a:rPr lang="en-US" sz="2400" dirty="0">
                <a:latin typeface="Palatino"/>
                <a:cs typeface="Palatino"/>
              </a:rPr>
              <a:t> compliant random video chat </a:t>
            </a:r>
            <a:r>
              <a:rPr lang="en-US" sz="2400" dirty="0" smtClean="0">
                <a:latin typeface="Palatino"/>
                <a:cs typeface="Palatino"/>
              </a:rPr>
              <a:t>app</a:t>
            </a:r>
          </a:p>
          <a:p>
            <a:endParaRPr lang="en-US" sz="2400" dirty="0">
              <a:latin typeface="Palatino"/>
              <a:cs typeface="Palatino"/>
            </a:endParaRPr>
          </a:p>
          <a:p>
            <a:endParaRPr lang="en-US" sz="2400" dirty="0" smtClean="0">
              <a:latin typeface="Palatino"/>
              <a:cs typeface="Palatino"/>
            </a:endParaRPr>
          </a:p>
          <a:p>
            <a:endParaRPr lang="en-US" sz="2400" dirty="0" smtClean="0">
              <a:latin typeface="Palatino"/>
              <a:cs typeface="Palatino"/>
            </a:endParaRPr>
          </a:p>
          <a:p>
            <a:r>
              <a:rPr lang="en-US" sz="2500" dirty="0" smtClean="0">
                <a:latin typeface="Palatino"/>
                <a:cs typeface="Palatino"/>
              </a:rPr>
              <a:t>Collect 3-week, multi-sensors user behavior data</a:t>
            </a:r>
          </a:p>
          <a:p>
            <a:r>
              <a:rPr lang="en-US" sz="2500" dirty="0" smtClean="0">
                <a:solidFill>
                  <a:srgbClr val="000000"/>
                </a:solidFill>
                <a:latin typeface="Palatino"/>
                <a:cs typeface="Palatino"/>
              </a:rPr>
              <a:t>Analyze user behavior</a:t>
            </a:r>
            <a:endParaRPr lang="en-US" sz="1500" dirty="0" smtClean="0">
              <a:solidFill>
                <a:srgbClr val="FF0000"/>
              </a:solidFill>
              <a:latin typeface="Palatino"/>
              <a:cs typeface="Palatino"/>
            </a:endParaRPr>
          </a:p>
          <a:p>
            <a:r>
              <a:rPr lang="en-US" altLang="zh-CN" sz="2500" dirty="0" smtClean="0">
                <a:solidFill>
                  <a:srgbClr val="FF0000"/>
                </a:solidFill>
                <a:latin typeface="Palatino"/>
                <a:cs typeface="Palatino"/>
              </a:rPr>
              <a:t>Benefits</a:t>
            </a:r>
            <a:r>
              <a:rPr lang="en-US" sz="2500" dirty="0" smtClean="0">
                <a:solidFill>
                  <a:srgbClr val="FF0000"/>
                </a:solidFill>
                <a:latin typeface="Palatino"/>
                <a:cs typeface="Palatino"/>
              </a:rPr>
              <a:t>: help to improve user experience</a:t>
            </a:r>
          </a:p>
          <a:p>
            <a:pPr lvl="1"/>
            <a:r>
              <a:rPr lang="en-US" sz="2100" dirty="0" smtClean="0">
                <a:latin typeface="Palatino"/>
                <a:cs typeface="Palatino"/>
              </a:rPr>
              <a:t>Effective matching</a:t>
            </a:r>
          </a:p>
          <a:p>
            <a:pPr lvl="1"/>
            <a:r>
              <a:rPr lang="en-US" sz="2100" dirty="0" smtClean="0">
                <a:latin typeface="Palatino"/>
                <a:cs typeface="Palatino"/>
              </a:rPr>
              <a:t>Safeguard from objectionable content</a:t>
            </a:r>
          </a:p>
        </p:txBody>
      </p:sp>
      <p:pic>
        <p:nvPicPr>
          <p:cNvPr id="8" name="Picture 7" descr="app_snapshot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180" y="3271560"/>
            <a:ext cx="2917885" cy="141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7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Palatino"/>
                <a:cs typeface="Palatino"/>
              </a:rPr>
              <a:t>MVChat</a:t>
            </a:r>
            <a:r>
              <a:rPr lang="en-US" dirty="0" smtClean="0">
                <a:latin typeface="Palatino"/>
                <a:cs typeface="Palatino"/>
              </a:rPr>
              <a:t>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Palatino"/>
                <a:cs typeface="Palatino"/>
              </a:rPr>
              <a:t>About 50,000 downloads in total</a:t>
            </a:r>
          </a:p>
          <a:p>
            <a:r>
              <a:rPr lang="en-US" sz="2600" dirty="0" smtClean="0">
                <a:latin typeface="Palatino"/>
                <a:cs typeface="Palatino"/>
              </a:rPr>
              <a:t>About 400 GB sensor data</a:t>
            </a:r>
          </a:p>
          <a:p>
            <a:r>
              <a:rPr lang="en-US" sz="2600" dirty="0" smtClean="0">
                <a:latin typeface="Palatino"/>
                <a:cs typeface="Palatino"/>
              </a:rPr>
              <a:t>First-ever detailed study of mobile user behavior in random video </a:t>
            </a:r>
            <a:r>
              <a:rPr lang="en-US" sz="2600" smtClean="0">
                <a:latin typeface="Palatino"/>
                <a:cs typeface="Palatino"/>
              </a:rPr>
              <a:t>chat at </a:t>
            </a:r>
            <a:r>
              <a:rPr lang="en-US" sz="2600" dirty="0" smtClean="0">
                <a:latin typeface="Palatino"/>
                <a:cs typeface="Palatino"/>
              </a:rPr>
              <a:t>scale:</a:t>
            </a:r>
          </a:p>
          <a:p>
            <a:pPr lvl="1"/>
            <a:r>
              <a:rPr lang="en-US" sz="2300" dirty="0" smtClean="0">
                <a:latin typeface="Palatino"/>
                <a:cs typeface="Palatino"/>
              </a:rPr>
              <a:t>3 weeks</a:t>
            </a:r>
          </a:p>
          <a:p>
            <a:pPr lvl="1"/>
            <a:r>
              <a:rPr lang="en-US" sz="2300" dirty="0" smtClean="0">
                <a:latin typeface="Palatino"/>
                <a:cs typeface="Palatino"/>
              </a:rPr>
              <a:t>4632 users</a:t>
            </a:r>
          </a:p>
          <a:p>
            <a:pPr lvl="1"/>
            <a:r>
              <a:rPr lang="en-US" sz="2300" dirty="0" smtClean="0">
                <a:latin typeface="Palatino"/>
                <a:cs typeface="Palatino"/>
              </a:rPr>
              <a:t>Nearly 2,000,000 sessions</a:t>
            </a:r>
          </a:p>
          <a:p>
            <a:pPr lvl="1"/>
            <a:r>
              <a:rPr lang="en-US" sz="2300" dirty="0" smtClean="0">
                <a:latin typeface="Palatino"/>
                <a:cs typeface="Palatino"/>
              </a:rPr>
              <a:t>Multi-sensors data</a:t>
            </a:r>
          </a:p>
          <a:p>
            <a:endParaRPr lang="en-US" sz="2600" dirty="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1341718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alatino"/>
                <a:cs typeface="Palatino"/>
              </a:rPr>
              <a:t>System architecture</a:t>
            </a:r>
            <a:endParaRPr lang="en-US" dirty="0">
              <a:latin typeface="Palatino"/>
              <a:cs typeface="Palatino"/>
            </a:endParaRPr>
          </a:p>
        </p:txBody>
      </p:sp>
      <p:pic>
        <p:nvPicPr>
          <p:cNvPr id="3" name="Content Placeholder 2" descr="System_Arch_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785"/>
          <a:stretch/>
        </p:blipFill>
        <p:spPr/>
      </p:pic>
      <p:sp>
        <p:nvSpPr>
          <p:cNvPr id="18" name="Rectangular Callout 17"/>
          <p:cNvSpPr/>
          <p:nvPr/>
        </p:nvSpPr>
        <p:spPr>
          <a:xfrm>
            <a:off x="5647880" y="2869422"/>
            <a:ext cx="3429000" cy="2336307"/>
          </a:xfrm>
          <a:prstGeom prst="wedgeRectCallout">
            <a:avLst>
              <a:gd name="adj1" fmla="val -66228"/>
              <a:gd name="adj2" fmla="val 33203"/>
            </a:avLst>
          </a:prstGeom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2100" dirty="0" smtClean="0">
                <a:latin typeface="Palatino"/>
                <a:cs typeface="Palatino"/>
              </a:rPr>
              <a:t>Collect data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latin typeface="Palatino"/>
                <a:cs typeface="Palatino"/>
              </a:rPr>
              <a:t>All data associated </a:t>
            </a:r>
            <a:r>
              <a:rPr lang="en-US" dirty="0">
                <a:latin typeface="Palatino"/>
                <a:cs typeface="Palatino"/>
              </a:rPr>
              <a:t>with </a:t>
            </a:r>
            <a:r>
              <a:rPr lang="en-US" dirty="0" smtClean="0">
                <a:latin typeface="Palatino"/>
                <a:cs typeface="Palatino"/>
              </a:rPr>
              <a:t>its corresponding user id</a:t>
            </a:r>
            <a:r>
              <a:rPr lang="en-US" dirty="0">
                <a:latin typeface="Palatino"/>
                <a:cs typeface="Palatino"/>
              </a:rPr>
              <a:t> </a:t>
            </a:r>
            <a:r>
              <a:rPr lang="en-US" dirty="0" smtClean="0">
                <a:latin typeface="Palatino"/>
                <a:cs typeface="Palatino"/>
              </a:rPr>
              <a:t>and session id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Palatino"/>
                <a:cs typeface="Palatino"/>
              </a:rPr>
              <a:t>Control sample frequency, accommodate workload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602493" y="2289267"/>
            <a:ext cx="799561" cy="862396"/>
          </a:xfrm>
          <a:prstGeom prst="straightConnector1">
            <a:avLst/>
          </a:prstGeom>
          <a:ln w="28575" cmpd="sng">
            <a:solidFill>
              <a:srgbClr val="00CE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668574" y="2289268"/>
            <a:ext cx="1081760" cy="752634"/>
          </a:xfrm>
          <a:prstGeom prst="straightConnector1">
            <a:avLst/>
          </a:prstGeom>
          <a:ln w="28575" cmpd="sng">
            <a:solidFill>
              <a:srgbClr val="00CE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884691" y="3308461"/>
            <a:ext cx="1661833" cy="94079"/>
          </a:xfrm>
          <a:prstGeom prst="straightConnector1">
            <a:avLst/>
          </a:prstGeom>
          <a:ln w="28575" cmpd="sng">
            <a:solidFill>
              <a:srgbClr val="66006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138904" y="3622059"/>
            <a:ext cx="611430" cy="1003514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512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alatino"/>
                <a:cs typeface="Palatino"/>
              </a:rPr>
              <a:t>User Behavior Analysis</a:t>
            </a:r>
            <a:endParaRPr lang="en-US" dirty="0">
              <a:latin typeface="Palatino"/>
              <a:cs typeface="Palatino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Palatino"/>
                <a:cs typeface="Palatino"/>
              </a:rPr>
              <a:t>Global analysis</a:t>
            </a:r>
          </a:p>
          <a:p>
            <a:r>
              <a:rPr lang="en-US" dirty="0" smtClean="0">
                <a:latin typeface="Palatino"/>
                <a:cs typeface="Palatino"/>
              </a:rPr>
              <a:t>Mobile-online video chat comparison</a:t>
            </a:r>
          </a:p>
          <a:p>
            <a:r>
              <a:rPr lang="en-US" dirty="0" smtClean="0">
                <a:latin typeface="Palatino"/>
                <a:cs typeface="Palatino"/>
              </a:rPr>
              <a:t>Taxonomy correlation analysis</a:t>
            </a:r>
          </a:p>
          <a:p>
            <a:pPr lvl="1"/>
            <a:r>
              <a:rPr lang="en-US" dirty="0">
                <a:latin typeface="Palatino"/>
                <a:cs typeface="Palatino"/>
              </a:rPr>
              <a:t>Image-based</a:t>
            </a:r>
          </a:p>
          <a:p>
            <a:pPr lvl="1"/>
            <a:r>
              <a:rPr lang="en-US" dirty="0">
                <a:latin typeface="Palatino"/>
                <a:cs typeface="Palatino"/>
              </a:rPr>
              <a:t>Session-</a:t>
            </a:r>
            <a:r>
              <a:rPr lang="en-US" dirty="0" smtClean="0">
                <a:latin typeface="Palatino"/>
                <a:cs typeface="Palatino"/>
              </a:rPr>
              <a:t>based</a:t>
            </a:r>
          </a:p>
          <a:p>
            <a:r>
              <a:rPr lang="en-US" dirty="0" smtClean="0">
                <a:latin typeface="Palatino"/>
                <a:cs typeface="Palatino"/>
              </a:rPr>
              <a:t>“Meaningful” user analysis</a:t>
            </a:r>
          </a:p>
          <a:p>
            <a:r>
              <a:rPr lang="en-US" dirty="0" smtClean="0">
                <a:latin typeface="Palatino"/>
                <a:cs typeface="Palatino"/>
              </a:rPr>
              <a:t>Accelerometer data analysis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3317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435608" y="1174614"/>
            <a:ext cx="3657600" cy="4663440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dirty="0" smtClean="0">
                <a:latin typeface="Palatino"/>
                <a:cs typeface="Palatino"/>
              </a:rPr>
              <a:t>Session duration</a:t>
            </a:r>
          </a:p>
          <a:p>
            <a:endParaRPr lang="en-US" dirty="0">
              <a:latin typeface="Palatino"/>
              <a:cs typeface="Palatino"/>
            </a:endParaRPr>
          </a:p>
          <a:p>
            <a:endParaRPr lang="en-US" dirty="0" smtClean="0">
              <a:latin typeface="Palatino"/>
              <a:cs typeface="Palatino"/>
            </a:endParaRPr>
          </a:p>
          <a:p>
            <a:endParaRPr lang="en-US" dirty="0">
              <a:latin typeface="Palatino"/>
              <a:cs typeface="Palatino"/>
            </a:endParaRPr>
          </a:p>
          <a:p>
            <a:endParaRPr lang="en-US" dirty="0" smtClean="0">
              <a:latin typeface="Palatino"/>
              <a:cs typeface="Palatino"/>
            </a:endParaRPr>
          </a:p>
          <a:p>
            <a:endParaRPr lang="en-US" dirty="0" smtClean="0">
              <a:latin typeface="Palatino"/>
              <a:cs typeface="Palatino"/>
            </a:endParaRPr>
          </a:p>
          <a:p>
            <a:endParaRPr lang="en-US" sz="2400" dirty="0" smtClean="0">
              <a:latin typeface="Palatino"/>
              <a:cs typeface="Palatino"/>
            </a:endParaRPr>
          </a:p>
          <a:p>
            <a:r>
              <a:rPr lang="en-US" sz="2400" dirty="0" smtClean="0">
                <a:latin typeface="Palatino"/>
                <a:cs typeface="Palatino"/>
              </a:rPr>
              <a:t>80%: &lt;5s</a:t>
            </a:r>
          </a:p>
          <a:p>
            <a:r>
              <a:rPr lang="en-US" sz="2400" dirty="0" smtClean="0">
                <a:latin typeface="Palatino"/>
                <a:cs typeface="Palatino"/>
              </a:rPr>
              <a:t>1%: &gt;30s</a:t>
            </a:r>
          </a:p>
          <a:p>
            <a:r>
              <a:rPr lang="en-US" sz="2400" dirty="0" smtClean="0">
                <a:latin typeface="Palatino"/>
                <a:cs typeface="Palatino"/>
              </a:rPr>
              <a:t>0.5%: &gt;60s</a:t>
            </a:r>
            <a:endParaRPr lang="en-US" sz="2400" dirty="0">
              <a:latin typeface="Palatino"/>
              <a:cs typeface="Palatino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5276089" y="1174614"/>
            <a:ext cx="3840479" cy="466344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Palatino"/>
                <a:cs typeface="Palatino"/>
              </a:rPr>
              <a:t># of session per user user</a:t>
            </a:r>
          </a:p>
          <a:p>
            <a:endParaRPr lang="en-US" dirty="0">
              <a:latin typeface="Palatino"/>
              <a:cs typeface="Palatino"/>
            </a:endParaRPr>
          </a:p>
          <a:p>
            <a:endParaRPr lang="en-US" dirty="0" smtClean="0">
              <a:latin typeface="Palatino"/>
              <a:cs typeface="Palatino"/>
            </a:endParaRPr>
          </a:p>
          <a:p>
            <a:endParaRPr lang="en-US" dirty="0">
              <a:latin typeface="Palatino"/>
              <a:cs typeface="Palatino"/>
            </a:endParaRPr>
          </a:p>
          <a:p>
            <a:endParaRPr lang="en-US" dirty="0" smtClean="0">
              <a:latin typeface="Palatino"/>
              <a:cs typeface="Palatino"/>
            </a:endParaRPr>
          </a:p>
          <a:p>
            <a:endParaRPr lang="en-US" dirty="0" smtClean="0">
              <a:latin typeface="Palatino"/>
              <a:cs typeface="Palatino"/>
            </a:endParaRPr>
          </a:p>
          <a:p>
            <a:r>
              <a:rPr lang="en-US" sz="2400" dirty="0" smtClean="0">
                <a:latin typeface="Palatino"/>
                <a:cs typeface="Palatino"/>
              </a:rPr>
              <a:t>80%: &gt;10 sessions</a:t>
            </a:r>
          </a:p>
          <a:p>
            <a:r>
              <a:rPr lang="en-US" sz="2400" dirty="0" smtClean="0">
                <a:latin typeface="Palatino"/>
                <a:cs typeface="Palatino"/>
              </a:rPr>
              <a:t>42%: &gt;100 sessions</a:t>
            </a:r>
          </a:p>
          <a:p>
            <a:r>
              <a:rPr lang="en-US" sz="2400" dirty="0" smtClean="0">
                <a:latin typeface="Palatino"/>
                <a:cs typeface="Palatino"/>
              </a:rPr>
              <a:t>6%: &gt; 1000 sessions</a:t>
            </a:r>
            <a:endParaRPr lang="en-US" sz="2400" dirty="0"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533" y="32850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 descr="durationOfSession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8" y="1685944"/>
            <a:ext cx="3657600" cy="2560320"/>
          </a:xfrm>
          <a:prstGeom prst="rect">
            <a:avLst/>
          </a:prstGeom>
        </p:spPr>
      </p:pic>
      <p:pic>
        <p:nvPicPr>
          <p:cNvPr id="15" name="Picture 14" descr="numOfSessionPerUser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88" y="1685944"/>
            <a:ext cx="3657600" cy="255377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45920" y="5533523"/>
            <a:ext cx="749808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solidFill>
                  <a:srgbClr val="FF0000"/>
                </a:solidFill>
                <a:latin typeface="Palatino"/>
                <a:cs typeface="Palatino"/>
              </a:rPr>
              <a:t>Random </a:t>
            </a:r>
            <a:r>
              <a:rPr lang="en-US" sz="2200" dirty="0" smtClean="0">
                <a:solidFill>
                  <a:srgbClr val="FF0000"/>
                </a:solidFill>
                <a:latin typeface="Palatino"/>
                <a:cs typeface="Palatino"/>
              </a:rPr>
              <a:t>pairing is ineffective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FF0000"/>
                </a:solidFill>
                <a:latin typeface="Palatino"/>
                <a:cs typeface="Palatino"/>
              </a:rPr>
              <a:t>Users spend lots of effort finding “right” person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FF0000"/>
                </a:solidFill>
                <a:latin typeface="Palatino"/>
                <a:cs typeface="Palatino"/>
              </a:rPr>
              <a:t>Study “meaningful” session/user for effective chatting</a:t>
            </a:r>
          </a:p>
          <a:p>
            <a:endParaRPr lang="en-US" sz="2000" dirty="0">
              <a:solidFill>
                <a:srgbClr val="FF0000"/>
              </a:solidFill>
              <a:latin typeface="Palatino"/>
              <a:cs typeface="Palatino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419930" y="117775"/>
            <a:ext cx="7708392" cy="1143000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4500" dirty="0" smtClean="0">
                <a:latin typeface="Palatino"/>
                <a:cs typeface="Palatino"/>
              </a:rPr>
              <a:t>Global Analysis </a:t>
            </a:r>
            <a:r>
              <a:rPr lang="en-US" sz="3700" dirty="0" smtClean="0">
                <a:latin typeface="Palatino"/>
                <a:cs typeface="Palatino"/>
              </a:rPr>
              <a:t>- takes effort to find “</a:t>
            </a:r>
            <a:r>
              <a:rPr lang="en-US" sz="3700" dirty="0">
                <a:latin typeface="Palatino"/>
                <a:cs typeface="Palatino"/>
              </a:rPr>
              <a:t>right” person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941987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"/>
                <a:cs typeface="Palatino"/>
              </a:rPr>
              <a:t>Global </a:t>
            </a:r>
            <a:r>
              <a:rPr lang="en-US" dirty="0" smtClean="0">
                <a:latin typeface="Palatino"/>
                <a:cs typeface="Palatino"/>
              </a:rPr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254760"/>
            <a:ext cx="3657600" cy="4663440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Palatino"/>
                <a:cs typeface="Palatino"/>
              </a:rPr>
              <a:t>Time of use</a:t>
            </a:r>
          </a:p>
          <a:p>
            <a:endParaRPr lang="en-US" dirty="0">
              <a:latin typeface="Palatino"/>
              <a:cs typeface="Palatino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254759"/>
            <a:ext cx="3657600" cy="5332307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Palatino"/>
                <a:cs typeface="Palatino"/>
              </a:rPr>
              <a:t>Local stop </a:t>
            </a:r>
            <a:r>
              <a:rPr lang="en-US" sz="2600" dirty="0" err="1" smtClean="0">
                <a:latin typeface="Palatino"/>
                <a:cs typeface="Palatino"/>
              </a:rPr>
              <a:t>prob</a:t>
            </a:r>
            <a:endParaRPr lang="en-US" sz="2600" dirty="0" smtClean="0">
              <a:latin typeface="Palatino"/>
              <a:cs typeface="Palatino"/>
            </a:endParaRPr>
          </a:p>
          <a:p>
            <a:endParaRPr lang="en-US" dirty="0">
              <a:latin typeface="Palatino"/>
              <a:cs typeface="Palatino"/>
            </a:endParaRPr>
          </a:p>
          <a:p>
            <a:endParaRPr lang="en-US" dirty="0" smtClean="0">
              <a:latin typeface="Palatino"/>
              <a:cs typeface="Palatino"/>
            </a:endParaRPr>
          </a:p>
          <a:p>
            <a:endParaRPr lang="en-US" dirty="0">
              <a:latin typeface="Palatino"/>
              <a:cs typeface="Palatino"/>
            </a:endParaRPr>
          </a:p>
          <a:p>
            <a:endParaRPr lang="en-US" dirty="0" smtClean="0">
              <a:latin typeface="Palatino"/>
              <a:cs typeface="Palatino"/>
            </a:endParaRPr>
          </a:p>
          <a:p>
            <a:r>
              <a:rPr lang="en-US" sz="2600" dirty="0" smtClean="0">
                <a:latin typeface="Palatino"/>
                <a:cs typeface="Palatino"/>
              </a:rPr>
              <a:t>Text</a:t>
            </a:r>
          </a:p>
          <a:p>
            <a:pPr lvl="1"/>
            <a:r>
              <a:rPr lang="en-US" sz="2000" dirty="0">
                <a:latin typeface="Palatino"/>
                <a:cs typeface="Palatino"/>
              </a:rPr>
              <a:t>58.3% users use text</a:t>
            </a:r>
          </a:p>
          <a:p>
            <a:pPr lvl="1"/>
            <a:r>
              <a:rPr lang="en-US" sz="2000" dirty="0">
                <a:latin typeface="Palatino"/>
                <a:cs typeface="Palatino"/>
              </a:rPr>
              <a:t>2.8% sessions have </a:t>
            </a:r>
            <a:r>
              <a:rPr lang="en-US" sz="2000" dirty="0" smtClean="0">
                <a:latin typeface="Palatino"/>
                <a:cs typeface="Palatino"/>
              </a:rPr>
              <a:t>text</a:t>
            </a:r>
            <a:endParaRPr lang="en-US" sz="2600" dirty="0" smtClean="0">
              <a:latin typeface="Palatino"/>
              <a:cs typeface="Palatino"/>
            </a:endParaRPr>
          </a:p>
          <a:p>
            <a:r>
              <a:rPr lang="en-US" sz="2600" dirty="0" smtClean="0">
                <a:latin typeface="Palatino"/>
                <a:cs typeface="Palatino"/>
              </a:rPr>
              <a:t>GPS</a:t>
            </a:r>
          </a:p>
          <a:p>
            <a:pPr lvl="1"/>
            <a:r>
              <a:rPr lang="en-US" sz="2000" dirty="0" smtClean="0">
                <a:latin typeface="Palatino"/>
                <a:cs typeface="Palatino"/>
              </a:rPr>
              <a:t>No GPS data </a:t>
            </a:r>
            <a:r>
              <a:rPr lang="en-US" sz="2000" dirty="0" smtClean="0">
                <a:solidFill>
                  <a:srgbClr val="FF0000"/>
                </a:solidFill>
                <a:latin typeface="Palatino"/>
                <a:cs typeface="Palatino"/>
              </a:rPr>
              <a:t>– private indoor activity</a:t>
            </a:r>
            <a:endParaRPr lang="en-US" sz="2000" dirty="0" smtClean="0">
              <a:latin typeface="Palatino"/>
              <a:cs typeface="Palatino"/>
            </a:endParaRPr>
          </a:p>
          <a:p>
            <a:pPr lvl="1"/>
            <a:endParaRPr lang="en-US" sz="2000" dirty="0" smtClean="0">
              <a:latin typeface="Palatino"/>
              <a:cs typeface="Palatino"/>
            </a:endParaRPr>
          </a:p>
        </p:txBody>
      </p:sp>
      <p:pic>
        <p:nvPicPr>
          <p:cNvPr id="9" name="Picture 8" descr="next_distribution.eps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88" y="1727199"/>
            <a:ext cx="3657600" cy="201168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7509602" y="1727199"/>
            <a:ext cx="0" cy="1769421"/>
          </a:xfrm>
          <a:prstGeom prst="line">
            <a:avLst/>
          </a:prstGeom>
          <a:ln w="1270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446891" y="1774221"/>
            <a:ext cx="125421" cy="125421"/>
          </a:xfrm>
          <a:prstGeom prst="ellipse">
            <a:avLst/>
          </a:prstGeom>
          <a:solidFill>
            <a:schemeClr val="lt1">
              <a:alpha val="0"/>
            </a:schemeClr>
          </a:solidFill>
          <a:ln w="12700" cmpd="sng"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145646" y="576809"/>
            <a:ext cx="299835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500" dirty="0">
                <a:solidFill>
                  <a:srgbClr val="FF0000"/>
                </a:solidFill>
                <a:latin typeface="Palatino"/>
                <a:cs typeface="Palatino"/>
              </a:rPr>
              <a:t>M</a:t>
            </a:r>
            <a:r>
              <a:rPr lang="en-US" sz="1500" dirty="0" smtClean="0">
                <a:solidFill>
                  <a:srgbClr val="FF0000"/>
                </a:solidFill>
                <a:latin typeface="Palatino"/>
                <a:cs typeface="Palatino"/>
              </a:rPr>
              <a:t>obile network worse?</a:t>
            </a:r>
          </a:p>
          <a:p>
            <a:pPr marL="285750" indent="-285750">
              <a:buFont typeface="Arial"/>
              <a:buChar char="•"/>
            </a:pPr>
            <a:r>
              <a:rPr lang="en-US" sz="1500" dirty="0" smtClean="0">
                <a:solidFill>
                  <a:srgbClr val="FF0000"/>
                </a:solidFill>
                <a:latin typeface="Palatino"/>
                <a:cs typeface="Palatino"/>
              </a:rPr>
              <a:t>Mobile users more selective?</a:t>
            </a:r>
          </a:p>
          <a:p>
            <a:pPr marL="285750" indent="-285750">
              <a:buFont typeface="Arial"/>
              <a:buChar char="•"/>
            </a:pPr>
            <a:r>
              <a:rPr lang="en-US" sz="1500" dirty="0" smtClean="0">
                <a:solidFill>
                  <a:srgbClr val="FF0000"/>
                </a:solidFill>
                <a:latin typeface="Palatino"/>
                <a:cs typeface="Palatino"/>
              </a:rPr>
              <a:t>Phone interface easily click?</a:t>
            </a:r>
            <a:endParaRPr lang="en-US" sz="1500" dirty="0">
              <a:solidFill>
                <a:srgbClr val="FF0000"/>
              </a:solidFill>
              <a:latin typeface="Palatino"/>
              <a:cs typeface="Palatin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48885" y="3738879"/>
            <a:ext cx="34691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FF0000"/>
                </a:solidFill>
                <a:latin typeface="Palatino"/>
                <a:cs typeface="Palatino"/>
              </a:rPr>
              <a:t>No text in short session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rgbClr val="FF0000"/>
                </a:solidFill>
                <a:latin typeface="Palatino"/>
                <a:cs typeface="Palatino"/>
              </a:rPr>
              <a:t>Audio more convenient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198333" y="557849"/>
            <a:ext cx="2798064" cy="846182"/>
          </a:xfrm>
          <a:prstGeom prst="wedgeRoundRectCallout">
            <a:avLst>
              <a:gd name="adj1" fmla="val -5807"/>
              <a:gd name="adj2" fmla="val 77045"/>
              <a:gd name="adj3" fmla="val 16667"/>
            </a:avLst>
          </a:prstGeom>
          <a:solidFill>
            <a:schemeClr val="lt1">
              <a:alpha val="0"/>
            </a:schemeClr>
          </a:solidFill>
          <a:ln w="1270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user_num_day_of_week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8" y="1870187"/>
            <a:ext cx="3657600" cy="2103120"/>
          </a:xfrm>
          <a:prstGeom prst="rect">
            <a:avLst/>
          </a:prstGeom>
        </p:spPr>
      </p:pic>
      <p:pic>
        <p:nvPicPr>
          <p:cNvPr id="12" name="Picture 11" descr="user_num_hour_of_day.pn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8" y="4004666"/>
            <a:ext cx="3657600" cy="223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96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/>
      <p:bldP spid="24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alatino"/>
                <a:cs typeface="Palatino"/>
              </a:rPr>
              <a:t>Mobile-Web Comparison</a:t>
            </a:r>
            <a:endParaRPr lang="en-US" dirty="0">
              <a:latin typeface="Palatino"/>
              <a:cs typeface="Palatino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5608" y="4175760"/>
            <a:ext cx="7315200" cy="237744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Palatino"/>
                <a:cs typeface="Palatino"/>
              </a:rPr>
              <a:t>Mobile content more diverse than web</a:t>
            </a:r>
          </a:p>
          <a:p>
            <a:endParaRPr lang="en-US" sz="2400" dirty="0">
              <a:latin typeface="Palatino"/>
              <a:cs typeface="Palatino"/>
            </a:endParaRPr>
          </a:p>
          <a:p>
            <a:endParaRPr lang="en-US" sz="2400" dirty="0" smtClean="0">
              <a:latin typeface="Palatino"/>
              <a:cs typeface="Palatino"/>
            </a:endParaRPr>
          </a:p>
          <a:p>
            <a:endParaRPr lang="en-US" sz="2400" dirty="0">
              <a:latin typeface="Palatino"/>
              <a:cs typeface="Palatino"/>
            </a:endParaRPr>
          </a:p>
          <a:p>
            <a:endParaRPr lang="en-US" sz="2400" dirty="0" smtClean="0">
              <a:latin typeface="Palatino"/>
              <a:cs typeface="Palatino"/>
            </a:endParaRPr>
          </a:p>
          <a:p>
            <a:endParaRPr lang="en-US" sz="2400" dirty="0">
              <a:latin typeface="Palatino"/>
              <a:cs typeface="Palatino"/>
            </a:endParaRPr>
          </a:p>
        </p:txBody>
      </p:sp>
      <p:pic>
        <p:nvPicPr>
          <p:cNvPr id="5" name="Picture 4" descr="web_us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649" y="1615440"/>
            <a:ext cx="2560320" cy="2560320"/>
          </a:xfrm>
          <a:prstGeom prst="rect">
            <a:avLst/>
          </a:prstGeom>
        </p:spPr>
      </p:pic>
      <p:pic>
        <p:nvPicPr>
          <p:cNvPr id="6" name="Picture 5" descr="mobile_user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914" y="1608666"/>
            <a:ext cx="2560320" cy="256032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6261" y="1551188"/>
            <a:ext cx="7315200" cy="265176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Palatino"/>
                <a:cs typeface="Palatino"/>
              </a:rPr>
              <a:t>Gender distribution</a:t>
            </a:r>
          </a:p>
          <a:p>
            <a:endParaRPr lang="en-US" sz="2400" dirty="0">
              <a:latin typeface="Palatino"/>
              <a:cs typeface="Palatino"/>
            </a:endParaRPr>
          </a:p>
          <a:p>
            <a:endParaRPr lang="en-US" sz="2400" dirty="0" smtClean="0">
              <a:latin typeface="Palatino"/>
              <a:cs typeface="Palatino"/>
            </a:endParaRPr>
          </a:p>
          <a:p>
            <a:endParaRPr lang="en-US" sz="2400" dirty="0">
              <a:latin typeface="Palatino"/>
              <a:cs typeface="Palatino"/>
            </a:endParaRPr>
          </a:p>
          <a:p>
            <a:endParaRPr lang="en-US" sz="2400" dirty="0" smtClean="0">
              <a:latin typeface="Palatino"/>
              <a:cs typeface="Palatino"/>
            </a:endParaRPr>
          </a:p>
          <a:p>
            <a:pPr marL="82296" indent="0">
              <a:buNone/>
            </a:pPr>
            <a:r>
              <a:rPr lang="en-US" sz="2000" dirty="0">
                <a:latin typeface="Palatino"/>
                <a:cs typeface="Palatino"/>
              </a:rPr>
              <a:t> </a:t>
            </a:r>
            <a:r>
              <a:rPr lang="en-US" sz="2000" dirty="0" smtClean="0">
                <a:latin typeface="Palatino"/>
                <a:cs typeface="Palatino"/>
              </a:rPr>
              <a:t>            </a:t>
            </a:r>
          </a:p>
          <a:p>
            <a:pPr marL="82296" indent="0">
              <a:buNone/>
            </a:pPr>
            <a:r>
              <a:rPr lang="en-US" sz="2000" dirty="0">
                <a:latin typeface="Palatino"/>
                <a:cs typeface="Palatino"/>
              </a:rPr>
              <a:t> </a:t>
            </a:r>
            <a:r>
              <a:rPr lang="en-US" sz="2000" dirty="0" smtClean="0">
                <a:latin typeface="Palatino"/>
                <a:cs typeface="Palatino"/>
              </a:rPr>
              <a:t>            </a:t>
            </a:r>
            <a:r>
              <a:rPr lang="en-US" sz="1800" dirty="0" smtClean="0">
                <a:latin typeface="Palatino"/>
                <a:cs typeface="Palatino"/>
              </a:rPr>
              <a:t>  </a:t>
            </a:r>
            <a:r>
              <a:rPr lang="en-US" sz="1800" dirty="0" err="1" smtClean="0">
                <a:latin typeface="Palatino"/>
                <a:cs typeface="Palatino"/>
              </a:rPr>
              <a:t>MVChat</a:t>
            </a:r>
            <a:r>
              <a:rPr lang="en-US" sz="1800" dirty="0" smtClean="0">
                <a:latin typeface="Palatino"/>
                <a:cs typeface="Palatino"/>
              </a:rPr>
              <a:t> Mobile                          </a:t>
            </a:r>
            <a:r>
              <a:rPr lang="en-US" sz="1800" dirty="0" err="1" smtClean="0">
                <a:latin typeface="Palatino"/>
                <a:cs typeface="Palatino"/>
              </a:rPr>
              <a:t>Omegle</a:t>
            </a:r>
            <a:r>
              <a:rPr lang="en-US" sz="1800" dirty="0" smtClean="0">
                <a:latin typeface="Palatino"/>
                <a:cs typeface="Palatino"/>
              </a:rPr>
              <a:t> Online</a:t>
            </a:r>
            <a:endParaRPr lang="en-US" sz="1800" dirty="0">
              <a:latin typeface="Palatino"/>
              <a:cs typeface="Palatin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0707" y="2135201"/>
            <a:ext cx="28534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800000"/>
                </a:solidFill>
                <a:latin typeface="Palatino"/>
                <a:cs typeface="Palatino"/>
              </a:rPr>
              <a:t>Male </a:t>
            </a:r>
            <a:r>
              <a:rPr lang="en-US" dirty="0" err="1" smtClean="0">
                <a:solidFill>
                  <a:srgbClr val="800000"/>
                </a:solidFill>
                <a:latin typeface="Palatino"/>
                <a:cs typeface="Palatino"/>
              </a:rPr>
              <a:t>vs</a:t>
            </a:r>
            <a:r>
              <a:rPr lang="en-US" dirty="0" smtClean="0">
                <a:solidFill>
                  <a:srgbClr val="800000"/>
                </a:solidFill>
                <a:latin typeface="Palatino"/>
                <a:cs typeface="Palatino"/>
              </a:rPr>
              <a:t> female: similar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800000"/>
                </a:solidFill>
                <a:latin typeface="Palatino"/>
                <a:cs typeface="Palatino"/>
              </a:rPr>
              <a:t>More others in </a:t>
            </a:r>
            <a:r>
              <a:rPr lang="en-US" dirty="0" err="1" smtClean="0">
                <a:solidFill>
                  <a:srgbClr val="800000"/>
                </a:solidFill>
                <a:latin typeface="Palatino"/>
                <a:cs typeface="Palatino"/>
              </a:rPr>
              <a:t>MVChat</a:t>
            </a:r>
            <a:r>
              <a:rPr lang="en-US" dirty="0" smtClean="0">
                <a:solidFill>
                  <a:srgbClr val="800000"/>
                </a:solidFill>
                <a:latin typeface="Palatino"/>
                <a:cs typeface="Palatino"/>
              </a:rPr>
              <a:t>: Chat varies  in different locations, postures</a:t>
            </a:r>
            <a:endParaRPr lang="en-US" dirty="0">
              <a:solidFill>
                <a:srgbClr val="800000"/>
              </a:solidFill>
              <a:latin typeface="Palatino"/>
              <a:cs typeface="Palatino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97338" y="2858939"/>
            <a:ext cx="1422400" cy="83007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solidFill>
              <a:srgbClr val="8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52253" y="2844508"/>
            <a:ext cx="946570" cy="768021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solidFill>
              <a:srgbClr val="8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8" idx="6"/>
          </p:cNvCxnSpPr>
          <p:nvPr/>
        </p:nvCxnSpPr>
        <p:spPr>
          <a:xfrm flipH="1">
            <a:off x="3719738" y="2704588"/>
            <a:ext cx="2808715" cy="569386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412063" y="2844508"/>
            <a:ext cx="228906" cy="244434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image-example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197" y="4682067"/>
            <a:ext cx="1804416" cy="1353312"/>
          </a:xfrm>
          <a:prstGeom prst="rect">
            <a:avLst/>
          </a:prstGeom>
        </p:spPr>
      </p:pic>
      <p:pic>
        <p:nvPicPr>
          <p:cNvPr id="21" name="Picture 20" descr="image-example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688" y="4682067"/>
            <a:ext cx="1804416" cy="1353312"/>
          </a:xfrm>
          <a:prstGeom prst="rect">
            <a:avLst/>
          </a:prstGeom>
        </p:spPr>
      </p:pic>
      <p:pic>
        <p:nvPicPr>
          <p:cNvPr id="23" name="Picture 22" descr="image-example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453" y="4682067"/>
            <a:ext cx="1804416" cy="135331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780098" y="6033993"/>
            <a:ext cx="2079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Palatino"/>
                <a:cs typeface="Palatino"/>
              </a:rPr>
              <a:t>Content in bathroom</a:t>
            </a:r>
            <a:endParaRPr lang="en-US" sz="1600" dirty="0">
              <a:latin typeface="Palatino"/>
              <a:cs typeface="Palatino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24370" y="6045538"/>
            <a:ext cx="1226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Palatino"/>
                <a:cs typeface="Palatino"/>
              </a:rPr>
              <a:t>Trademark</a:t>
            </a:r>
            <a:endParaRPr lang="en-US" sz="1600" dirty="0">
              <a:latin typeface="Palatino"/>
              <a:cs typeface="Palatino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229600" y="6214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844771" y="6027086"/>
            <a:ext cx="1191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Palatino"/>
                <a:cs typeface="Palatino"/>
              </a:rPr>
              <a:t>Partial legs</a:t>
            </a:r>
            <a:endParaRPr lang="en-US" sz="1600" dirty="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4106845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3428</TotalTime>
  <Words>801</Words>
  <Application>Microsoft Macintosh PowerPoint</Application>
  <PresentationFormat>On-screen Show (4:3)</PresentationFormat>
  <Paragraphs>186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Solstice</vt:lpstr>
      <vt:lpstr>Understanding User Behavior at Scale in a Mobile Video Chat Application</vt:lpstr>
      <vt:lpstr>Background</vt:lpstr>
      <vt:lpstr>Overview</vt:lpstr>
      <vt:lpstr>MVChat Dataset</vt:lpstr>
      <vt:lpstr>System architecture</vt:lpstr>
      <vt:lpstr>User Behavior Analysis</vt:lpstr>
      <vt:lpstr>PowerPoint Presentation</vt:lpstr>
      <vt:lpstr>Global Analysis</vt:lpstr>
      <vt:lpstr>Mobile-Web Comparison</vt:lpstr>
      <vt:lpstr>Meaningful sessions</vt:lpstr>
      <vt:lpstr>Taxonomy Correlation Analysis</vt:lpstr>
      <vt:lpstr>Taxonomy Correlation Analysis</vt:lpstr>
      <vt:lpstr>Taxonomy Correlation Analysis</vt:lpstr>
      <vt:lpstr>Taxonomy Correlation Analysis</vt:lpstr>
      <vt:lpstr>Taxonomy Correlation Analysis</vt:lpstr>
      <vt:lpstr>Taxonomy Correlation Analysis</vt:lpstr>
      <vt:lpstr>Meaningful User Analysis – female more popular</vt:lpstr>
      <vt:lpstr>Acceleration Analysis</vt:lpstr>
      <vt:lpstr>Conclusions</vt:lpstr>
      <vt:lpstr>Future Work</vt:lpstr>
      <vt:lpstr>PowerPoint Presentation</vt:lpstr>
      <vt:lpstr>PowerPoint Presentation</vt:lpstr>
    </vt:vector>
  </TitlesOfParts>
  <Company>CU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User Behavior at Scale in a Mobile Video Chat Application</dc:title>
  <dc:creator>Lei Tian</dc:creator>
  <cp:lastModifiedBy>Lei Tian</cp:lastModifiedBy>
  <cp:revision>173</cp:revision>
  <dcterms:created xsi:type="dcterms:W3CDTF">2013-08-11T22:54:43Z</dcterms:created>
  <dcterms:modified xsi:type="dcterms:W3CDTF">2013-09-11T22:10:45Z</dcterms:modified>
</cp:coreProperties>
</file>