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HK Grotesk" charset="1" panose="00000500000000000000"/>
      <p:regular r:id="rId14"/>
    </p:embeddedFont>
    <p:embeddedFont>
      <p:font typeface="Glacial Indifference Bold" charset="1" panose="00000800000000000000"/>
      <p:regular r:id="rId15"/>
    </p:embeddedFont>
    <p:embeddedFont>
      <p:font typeface="HK Grotesk Italics" charset="1" panose="00000500000000000000"/>
      <p:regular r:id="rId16"/>
    </p:embeddedFont>
    <p:embeddedFont>
      <p:font typeface="Glacial Indifference Italics" charset="1" panose="00000000000000000000"/>
      <p:regular r:id="rId17"/>
    </p:embeddedFont>
    <p:embeddedFont>
      <p:font typeface="HK Grotesk Bold"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338336" y="-3273956"/>
            <a:ext cx="9611327" cy="13560956"/>
          </a:xfrm>
          <a:custGeom>
            <a:avLst/>
            <a:gdLst/>
            <a:ahLst/>
            <a:cxnLst/>
            <a:rect r="r" b="b" t="t" l="l"/>
            <a:pathLst>
              <a:path h="13560956" w="9611327">
                <a:moveTo>
                  <a:pt x="0" y="0"/>
                </a:moveTo>
                <a:lnTo>
                  <a:pt x="9611328" y="0"/>
                </a:lnTo>
                <a:lnTo>
                  <a:pt x="9611328" y="13560956"/>
                </a:lnTo>
                <a:lnTo>
                  <a:pt x="0" y="13560956"/>
                </a:lnTo>
                <a:lnTo>
                  <a:pt x="0" y="0"/>
                </a:lnTo>
                <a:close/>
              </a:path>
            </a:pathLst>
          </a:custGeom>
          <a:blipFill>
            <a:blip r:embed="rId3"/>
            <a:stretch>
              <a:fillRect l="0" t="0" r="0" b="0"/>
            </a:stretch>
          </a:blipFill>
        </p:spPr>
      </p:sp>
      <p:sp>
        <p:nvSpPr>
          <p:cNvPr name="TextBox 4" id="4"/>
          <p:cNvSpPr txBox="true"/>
          <p:nvPr/>
        </p:nvSpPr>
        <p:spPr>
          <a:xfrm rot="0">
            <a:off x="5243404" y="4005087"/>
            <a:ext cx="7801192" cy="1138413"/>
          </a:xfrm>
          <a:prstGeom prst="rect">
            <a:avLst/>
          </a:prstGeom>
        </p:spPr>
        <p:txBody>
          <a:bodyPr anchor="t" rtlCol="false" tIns="0" lIns="0" bIns="0" rIns="0">
            <a:spAutoFit/>
          </a:bodyPr>
          <a:lstStyle/>
          <a:p>
            <a:pPr algn="ctr">
              <a:lnSpc>
                <a:spcPts val="4570"/>
              </a:lnSpc>
            </a:pPr>
            <a:r>
              <a:rPr lang="en-US" sz="3264">
                <a:solidFill>
                  <a:srgbClr val="FFFFFF"/>
                </a:solidFill>
                <a:latin typeface="HK Grotesk"/>
                <a:ea typeface="HK Grotesk"/>
                <a:cs typeface="HK Grotesk"/>
                <a:sym typeface="HK Grotesk"/>
              </a:rPr>
              <a:t>Exploring Benford's and Zipf's Laws in Real-World Datasets</a:t>
            </a:r>
          </a:p>
        </p:txBody>
      </p:sp>
      <p:sp>
        <p:nvSpPr>
          <p:cNvPr name="TextBox 5" id="5"/>
          <p:cNvSpPr txBox="true"/>
          <p:nvPr/>
        </p:nvSpPr>
        <p:spPr>
          <a:xfrm rot="0">
            <a:off x="5033489" y="686913"/>
            <a:ext cx="8221021" cy="2648381"/>
          </a:xfrm>
          <a:prstGeom prst="rect">
            <a:avLst/>
          </a:prstGeom>
        </p:spPr>
        <p:txBody>
          <a:bodyPr anchor="t" rtlCol="false" tIns="0" lIns="0" bIns="0" rIns="0">
            <a:spAutoFit/>
          </a:bodyPr>
          <a:lstStyle/>
          <a:p>
            <a:pPr algn="ctr">
              <a:lnSpc>
                <a:spcPts val="10346"/>
              </a:lnSpc>
            </a:pPr>
            <a:r>
              <a:rPr lang="en-US" b="true" sz="9156">
                <a:solidFill>
                  <a:srgbClr val="FFFFFF"/>
                </a:solidFill>
                <a:latin typeface="Glacial Indifference Bold"/>
                <a:ea typeface="Glacial Indifference Bold"/>
                <a:cs typeface="Glacial Indifference Bold"/>
                <a:sym typeface="Glacial Indifference Bold"/>
              </a:rPr>
              <a:t>TEAM</a:t>
            </a:r>
          </a:p>
          <a:p>
            <a:pPr algn="ctr">
              <a:lnSpc>
                <a:spcPts val="10346"/>
              </a:lnSpc>
            </a:pPr>
            <a:r>
              <a:rPr lang="en-US" b="true" sz="9156">
                <a:solidFill>
                  <a:srgbClr val="FFFFFF"/>
                </a:solidFill>
                <a:latin typeface="Glacial Indifference Bold"/>
                <a:ea typeface="Glacial Indifference Bold"/>
                <a:cs typeface="Glacial Indifference Bold"/>
                <a:sym typeface="Glacial Indifference Bold"/>
              </a:rPr>
              <a:t>THE FUHRERS</a:t>
            </a:r>
          </a:p>
        </p:txBody>
      </p:sp>
      <p:sp>
        <p:nvSpPr>
          <p:cNvPr name="TextBox 6" id="6"/>
          <p:cNvSpPr txBox="true"/>
          <p:nvPr/>
        </p:nvSpPr>
        <p:spPr>
          <a:xfrm rot="0">
            <a:off x="7277359" y="6078279"/>
            <a:ext cx="3516213" cy="1590675"/>
          </a:xfrm>
          <a:prstGeom prst="rect">
            <a:avLst/>
          </a:prstGeom>
        </p:spPr>
        <p:txBody>
          <a:bodyPr anchor="t" rtlCol="false" tIns="0" lIns="0" bIns="0" rIns="0">
            <a:spAutoFit/>
          </a:bodyPr>
          <a:lstStyle/>
          <a:p>
            <a:pPr algn="ctr" marL="647702" indent="-323851" lvl="1">
              <a:lnSpc>
                <a:spcPts val="4200"/>
              </a:lnSpc>
              <a:buFont typeface="Arial"/>
              <a:buChar char="•"/>
            </a:pPr>
            <a:r>
              <a:rPr lang="en-US" sz="3000" i="true">
                <a:solidFill>
                  <a:srgbClr val="FFFFFF"/>
                </a:solidFill>
                <a:latin typeface="HK Grotesk Italics"/>
                <a:ea typeface="HK Grotesk Italics"/>
                <a:cs typeface="HK Grotesk Italics"/>
                <a:sym typeface="HK Grotesk Italics"/>
              </a:rPr>
              <a:t>Vidhan Pandey </a:t>
            </a:r>
          </a:p>
          <a:p>
            <a:pPr algn="ctr" marL="647702" indent="-323851" lvl="1">
              <a:lnSpc>
                <a:spcPts val="4200"/>
              </a:lnSpc>
              <a:buFont typeface="Arial"/>
              <a:buChar char="•"/>
            </a:pPr>
            <a:r>
              <a:rPr lang="en-US" sz="3000" i="true">
                <a:solidFill>
                  <a:srgbClr val="FFFFFF"/>
                </a:solidFill>
                <a:latin typeface="HK Grotesk Italics"/>
                <a:ea typeface="HK Grotesk Italics"/>
                <a:cs typeface="HK Grotesk Italics"/>
                <a:sym typeface="HK Grotesk Italics"/>
              </a:rPr>
              <a:t>SOURYA</a:t>
            </a:r>
          </a:p>
          <a:p>
            <a:pPr algn="ctr" marL="647702" indent="-323851" lvl="1">
              <a:lnSpc>
                <a:spcPts val="4200"/>
              </a:lnSpc>
              <a:buFont typeface="Arial"/>
              <a:buChar char="•"/>
            </a:pPr>
            <a:r>
              <a:rPr lang="en-US" sz="3000" i="true">
                <a:solidFill>
                  <a:srgbClr val="FFFFFF"/>
                </a:solidFill>
                <a:latin typeface="HK Grotesk Italics"/>
                <a:ea typeface="HK Grotesk Italics"/>
                <a:cs typeface="HK Grotesk Italics"/>
                <a:sym typeface="HK Grotesk Italics"/>
              </a:rPr>
              <a:t>TANUSH KUMAR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1819201" y="-1487955"/>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9267916" y="1028700"/>
            <a:ext cx="8229600" cy="8229600"/>
            <a:chOff x="0" y="0"/>
            <a:chExt cx="14840029" cy="14840029"/>
          </a:xfrm>
        </p:grpSpPr>
        <p:sp>
          <p:nvSpPr>
            <p:cNvPr name="Freeform 5" id="5"/>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769EBE"/>
            </a:solidFill>
          </p:spPr>
        </p:sp>
        <p:sp>
          <p:nvSpPr>
            <p:cNvPr name="Freeform 6" id="6"/>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3A5677"/>
            </a:solidFill>
          </p:spPr>
        </p:sp>
        <p:sp>
          <p:nvSpPr>
            <p:cNvPr name="Freeform 7" id="7"/>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4712" t="0" r="-24712" b="0"/>
              </a:stretch>
            </a:blipFill>
          </p:spPr>
        </p:sp>
      </p:grpSp>
      <p:sp>
        <p:nvSpPr>
          <p:cNvPr name="TextBox 8" id="8"/>
          <p:cNvSpPr txBox="true"/>
          <p:nvPr/>
        </p:nvSpPr>
        <p:spPr>
          <a:xfrm rot="0">
            <a:off x="385592" y="525590"/>
            <a:ext cx="6142093" cy="1044320"/>
          </a:xfrm>
          <a:prstGeom prst="rect">
            <a:avLst/>
          </a:prstGeom>
        </p:spPr>
        <p:txBody>
          <a:bodyPr anchor="t" rtlCol="false" tIns="0" lIns="0" bIns="0" rIns="0">
            <a:spAutoFit/>
          </a:bodyPr>
          <a:lstStyle/>
          <a:p>
            <a:pPr algn="l">
              <a:lnSpc>
                <a:spcPts val="8039"/>
              </a:lnSpc>
            </a:pPr>
            <a:r>
              <a:rPr lang="en-US" b="true" sz="7114">
                <a:solidFill>
                  <a:srgbClr val="FFFFFF"/>
                </a:solidFill>
                <a:latin typeface="Glacial Indifference Bold"/>
                <a:ea typeface="Glacial Indifference Bold"/>
                <a:cs typeface="Glacial Indifference Bold"/>
                <a:sym typeface="Glacial Indifference Bold"/>
              </a:rPr>
              <a:t>ABOUT US</a:t>
            </a:r>
          </a:p>
        </p:txBody>
      </p:sp>
      <p:sp>
        <p:nvSpPr>
          <p:cNvPr name="TextBox 9" id="9"/>
          <p:cNvSpPr txBox="true"/>
          <p:nvPr/>
        </p:nvSpPr>
        <p:spPr>
          <a:xfrm rot="0">
            <a:off x="270469" y="3959489"/>
            <a:ext cx="8873531" cy="3497559"/>
          </a:xfrm>
          <a:prstGeom prst="rect">
            <a:avLst/>
          </a:prstGeom>
        </p:spPr>
        <p:txBody>
          <a:bodyPr anchor="t" rtlCol="false" tIns="0" lIns="0" bIns="0" rIns="0">
            <a:spAutoFit/>
          </a:bodyPr>
          <a:lstStyle/>
          <a:p>
            <a:pPr algn="ctr">
              <a:lnSpc>
                <a:spcPts val="3845"/>
              </a:lnSpc>
              <a:spcBef>
                <a:spcPct val="0"/>
              </a:spcBef>
            </a:pPr>
            <a:r>
              <a:rPr lang="en-US" sz="2746" i="true" u="sng">
                <a:solidFill>
                  <a:srgbClr val="FFFFFF"/>
                </a:solidFill>
                <a:latin typeface="Glacial Indifference Italics"/>
                <a:ea typeface="Glacial Indifference Italics"/>
                <a:cs typeface="Glacial Indifference Italics"/>
                <a:sym typeface="Glacial Indifference Italics"/>
              </a:rPr>
              <a:t>We are a team f</a:t>
            </a:r>
            <a:r>
              <a:rPr lang="en-US" sz="2746" i="true" u="sng">
                <a:solidFill>
                  <a:srgbClr val="FFFFFF"/>
                </a:solidFill>
                <a:latin typeface="Glacial Indifference Italics"/>
                <a:ea typeface="Glacial Indifference Italics"/>
                <a:cs typeface="Glacial Indifference Italics"/>
                <a:sym typeface="Glacial Indifference Italics"/>
              </a:rPr>
              <a:t>ocused on exploring Benford's Law and Zipf's Law to analyze real-world datasets. Our project investigates the frequency distributions of digits and words, offering valuable insights into hidden patterns and anomalies in data.</a:t>
            </a:r>
          </a:p>
          <a:p>
            <a:pPr algn="ctr">
              <a:lnSpc>
                <a:spcPts val="4346"/>
              </a:lnSpc>
              <a:spcBef>
                <a:spcPct val="0"/>
              </a:spcBef>
            </a:pPr>
          </a:p>
          <a:p>
            <a:pPr algn="ctr">
              <a:lnSpc>
                <a:spcPts val="4346"/>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4122554" y="-211364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Freeform 4" id="4"/>
          <p:cNvSpPr/>
          <p:nvPr/>
        </p:nvSpPr>
        <p:spPr>
          <a:xfrm flipH="true" flipV="false" rot="0">
            <a:off x="2500831" y="1028700"/>
            <a:ext cx="4956202" cy="8229600"/>
          </a:xfrm>
          <a:custGeom>
            <a:avLst/>
            <a:gdLst/>
            <a:ahLst/>
            <a:cxnLst/>
            <a:rect r="r" b="b" t="t" l="l"/>
            <a:pathLst>
              <a:path h="8229600" w="4956202">
                <a:moveTo>
                  <a:pt x="4956202" y="0"/>
                </a:moveTo>
                <a:lnTo>
                  <a:pt x="0" y="0"/>
                </a:lnTo>
                <a:lnTo>
                  <a:pt x="0" y="8229600"/>
                </a:lnTo>
                <a:lnTo>
                  <a:pt x="4956202" y="8229600"/>
                </a:lnTo>
                <a:lnTo>
                  <a:pt x="4956202" y="0"/>
                </a:lnTo>
                <a:close/>
              </a:path>
            </a:pathLst>
          </a:custGeom>
          <a:blipFill>
            <a:blip r:embed="rId4"/>
            <a:stretch>
              <a:fillRect l="0" t="0" r="0" b="0"/>
            </a:stretch>
          </a:blipFill>
        </p:spPr>
      </p:sp>
      <p:sp>
        <p:nvSpPr>
          <p:cNvPr name="TextBox 5" id="5"/>
          <p:cNvSpPr txBox="true"/>
          <p:nvPr/>
        </p:nvSpPr>
        <p:spPr>
          <a:xfrm rot="0">
            <a:off x="10603757" y="1848710"/>
            <a:ext cx="6765958" cy="1044320"/>
          </a:xfrm>
          <a:prstGeom prst="rect">
            <a:avLst/>
          </a:prstGeom>
        </p:spPr>
        <p:txBody>
          <a:bodyPr anchor="t" rtlCol="false" tIns="0" lIns="0" bIns="0" rIns="0">
            <a:spAutoFit/>
          </a:bodyPr>
          <a:lstStyle/>
          <a:p>
            <a:pPr algn="r">
              <a:lnSpc>
                <a:spcPts val="8039"/>
              </a:lnSpc>
            </a:pPr>
            <a:r>
              <a:rPr lang="en-US" b="true" sz="7114">
                <a:solidFill>
                  <a:srgbClr val="FFFFFF"/>
                </a:solidFill>
                <a:latin typeface="Glacial Indifference Bold"/>
                <a:ea typeface="Glacial Indifference Bold"/>
                <a:cs typeface="Glacial Indifference Bold"/>
                <a:sym typeface="Glacial Indifference Bold"/>
              </a:rPr>
              <a:t>KEY FINDINGS</a:t>
            </a:r>
          </a:p>
        </p:txBody>
      </p:sp>
      <p:sp>
        <p:nvSpPr>
          <p:cNvPr name="TextBox 6" id="6"/>
          <p:cNvSpPr txBox="true"/>
          <p:nvPr/>
        </p:nvSpPr>
        <p:spPr>
          <a:xfrm rot="0">
            <a:off x="12403422" y="962025"/>
            <a:ext cx="4855878" cy="523875"/>
          </a:xfrm>
          <a:prstGeom prst="rect">
            <a:avLst/>
          </a:prstGeom>
        </p:spPr>
        <p:txBody>
          <a:bodyPr anchor="t" rtlCol="false" tIns="0" lIns="0" bIns="0" rIns="0">
            <a:spAutoFit/>
          </a:bodyPr>
          <a:lstStyle/>
          <a:p>
            <a:pPr algn="r">
              <a:lnSpc>
                <a:spcPts val="4200"/>
              </a:lnSpc>
            </a:pPr>
            <a:r>
              <a:rPr lang="en-US" sz="3000" i="true">
                <a:solidFill>
                  <a:srgbClr val="FFFFFF"/>
                </a:solidFill>
                <a:latin typeface="HK Grotesk Italics"/>
                <a:ea typeface="HK Grotesk Italics"/>
                <a:cs typeface="HK Grotesk Italics"/>
                <a:sym typeface="HK Grotesk Italics"/>
              </a:rPr>
              <a:t>THE Fuheres</a:t>
            </a:r>
          </a:p>
        </p:txBody>
      </p:sp>
      <p:sp>
        <p:nvSpPr>
          <p:cNvPr name="TextBox 7" id="7"/>
          <p:cNvSpPr txBox="true"/>
          <p:nvPr/>
        </p:nvSpPr>
        <p:spPr>
          <a:xfrm rot="0">
            <a:off x="6667073" y="3468586"/>
            <a:ext cx="11399089" cy="6303741"/>
          </a:xfrm>
          <a:prstGeom prst="rect">
            <a:avLst/>
          </a:prstGeom>
        </p:spPr>
        <p:txBody>
          <a:bodyPr anchor="t" rtlCol="false" tIns="0" lIns="0" bIns="0" rIns="0">
            <a:spAutoFit/>
          </a:bodyPr>
          <a:lstStyle/>
          <a:p>
            <a:pPr algn="ctr" marL="562262" indent="-281131" lvl="1">
              <a:lnSpc>
                <a:spcPts val="3645"/>
              </a:lnSpc>
              <a:spcBef>
                <a:spcPct val="0"/>
              </a:spcBef>
              <a:buFont typeface="Arial"/>
              <a:buChar char="•"/>
            </a:pPr>
            <a:r>
              <a:rPr lang="en-US" b="true" sz="2604">
                <a:solidFill>
                  <a:srgbClr val="FFFFFF"/>
                </a:solidFill>
                <a:latin typeface="HK Grotesk Bold"/>
                <a:ea typeface="HK Grotesk Bold"/>
                <a:cs typeface="HK Grotesk Bold"/>
                <a:sym typeface="HK Grotesk Bold"/>
              </a:rPr>
              <a:t>Benf</a:t>
            </a:r>
            <a:r>
              <a:rPr lang="en-US" b="true" sz="2604">
                <a:solidFill>
                  <a:srgbClr val="FFFFFF"/>
                </a:solidFill>
                <a:latin typeface="HK Grotesk Bold"/>
                <a:ea typeface="HK Grotesk Bold"/>
                <a:cs typeface="HK Grotesk Bold"/>
                <a:sym typeface="HK Grotesk Bold"/>
              </a:rPr>
              <a:t>ord’s Law:</a:t>
            </a:r>
          </a:p>
          <a:p>
            <a:pPr algn="ctr" marL="1124524" indent="-374841" lvl="2">
              <a:lnSpc>
                <a:spcPts val="3645"/>
              </a:lnSpc>
              <a:spcBef>
                <a:spcPct val="0"/>
              </a:spcBef>
              <a:buFont typeface="Arial"/>
              <a:buChar char="⚬"/>
            </a:pPr>
            <a:r>
              <a:rPr lang="en-US" sz="2604" i="true">
                <a:solidFill>
                  <a:srgbClr val="FFFFFF"/>
                </a:solidFill>
                <a:latin typeface="HK Grotesk Italics"/>
                <a:ea typeface="HK Grotesk Italics"/>
                <a:cs typeface="HK Grotesk Italics"/>
                <a:sym typeface="HK Grotesk Italics"/>
              </a:rPr>
              <a:t>Digit distributions followed Benford’s Law in most datasets, with a higher frequency of lower digits.</a:t>
            </a:r>
          </a:p>
          <a:p>
            <a:pPr algn="ctr" marL="1124524" indent="-374841" lvl="2">
              <a:lnSpc>
                <a:spcPts val="3645"/>
              </a:lnSpc>
              <a:spcBef>
                <a:spcPct val="0"/>
              </a:spcBef>
              <a:buFont typeface="Arial"/>
              <a:buChar char="⚬"/>
            </a:pPr>
            <a:r>
              <a:rPr lang="en-US" sz="2604" i="true">
                <a:solidFill>
                  <a:srgbClr val="FFFFFF"/>
                </a:solidFill>
                <a:latin typeface="HK Grotesk Italics"/>
                <a:ea typeface="HK Grotesk Italics"/>
                <a:cs typeface="HK Grotesk Italics"/>
                <a:sym typeface="HK Grotesk Italics"/>
              </a:rPr>
              <a:t>Anomalies in some datasets showed possible data irregularities or manipulation.</a:t>
            </a:r>
          </a:p>
          <a:p>
            <a:pPr algn="ctr" marL="562262" indent="-281131" lvl="1">
              <a:lnSpc>
                <a:spcPts val="3645"/>
              </a:lnSpc>
              <a:spcBef>
                <a:spcPct val="0"/>
              </a:spcBef>
              <a:buFont typeface="Arial"/>
              <a:buChar char="•"/>
            </a:pPr>
            <a:r>
              <a:rPr lang="en-US" b="true" sz="2604">
                <a:solidFill>
                  <a:srgbClr val="FFFFFF"/>
                </a:solidFill>
                <a:latin typeface="HK Grotesk Bold"/>
                <a:ea typeface="HK Grotesk Bold"/>
                <a:cs typeface="HK Grotesk Bold"/>
                <a:sym typeface="HK Grotesk Bold"/>
              </a:rPr>
              <a:t>Zipf’s Law:</a:t>
            </a:r>
          </a:p>
          <a:p>
            <a:pPr algn="ctr" marL="1124524" indent="-374841" lvl="2">
              <a:lnSpc>
                <a:spcPts val="3645"/>
              </a:lnSpc>
              <a:spcBef>
                <a:spcPct val="0"/>
              </a:spcBef>
              <a:buFont typeface="Arial"/>
              <a:buChar char="⚬"/>
            </a:pPr>
            <a:r>
              <a:rPr lang="en-US" sz="2604" i="true">
                <a:solidFill>
                  <a:srgbClr val="FFFFFF"/>
                </a:solidFill>
                <a:latin typeface="HK Grotesk Italics"/>
                <a:ea typeface="HK Grotesk Italics"/>
                <a:cs typeface="HK Grotesk Italics"/>
                <a:sym typeface="HK Grotesk Italics"/>
              </a:rPr>
              <a:t>Word frequencies followed Zipf's Law, where a few words appeared very frequently, while many words occurred rarely.</a:t>
            </a:r>
          </a:p>
          <a:p>
            <a:pPr algn="ctr" marL="1124524" indent="-374841" lvl="2">
              <a:lnSpc>
                <a:spcPts val="3645"/>
              </a:lnSpc>
              <a:spcBef>
                <a:spcPct val="0"/>
              </a:spcBef>
              <a:buFont typeface="Arial"/>
              <a:buChar char="⚬"/>
            </a:pPr>
            <a:r>
              <a:rPr lang="en-US" sz="2604" i="true">
                <a:solidFill>
                  <a:srgbClr val="FFFFFF"/>
                </a:solidFill>
                <a:latin typeface="HK Grotesk Italics"/>
                <a:ea typeface="HK Grotesk Italics"/>
                <a:cs typeface="HK Grotesk Italics"/>
                <a:sym typeface="HK Grotesk Italics"/>
              </a:rPr>
              <a:t>The law was evident in text-heavy datasets like news articles and books.</a:t>
            </a:r>
          </a:p>
          <a:p>
            <a:pPr algn="ctr" marL="562262" indent="-281131" lvl="1">
              <a:lnSpc>
                <a:spcPts val="3645"/>
              </a:lnSpc>
              <a:spcBef>
                <a:spcPct val="0"/>
              </a:spcBef>
              <a:buFont typeface="Arial"/>
              <a:buChar char="•"/>
            </a:pPr>
            <a:r>
              <a:rPr lang="en-US" b="true" sz="2604">
                <a:solidFill>
                  <a:srgbClr val="FFFFFF"/>
                </a:solidFill>
                <a:latin typeface="HK Grotesk Bold"/>
                <a:ea typeface="HK Grotesk Bold"/>
                <a:cs typeface="HK Grotesk Bold"/>
                <a:sym typeface="HK Grotesk Bold"/>
              </a:rPr>
              <a:t>Real-World Relevance:</a:t>
            </a:r>
          </a:p>
          <a:p>
            <a:pPr algn="ctr" marL="1124524" indent="-374841" lvl="2">
              <a:lnSpc>
                <a:spcPts val="3645"/>
              </a:lnSpc>
              <a:spcBef>
                <a:spcPct val="0"/>
              </a:spcBef>
              <a:buFont typeface="Arial"/>
              <a:buChar char="⚬"/>
            </a:pPr>
            <a:r>
              <a:rPr lang="en-US" sz="2604" i="true">
                <a:solidFill>
                  <a:srgbClr val="FFFFFF"/>
                </a:solidFill>
                <a:latin typeface="HK Grotesk Italics"/>
                <a:ea typeface="HK Grotesk Italics"/>
                <a:cs typeface="HK Grotesk Italics"/>
                <a:sym typeface="HK Grotesk Italics"/>
              </a:rPr>
              <a:t>These laws are useful for detecting fraud (Benford’s Law) and analyzing language structure (Zipf’s Law).</a:t>
            </a:r>
          </a:p>
          <a:p>
            <a:pPr algn="ctr">
              <a:lnSpc>
                <a:spcPts val="2853"/>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sp>
        <p:nvSpPr>
          <p:cNvPr name="Freeform 4" id="4"/>
          <p:cNvSpPr/>
          <p:nvPr/>
        </p:nvSpPr>
        <p:spPr>
          <a:xfrm flipH="false" flipV="false" rot="0">
            <a:off x="218986" y="3292443"/>
            <a:ext cx="8462148" cy="5501892"/>
          </a:xfrm>
          <a:custGeom>
            <a:avLst/>
            <a:gdLst/>
            <a:ahLst/>
            <a:cxnLst/>
            <a:rect r="r" b="b" t="t" l="l"/>
            <a:pathLst>
              <a:path h="5501892" w="8462148">
                <a:moveTo>
                  <a:pt x="0" y="0"/>
                </a:moveTo>
                <a:lnTo>
                  <a:pt x="8462149" y="0"/>
                </a:lnTo>
                <a:lnTo>
                  <a:pt x="8462149" y="5501892"/>
                </a:lnTo>
                <a:lnTo>
                  <a:pt x="0" y="5501892"/>
                </a:lnTo>
                <a:lnTo>
                  <a:pt x="0" y="0"/>
                </a:lnTo>
                <a:close/>
              </a:path>
            </a:pathLst>
          </a:custGeom>
          <a:blipFill>
            <a:blip r:embed="rId4"/>
            <a:stretch>
              <a:fillRect l="0" t="0" r="0" b="0"/>
            </a:stretch>
          </a:blipFill>
        </p:spPr>
      </p:sp>
      <p:sp>
        <p:nvSpPr>
          <p:cNvPr name="Freeform 5" id="5"/>
          <p:cNvSpPr/>
          <p:nvPr/>
        </p:nvSpPr>
        <p:spPr>
          <a:xfrm flipH="false" flipV="false" rot="0">
            <a:off x="8889060" y="3292443"/>
            <a:ext cx="9181119" cy="5501892"/>
          </a:xfrm>
          <a:custGeom>
            <a:avLst/>
            <a:gdLst/>
            <a:ahLst/>
            <a:cxnLst/>
            <a:rect r="r" b="b" t="t" l="l"/>
            <a:pathLst>
              <a:path h="5501892" w="9181119">
                <a:moveTo>
                  <a:pt x="0" y="0"/>
                </a:moveTo>
                <a:lnTo>
                  <a:pt x="9181120" y="0"/>
                </a:lnTo>
                <a:lnTo>
                  <a:pt x="9181120" y="5501892"/>
                </a:lnTo>
                <a:lnTo>
                  <a:pt x="0" y="5501892"/>
                </a:lnTo>
                <a:lnTo>
                  <a:pt x="0" y="0"/>
                </a:lnTo>
                <a:close/>
              </a:path>
            </a:pathLst>
          </a:custGeom>
          <a:blipFill>
            <a:blip r:embed="rId5"/>
            <a:stretch>
              <a:fillRect l="-2292" t="0" r="-2292" b="0"/>
            </a:stretch>
          </a:blipFill>
        </p:spPr>
      </p:sp>
      <p:sp>
        <p:nvSpPr>
          <p:cNvPr name="TextBox 6" id="6"/>
          <p:cNvSpPr txBox="true"/>
          <p:nvPr/>
        </p:nvSpPr>
        <p:spPr>
          <a:xfrm rot="0">
            <a:off x="439817" y="407172"/>
            <a:ext cx="7669508" cy="2063495"/>
          </a:xfrm>
          <a:prstGeom prst="rect">
            <a:avLst/>
          </a:prstGeom>
        </p:spPr>
        <p:txBody>
          <a:bodyPr anchor="t" rtlCol="false" tIns="0" lIns="0" bIns="0" rIns="0">
            <a:spAutoFit/>
          </a:bodyPr>
          <a:lstStyle/>
          <a:p>
            <a:pPr algn="l">
              <a:lnSpc>
                <a:spcPts val="8039"/>
              </a:lnSpc>
            </a:pPr>
            <a:r>
              <a:rPr lang="en-US" b="true" sz="7114">
                <a:solidFill>
                  <a:srgbClr val="FFFFFF"/>
                </a:solidFill>
                <a:latin typeface="Glacial Indifference Bold"/>
                <a:ea typeface="Glacial Indifference Bold"/>
                <a:cs typeface="Glacial Indifference Bold"/>
                <a:sym typeface="Glacial Indifference Bold"/>
              </a:rPr>
              <a:t>VISUALIZATIONS &amp; GRAPHS</a:t>
            </a:r>
          </a:p>
        </p:txBody>
      </p:sp>
      <p:sp>
        <p:nvSpPr>
          <p:cNvPr name="TextBox 7" id="7"/>
          <p:cNvSpPr txBox="true"/>
          <p:nvPr/>
        </p:nvSpPr>
        <p:spPr>
          <a:xfrm rot="0">
            <a:off x="14831361" y="302397"/>
            <a:ext cx="4855878" cy="523875"/>
          </a:xfrm>
          <a:prstGeom prst="rect">
            <a:avLst/>
          </a:prstGeom>
        </p:spPr>
        <p:txBody>
          <a:bodyPr anchor="t" rtlCol="false" tIns="0" lIns="0" bIns="0" rIns="0">
            <a:spAutoFit/>
          </a:bodyPr>
          <a:lstStyle/>
          <a:p>
            <a:pPr algn="l">
              <a:lnSpc>
                <a:spcPts val="4200"/>
              </a:lnSpc>
            </a:pPr>
            <a:r>
              <a:rPr lang="en-US" sz="3000" i="true">
                <a:solidFill>
                  <a:srgbClr val="FFFFFF"/>
                </a:solidFill>
                <a:latin typeface="HK Grotesk Italics"/>
                <a:ea typeface="HK Grotesk Italics"/>
                <a:cs typeface="HK Grotesk Italics"/>
                <a:sym typeface="HK Grotesk Italics"/>
              </a:rPr>
              <a:t>The Fuheres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5887357" y="-211364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grpSp>
        <p:nvGrpSpPr>
          <p:cNvPr name="Group 4" id="4"/>
          <p:cNvGrpSpPr>
            <a:grpSpLocks noChangeAspect="true"/>
          </p:cNvGrpSpPr>
          <p:nvPr/>
        </p:nvGrpSpPr>
        <p:grpSpPr>
          <a:xfrm rot="0">
            <a:off x="1018180" y="1028700"/>
            <a:ext cx="8229600" cy="8229600"/>
            <a:chOff x="0" y="0"/>
            <a:chExt cx="14840029" cy="14840029"/>
          </a:xfrm>
        </p:grpSpPr>
        <p:sp>
          <p:nvSpPr>
            <p:cNvPr name="Freeform 5" id="5"/>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769EBE"/>
            </a:solidFill>
          </p:spPr>
        </p:sp>
        <p:sp>
          <p:nvSpPr>
            <p:cNvPr name="Freeform 6" id="6"/>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3A5677"/>
            </a:solidFill>
          </p:spPr>
        </p:sp>
        <p:sp>
          <p:nvSpPr>
            <p:cNvPr name="Freeform 7" id="7"/>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38492" t="0" r="-38492" b="0"/>
              </a:stretch>
            </a:blipFill>
          </p:spPr>
        </p:sp>
      </p:grpSp>
      <p:sp>
        <p:nvSpPr>
          <p:cNvPr name="TextBox 8" id="8"/>
          <p:cNvSpPr txBox="true"/>
          <p:nvPr/>
        </p:nvSpPr>
        <p:spPr>
          <a:xfrm rot="0">
            <a:off x="11321458" y="1794662"/>
            <a:ext cx="5937842" cy="1013967"/>
          </a:xfrm>
          <a:prstGeom prst="rect">
            <a:avLst/>
          </a:prstGeom>
        </p:spPr>
        <p:txBody>
          <a:bodyPr anchor="t" rtlCol="false" tIns="0" lIns="0" bIns="0" rIns="0">
            <a:spAutoFit/>
          </a:bodyPr>
          <a:lstStyle/>
          <a:p>
            <a:pPr algn="r">
              <a:lnSpc>
                <a:spcPts val="7813"/>
              </a:lnSpc>
            </a:pPr>
            <a:r>
              <a:rPr lang="en-US" b="true" sz="6914">
                <a:solidFill>
                  <a:srgbClr val="FFFFFF"/>
                </a:solidFill>
                <a:latin typeface="Glacial Indifference Bold"/>
                <a:ea typeface="Glacial Indifference Bold"/>
                <a:cs typeface="Glacial Indifference Bold"/>
                <a:sym typeface="Glacial Indifference Bold"/>
              </a:rPr>
              <a:t>CONCLUSION</a:t>
            </a:r>
          </a:p>
        </p:txBody>
      </p:sp>
      <p:sp>
        <p:nvSpPr>
          <p:cNvPr name="TextBox 9" id="9"/>
          <p:cNvSpPr txBox="true"/>
          <p:nvPr/>
        </p:nvSpPr>
        <p:spPr>
          <a:xfrm rot="0">
            <a:off x="9247780" y="3027704"/>
            <a:ext cx="8404911" cy="5084939"/>
          </a:xfrm>
          <a:prstGeom prst="rect">
            <a:avLst/>
          </a:prstGeom>
        </p:spPr>
        <p:txBody>
          <a:bodyPr anchor="t" rtlCol="false" tIns="0" lIns="0" bIns="0" rIns="0">
            <a:spAutoFit/>
          </a:bodyPr>
          <a:lstStyle/>
          <a:p>
            <a:pPr algn="just" marL="419271" indent="-209636" lvl="1">
              <a:lnSpc>
                <a:spcPts val="2718"/>
              </a:lnSpc>
              <a:buFont typeface="Arial"/>
              <a:buChar char="•"/>
            </a:pPr>
            <a:r>
              <a:rPr lang="en-US" sz="1941">
                <a:solidFill>
                  <a:srgbClr val="FFFFFF"/>
                </a:solidFill>
                <a:latin typeface="HK Grotesk"/>
                <a:ea typeface="HK Grotesk"/>
                <a:cs typeface="HK Grotesk"/>
                <a:sym typeface="HK Grotesk"/>
              </a:rPr>
              <a:t>Summary of Findings:</a:t>
            </a:r>
          </a:p>
          <a:p>
            <a:pPr algn="just" marL="838542" indent="-279514" lvl="2">
              <a:lnSpc>
                <a:spcPts val="2718"/>
              </a:lnSpc>
              <a:buFont typeface="Arial"/>
              <a:buChar char="⚬"/>
            </a:pPr>
            <a:r>
              <a:rPr lang="en-US" sz="1941">
                <a:solidFill>
                  <a:srgbClr val="FFFFFF"/>
                </a:solidFill>
                <a:latin typeface="HK Grotesk"/>
                <a:ea typeface="HK Grotesk"/>
                <a:cs typeface="HK Grotesk"/>
                <a:sym typeface="HK Grotesk"/>
              </a:rPr>
              <a:t>Zipf’s Law: The dataset's word frequency distribution largely conformed to Zipf’s Law, where a few words were used frequently, while the majority were used sparingly.</a:t>
            </a:r>
          </a:p>
          <a:p>
            <a:pPr algn="just" marL="838542" indent="-279514" lvl="2">
              <a:lnSpc>
                <a:spcPts val="2718"/>
              </a:lnSpc>
              <a:buFont typeface="Arial"/>
              <a:buChar char="⚬"/>
            </a:pPr>
            <a:r>
              <a:rPr lang="en-US" sz="1941">
                <a:solidFill>
                  <a:srgbClr val="FFFFFF"/>
                </a:solidFill>
                <a:latin typeface="HK Grotesk"/>
                <a:ea typeface="HK Grotesk"/>
                <a:cs typeface="HK Grotesk"/>
                <a:sym typeface="HK Grotesk"/>
              </a:rPr>
              <a:t>Benford’s Law: Some datasets followed Benford’s Law, but anomalies were noted in others. This could suggest areas for deeper analysis or concerns about the integrity of the data.</a:t>
            </a:r>
          </a:p>
          <a:p>
            <a:pPr algn="just" marL="419271" indent="-209636" lvl="1">
              <a:lnSpc>
                <a:spcPts val="2718"/>
              </a:lnSpc>
              <a:buFont typeface="Arial"/>
              <a:buChar char="•"/>
            </a:pPr>
            <a:r>
              <a:rPr lang="en-US" sz="1941">
                <a:solidFill>
                  <a:srgbClr val="FFFFFF"/>
                </a:solidFill>
                <a:latin typeface="HK Grotesk"/>
                <a:ea typeface="HK Grotesk"/>
                <a:cs typeface="HK Grotesk"/>
                <a:sym typeface="HK Grotesk"/>
              </a:rPr>
              <a:t>Applications:</a:t>
            </a:r>
          </a:p>
          <a:p>
            <a:pPr algn="just" marL="838542" indent="-279514" lvl="2">
              <a:lnSpc>
                <a:spcPts val="2718"/>
              </a:lnSpc>
              <a:buFont typeface="Arial"/>
              <a:buChar char="⚬"/>
            </a:pPr>
            <a:r>
              <a:rPr lang="en-US" sz="1941">
                <a:solidFill>
                  <a:srgbClr val="FFFFFF"/>
                </a:solidFill>
                <a:latin typeface="HK Grotesk"/>
                <a:ea typeface="HK Grotesk"/>
                <a:cs typeface="HK Grotesk"/>
                <a:sym typeface="HK Grotesk"/>
              </a:rPr>
              <a:t>Understanding natural language distribution through Zipf’s Law.</a:t>
            </a:r>
          </a:p>
          <a:p>
            <a:pPr algn="just" marL="838542" indent="-279514" lvl="2">
              <a:lnSpc>
                <a:spcPts val="2718"/>
              </a:lnSpc>
              <a:buFont typeface="Arial"/>
              <a:buChar char="⚬"/>
            </a:pPr>
            <a:r>
              <a:rPr lang="en-US" sz="1941">
                <a:solidFill>
                  <a:srgbClr val="FFFFFF"/>
                </a:solidFill>
                <a:latin typeface="HK Grotesk"/>
                <a:ea typeface="HK Grotesk"/>
                <a:cs typeface="HK Grotesk"/>
                <a:sym typeface="HK Grotesk"/>
              </a:rPr>
              <a:t>Using Benford’s Law for fraud detection, especially in financial datasets.</a:t>
            </a:r>
          </a:p>
          <a:p>
            <a:pPr algn="just" marL="419271" indent="-209636" lvl="1">
              <a:lnSpc>
                <a:spcPts val="2718"/>
              </a:lnSpc>
              <a:buFont typeface="Arial"/>
              <a:buChar char="•"/>
            </a:pPr>
            <a:r>
              <a:rPr lang="en-US" sz="1941">
                <a:solidFill>
                  <a:srgbClr val="FFFFFF"/>
                </a:solidFill>
                <a:latin typeface="HK Grotesk"/>
                <a:ea typeface="HK Grotesk"/>
                <a:cs typeface="HK Grotesk"/>
                <a:sym typeface="HK Grotesk"/>
              </a:rPr>
              <a:t>Limitations:</a:t>
            </a:r>
          </a:p>
          <a:p>
            <a:pPr algn="just" marL="838542" indent="-279514" lvl="2">
              <a:lnSpc>
                <a:spcPts val="2718"/>
              </a:lnSpc>
              <a:buFont typeface="Arial"/>
              <a:buChar char="⚬"/>
            </a:pPr>
            <a:r>
              <a:rPr lang="en-US" sz="1941">
                <a:solidFill>
                  <a:srgbClr val="FFFFFF"/>
                </a:solidFill>
                <a:latin typeface="HK Grotesk"/>
                <a:ea typeface="HK Grotesk"/>
                <a:cs typeface="HK Grotesk"/>
                <a:sym typeface="HK Grotesk"/>
              </a:rPr>
              <a:t>The presence of outliers and deviations in both laws highlights the need for careful data validation before concluding any analysis.</a:t>
            </a:r>
          </a:p>
          <a:p>
            <a:pPr algn="just">
              <a:lnSpc>
                <a:spcPts val="2718"/>
              </a:lnSpc>
            </a:pPr>
          </a:p>
        </p:txBody>
      </p:sp>
      <p:sp>
        <p:nvSpPr>
          <p:cNvPr name="TextBox 10" id="10"/>
          <p:cNvSpPr txBox="true"/>
          <p:nvPr/>
        </p:nvSpPr>
        <p:spPr>
          <a:xfrm rot="0">
            <a:off x="12403422" y="962025"/>
            <a:ext cx="4855878" cy="523875"/>
          </a:xfrm>
          <a:prstGeom prst="rect">
            <a:avLst/>
          </a:prstGeom>
        </p:spPr>
        <p:txBody>
          <a:bodyPr anchor="t" rtlCol="false" tIns="0" lIns="0" bIns="0" rIns="0">
            <a:spAutoFit/>
          </a:bodyPr>
          <a:lstStyle/>
          <a:p>
            <a:pPr algn="r">
              <a:lnSpc>
                <a:spcPts val="4200"/>
              </a:lnSpc>
            </a:pPr>
            <a:r>
              <a:rPr lang="en-US" sz="3000" i="true">
                <a:solidFill>
                  <a:srgbClr val="FFFFFF"/>
                </a:solidFill>
                <a:latin typeface="HK Grotesk Italics"/>
                <a:ea typeface="HK Grotesk Italics"/>
                <a:cs typeface="HK Grotesk Italics"/>
                <a:sym typeface="HK Grotesk Italics"/>
              </a:rPr>
              <a:t>The Fuhrers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0">
            <a:off x="631637" y="252985"/>
            <a:ext cx="17024727" cy="10737964"/>
          </a:xfrm>
          <a:custGeom>
            <a:avLst/>
            <a:gdLst/>
            <a:ahLst/>
            <a:cxnLst/>
            <a:rect r="r" b="b" t="t" l="l"/>
            <a:pathLst>
              <a:path h="10737964" w="17024727">
                <a:moveTo>
                  <a:pt x="0" y="0"/>
                </a:moveTo>
                <a:lnTo>
                  <a:pt x="17024726" y="0"/>
                </a:lnTo>
                <a:lnTo>
                  <a:pt x="17024726" y="10737964"/>
                </a:lnTo>
                <a:lnTo>
                  <a:pt x="0" y="10737964"/>
                </a:lnTo>
                <a:lnTo>
                  <a:pt x="0" y="0"/>
                </a:lnTo>
                <a:close/>
              </a:path>
            </a:pathLst>
          </a:custGeom>
          <a:blipFill>
            <a:blip r:embed="rId3"/>
            <a:stretch>
              <a:fillRect l="0" t="-123699" r="0" b="0"/>
            </a:stretch>
          </a:blipFill>
        </p:spPr>
      </p:sp>
      <p:sp>
        <p:nvSpPr>
          <p:cNvPr name="TextBox 4" id="4"/>
          <p:cNvSpPr txBox="true"/>
          <p:nvPr/>
        </p:nvSpPr>
        <p:spPr>
          <a:xfrm rot="0">
            <a:off x="510490" y="1085850"/>
            <a:ext cx="10476466" cy="1520968"/>
          </a:xfrm>
          <a:prstGeom prst="rect">
            <a:avLst/>
          </a:prstGeom>
        </p:spPr>
        <p:txBody>
          <a:bodyPr anchor="t" rtlCol="false" tIns="0" lIns="0" bIns="0" rIns="0">
            <a:spAutoFit/>
          </a:bodyPr>
          <a:lstStyle/>
          <a:p>
            <a:pPr algn="ctr">
              <a:lnSpc>
                <a:spcPts val="11721"/>
              </a:lnSpc>
            </a:pPr>
            <a:r>
              <a:rPr lang="en-US" b="true" sz="10373">
                <a:solidFill>
                  <a:srgbClr val="FFFFFF"/>
                </a:solidFill>
                <a:latin typeface="Glacial Indifference Bold"/>
                <a:ea typeface="Glacial Indifference Bold"/>
                <a:cs typeface="Glacial Indifference Bold"/>
                <a:sym typeface="Glacial Indifference Bold"/>
              </a:rPr>
              <a:t>FUTURE GOAL’S</a:t>
            </a:r>
          </a:p>
        </p:txBody>
      </p:sp>
      <p:sp>
        <p:nvSpPr>
          <p:cNvPr name="TextBox 5" id="5"/>
          <p:cNvSpPr txBox="true"/>
          <p:nvPr/>
        </p:nvSpPr>
        <p:spPr>
          <a:xfrm rot="0">
            <a:off x="510490" y="2688011"/>
            <a:ext cx="14825837" cy="7384429"/>
          </a:xfrm>
          <a:prstGeom prst="rect">
            <a:avLst/>
          </a:prstGeom>
        </p:spPr>
        <p:txBody>
          <a:bodyPr anchor="t" rtlCol="false" tIns="0" lIns="0" bIns="0" rIns="0">
            <a:spAutoFit/>
          </a:bodyPr>
          <a:lstStyle/>
          <a:p>
            <a:pPr algn="l" marL="450551" indent="-225276" lvl="1">
              <a:lnSpc>
                <a:spcPts val="2921"/>
              </a:lnSpc>
              <a:buFont typeface="Arial"/>
              <a:buChar char="•"/>
            </a:pPr>
            <a:r>
              <a:rPr lang="en-US" sz="2086" i="true">
                <a:solidFill>
                  <a:srgbClr val="FFFFFF"/>
                </a:solidFill>
                <a:latin typeface="HK Grotesk Italics"/>
                <a:ea typeface="HK Grotesk Italics"/>
                <a:cs typeface="HK Grotesk Italics"/>
                <a:sym typeface="HK Grotesk Italics"/>
              </a:rPr>
              <a:t>Deeper Analysis:</a:t>
            </a:r>
          </a:p>
          <a:p>
            <a:pPr algn="l" marL="901103" indent="-300368" lvl="2">
              <a:lnSpc>
                <a:spcPts val="2921"/>
              </a:lnSpc>
              <a:buFont typeface="Arial"/>
              <a:buChar char="⚬"/>
            </a:pPr>
            <a:r>
              <a:rPr lang="en-US" sz="2086" i="true">
                <a:solidFill>
                  <a:srgbClr val="FFFFFF"/>
                </a:solidFill>
                <a:latin typeface="HK Grotesk Italics"/>
                <a:ea typeface="HK Grotesk Italics"/>
                <a:cs typeface="HK Grotesk Italics"/>
                <a:sym typeface="HK Grotesk Italics"/>
              </a:rPr>
              <a:t>We plan to explore datasets that don't follow Benford's Law to better understand why certain datasets show deviations, particularly in fields like finance, where such anomalies could indicate potential fraud or errors.</a:t>
            </a:r>
          </a:p>
          <a:p>
            <a:pPr algn="l" marL="901103" indent="-300368" lvl="2">
              <a:lnSpc>
                <a:spcPts val="2921"/>
              </a:lnSpc>
              <a:buFont typeface="Arial"/>
              <a:buChar char="⚬"/>
            </a:pPr>
            <a:r>
              <a:rPr lang="en-US" sz="2086" i="true">
                <a:solidFill>
                  <a:srgbClr val="FFFFFF"/>
                </a:solidFill>
                <a:latin typeface="HK Grotesk Italics"/>
                <a:ea typeface="HK Grotesk Italics"/>
                <a:cs typeface="HK Grotesk Italics"/>
                <a:sym typeface="HK Grotesk Italics"/>
              </a:rPr>
              <a:t>We want to investigate Zipf's Law in different contexts, like social media posts or website traffic, to see how it applies across various data types.</a:t>
            </a:r>
          </a:p>
          <a:p>
            <a:pPr algn="l" marL="450551" indent="-225276" lvl="1">
              <a:lnSpc>
                <a:spcPts val="2921"/>
              </a:lnSpc>
              <a:buFont typeface="Arial"/>
              <a:buChar char="•"/>
            </a:pPr>
            <a:r>
              <a:rPr lang="en-US" sz="2086" i="true">
                <a:solidFill>
                  <a:srgbClr val="FFFFFF"/>
                </a:solidFill>
                <a:latin typeface="HK Grotesk Italics"/>
                <a:ea typeface="HK Grotesk Italics"/>
                <a:cs typeface="HK Grotesk Italics"/>
                <a:sym typeface="HK Grotesk Italics"/>
              </a:rPr>
              <a:t>Improvement:</a:t>
            </a:r>
          </a:p>
          <a:p>
            <a:pPr algn="l" marL="901103" indent="-300368" lvl="2">
              <a:lnSpc>
                <a:spcPts val="2921"/>
              </a:lnSpc>
              <a:buFont typeface="Arial"/>
              <a:buChar char="⚬"/>
            </a:pPr>
            <a:r>
              <a:rPr lang="en-US" sz="2086" i="true">
                <a:solidFill>
                  <a:srgbClr val="FFFFFF"/>
                </a:solidFill>
                <a:latin typeface="HK Grotesk Italics"/>
                <a:ea typeface="HK Grotesk Italics"/>
                <a:cs typeface="HK Grotesk Italics"/>
                <a:sym typeface="HK Grotesk Italics"/>
              </a:rPr>
              <a:t>We'll analyze larger datasets to further validate the patterns we’ve observed with Benford's and Zipf's Laws.</a:t>
            </a:r>
          </a:p>
          <a:p>
            <a:pPr algn="l" marL="901103" indent="-300368" lvl="2">
              <a:lnSpc>
                <a:spcPts val="2921"/>
              </a:lnSpc>
              <a:buFont typeface="Arial"/>
              <a:buChar char="⚬"/>
            </a:pPr>
            <a:r>
              <a:rPr lang="en-US" sz="2086" i="true">
                <a:solidFill>
                  <a:srgbClr val="FFFFFF"/>
                </a:solidFill>
                <a:latin typeface="HK Grotesk Italics"/>
                <a:ea typeface="HK Grotesk Italics"/>
                <a:cs typeface="HK Grotesk Italics"/>
                <a:sym typeface="HK Grotesk Italics"/>
              </a:rPr>
              <a:t>We plan to implement more advanced statistical techniques to refine our analysis and reduce inaccuracies, especially for non-natural datasets.</a:t>
            </a:r>
          </a:p>
          <a:p>
            <a:pPr algn="l" marL="450551" indent="-225276" lvl="1">
              <a:lnSpc>
                <a:spcPts val="2921"/>
              </a:lnSpc>
              <a:buFont typeface="Arial"/>
              <a:buChar char="•"/>
            </a:pPr>
            <a:r>
              <a:rPr lang="en-US" sz="2086" i="true">
                <a:solidFill>
                  <a:srgbClr val="FFFFFF"/>
                </a:solidFill>
                <a:latin typeface="HK Grotesk Italics"/>
                <a:ea typeface="HK Grotesk Italics"/>
                <a:cs typeface="HK Grotesk Italics"/>
                <a:sym typeface="HK Grotesk Italics"/>
              </a:rPr>
              <a:t>Collaboration:</a:t>
            </a:r>
          </a:p>
          <a:p>
            <a:pPr algn="l" marL="901106" indent="-300369" lvl="2">
              <a:lnSpc>
                <a:spcPts val="2921"/>
              </a:lnSpc>
              <a:buFont typeface="Arial"/>
              <a:buChar char="⚬"/>
            </a:pPr>
            <a:r>
              <a:rPr lang="en-US" sz="2086" i="true">
                <a:solidFill>
                  <a:srgbClr val="FFFFFF"/>
                </a:solidFill>
                <a:latin typeface="HK Grotesk Italics"/>
                <a:ea typeface="HK Grotesk Italics"/>
                <a:cs typeface="HK Grotesk Italics"/>
                <a:sym typeface="HK Grotesk Italics"/>
              </a:rPr>
              <a:t>We’re looking to work with data scientists or domain experts to apply these findings in real-world scenarios, especially in areas like fraud detection, to turn our theoretical insights into practical solutions.</a:t>
            </a:r>
          </a:p>
          <a:p>
            <a:pPr algn="l">
              <a:lnSpc>
                <a:spcPts val="2921"/>
              </a:lnSpc>
            </a:pPr>
          </a:p>
          <a:p>
            <a:pPr algn="l">
              <a:lnSpc>
                <a:spcPts val="2921"/>
              </a:lnSpc>
              <a:spcBef>
                <a:spcPct val="0"/>
              </a:spcBef>
            </a:pPr>
          </a:p>
          <a:p>
            <a:pPr algn="l">
              <a:lnSpc>
                <a:spcPts val="9396"/>
              </a:lnSpc>
              <a:spcBef>
                <a:spcPct val="0"/>
              </a:spcBef>
            </a:pPr>
          </a:p>
          <a:p>
            <a:pPr algn="l">
              <a:lnSpc>
                <a:spcPts val="9396"/>
              </a:lnSpc>
              <a:spcBef>
                <a:spcPct val="0"/>
              </a:spcBef>
            </a:pPr>
          </a:p>
        </p:txBody>
      </p:sp>
      <p:sp>
        <p:nvSpPr>
          <p:cNvPr name="TextBox 6" id="6"/>
          <p:cNvSpPr txBox="true"/>
          <p:nvPr/>
        </p:nvSpPr>
        <p:spPr>
          <a:xfrm rot="0">
            <a:off x="15593963" y="504825"/>
            <a:ext cx="2211606" cy="523875"/>
          </a:xfrm>
          <a:prstGeom prst="rect">
            <a:avLst/>
          </a:prstGeom>
        </p:spPr>
        <p:txBody>
          <a:bodyPr anchor="t" rtlCol="false" tIns="0" lIns="0" bIns="0" rIns="0">
            <a:spAutoFit/>
          </a:bodyPr>
          <a:lstStyle/>
          <a:p>
            <a:pPr algn="ctr">
              <a:lnSpc>
                <a:spcPts val="4200"/>
              </a:lnSpc>
              <a:spcBef>
                <a:spcPct val="0"/>
              </a:spcBef>
            </a:pPr>
            <a:r>
              <a:rPr lang="en-US" sz="3000" i="true">
                <a:solidFill>
                  <a:srgbClr val="FFFFFF"/>
                </a:solidFill>
                <a:latin typeface="HK Grotesk Italics"/>
                <a:ea typeface="HK Grotesk Italics"/>
                <a:cs typeface="HK Grotesk Italics"/>
                <a:sym typeface="HK Grotesk Italics"/>
              </a:rPr>
              <a:t>T</a:t>
            </a:r>
            <a:r>
              <a:rPr lang="en-US" sz="3000" i="true">
                <a:solidFill>
                  <a:srgbClr val="FFFFFF"/>
                </a:solidFill>
                <a:latin typeface="HK Grotesk Italics"/>
                <a:ea typeface="HK Grotesk Italics"/>
                <a:cs typeface="HK Grotesk Italics"/>
                <a:sym typeface="HK Grotesk Italics"/>
              </a:rPr>
              <a:t>he Fuhrers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4000500" y="-1668942"/>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TextBox 4" id="4"/>
          <p:cNvSpPr txBox="true"/>
          <p:nvPr/>
        </p:nvSpPr>
        <p:spPr>
          <a:xfrm rot="0">
            <a:off x="4807336" y="1524000"/>
            <a:ext cx="7078409" cy="1044320"/>
          </a:xfrm>
          <a:prstGeom prst="rect">
            <a:avLst/>
          </a:prstGeom>
        </p:spPr>
        <p:txBody>
          <a:bodyPr anchor="t" rtlCol="false" tIns="0" lIns="0" bIns="0" rIns="0">
            <a:spAutoFit/>
          </a:bodyPr>
          <a:lstStyle/>
          <a:p>
            <a:pPr algn="r">
              <a:lnSpc>
                <a:spcPts val="8039"/>
              </a:lnSpc>
            </a:pPr>
            <a:r>
              <a:rPr lang="en-US" b="true" sz="7114">
                <a:solidFill>
                  <a:srgbClr val="FFFFFF"/>
                </a:solidFill>
                <a:latin typeface="Glacial Indifference Bold"/>
                <a:ea typeface="Glacial Indifference Bold"/>
                <a:cs typeface="Glacial Indifference Bold"/>
                <a:sym typeface="Glacial Indifference Bold"/>
              </a:rPr>
              <a:t>CONTRIBUTIONS</a:t>
            </a:r>
          </a:p>
        </p:txBody>
      </p:sp>
      <p:sp>
        <p:nvSpPr>
          <p:cNvPr name="TextBox 5" id="5"/>
          <p:cNvSpPr txBox="true"/>
          <p:nvPr/>
        </p:nvSpPr>
        <p:spPr>
          <a:xfrm rot="0">
            <a:off x="1886857" y="2717094"/>
            <a:ext cx="13672545" cy="4892515"/>
          </a:xfrm>
          <a:prstGeom prst="rect">
            <a:avLst/>
          </a:prstGeom>
        </p:spPr>
        <p:txBody>
          <a:bodyPr anchor="t" rtlCol="false" tIns="0" lIns="0" bIns="0" rIns="0">
            <a:spAutoFit/>
          </a:bodyPr>
          <a:lstStyle/>
          <a:p>
            <a:pPr algn="l">
              <a:lnSpc>
                <a:spcPts val="2978"/>
              </a:lnSpc>
            </a:pPr>
            <a:r>
              <a:rPr lang="en-US" sz="2127" b="true">
                <a:solidFill>
                  <a:srgbClr val="FFFFFF"/>
                </a:solidFill>
                <a:latin typeface="HK Grotesk Bold"/>
                <a:ea typeface="HK Grotesk Bold"/>
                <a:cs typeface="HK Grotesk Bold"/>
                <a:sym typeface="HK Grotesk Bold"/>
              </a:rPr>
              <a:t>Vidhan Pandey</a:t>
            </a:r>
          </a:p>
          <a:p>
            <a:pPr algn="l" marL="459389" indent="-229695" lvl="1">
              <a:lnSpc>
                <a:spcPts val="2978"/>
              </a:lnSpc>
              <a:buFont typeface="Arial"/>
              <a:buChar char="•"/>
            </a:pPr>
            <a:r>
              <a:rPr lang="en-US" sz="2127">
                <a:solidFill>
                  <a:srgbClr val="FFFFFF"/>
                </a:solidFill>
                <a:latin typeface="HK Grotesk"/>
                <a:ea typeface="HK Grotesk"/>
                <a:cs typeface="HK Grotesk"/>
                <a:sym typeface="HK Grotesk"/>
              </a:rPr>
              <a:t>Collected and cleaned datasets</a:t>
            </a:r>
          </a:p>
          <a:p>
            <a:pPr algn="l" marL="459389" indent="-229695" lvl="1">
              <a:lnSpc>
                <a:spcPts val="2978"/>
              </a:lnSpc>
              <a:buFont typeface="Arial"/>
              <a:buChar char="•"/>
            </a:pPr>
            <a:r>
              <a:rPr lang="en-US" sz="2127">
                <a:solidFill>
                  <a:srgbClr val="FFFFFF"/>
                </a:solidFill>
                <a:latin typeface="HK Grotesk"/>
                <a:ea typeface="HK Grotesk"/>
                <a:cs typeface="HK Grotesk"/>
                <a:sym typeface="HK Grotesk"/>
              </a:rPr>
              <a:t>Performed detailed EDA and applied Benford’s and Zipf’s Law</a:t>
            </a:r>
          </a:p>
          <a:p>
            <a:pPr algn="l" marL="459389" indent="-229695" lvl="1">
              <a:lnSpc>
                <a:spcPts val="2978"/>
              </a:lnSpc>
              <a:buFont typeface="Arial"/>
              <a:buChar char="•"/>
            </a:pPr>
            <a:r>
              <a:rPr lang="en-US" sz="2127">
                <a:solidFill>
                  <a:srgbClr val="FFFFFF"/>
                </a:solidFill>
                <a:latin typeface="HK Grotesk"/>
                <a:ea typeface="HK Grotesk"/>
                <a:cs typeface="HK Grotesk"/>
                <a:sym typeface="HK Grotesk"/>
              </a:rPr>
              <a:t>Created graphs, interpreted results, and built the iPython Notebook</a:t>
            </a:r>
          </a:p>
          <a:p>
            <a:pPr algn="l" marL="459389" indent="-229695" lvl="1">
              <a:lnSpc>
                <a:spcPts val="2978"/>
              </a:lnSpc>
              <a:buFont typeface="Arial"/>
              <a:buChar char="•"/>
            </a:pPr>
            <a:r>
              <a:rPr lang="en-US" sz="2127">
                <a:solidFill>
                  <a:srgbClr val="FFFFFF"/>
                </a:solidFill>
                <a:latin typeface="HK Grotesk"/>
                <a:ea typeface="HK Grotesk"/>
                <a:cs typeface="HK Grotesk"/>
                <a:sym typeface="HK Grotesk"/>
              </a:rPr>
              <a:t>Drafted major sections of the presentation and compiled final outputs</a:t>
            </a:r>
          </a:p>
          <a:p>
            <a:pPr algn="l">
              <a:lnSpc>
                <a:spcPts val="2978"/>
              </a:lnSpc>
            </a:pPr>
            <a:r>
              <a:rPr lang="en-US" sz="2127" b="true">
                <a:solidFill>
                  <a:srgbClr val="FFFFFF"/>
                </a:solidFill>
                <a:latin typeface="HK Grotesk Bold"/>
                <a:ea typeface="HK Grotesk Bold"/>
                <a:cs typeface="HK Grotesk Bold"/>
                <a:sym typeface="HK Grotesk Bold"/>
              </a:rPr>
              <a:t>Sourya</a:t>
            </a:r>
          </a:p>
          <a:p>
            <a:pPr algn="l" marL="459389" indent="-229695" lvl="1">
              <a:lnSpc>
                <a:spcPts val="2978"/>
              </a:lnSpc>
              <a:buFont typeface="Arial"/>
              <a:buChar char="•"/>
            </a:pPr>
            <a:r>
              <a:rPr lang="en-US" sz="2127">
                <a:solidFill>
                  <a:srgbClr val="FFFFFF"/>
                </a:solidFill>
                <a:latin typeface="HK Grotesk"/>
                <a:ea typeface="HK Grotesk"/>
                <a:cs typeface="HK Grotesk"/>
                <a:sym typeface="HK Grotesk"/>
              </a:rPr>
              <a:t>Assisted in structuring the presentation slides</a:t>
            </a:r>
          </a:p>
          <a:p>
            <a:pPr algn="l" marL="459389" indent="-229695" lvl="1">
              <a:lnSpc>
                <a:spcPts val="2978"/>
              </a:lnSpc>
              <a:buFont typeface="Arial"/>
              <a:buChar char="•"/>
            </a:pPr>
            <a:r>
              <a:rPr lang="en-US" sz="2127">
                <a:solidFill>
                  <a:srgbClr val="FFFFFF"/>
                </a:solidFill>
                <a:latin typeface="HK Grotesk"/>
                <a:ea typeface="HK Grotesk"/>
                <a:cs typeface="HK Grotesk"/>
                <a:sym typeface="HK Grotesk"/>
              </a:rPr>
              <a:t>Helped validate Zipf’s Law word frequency outputs</a:t>
            </a:r>
          </a:p>
          <a:p>
            <a:pPr algn="l" marL="459389" indent="-229695" lvl="1">
              <a:lnSpc>
                <a:spcPts val="2978"/>
              </a:lnSpc>
              <a:buFont typeface="Arial"/>
              <a:buChar char="•"/>
            </a:pPr>
            <a:r>
              <a:rPr lang="en-US" sz="2127">
                <a:solidFill>
                  <a:srgbClr val="FFFFFF"/>
                </a:solidFill>
                <a:latin typeface="HK Grotesk"/>
                <a:ea typeface="HK Grotesk"/>
                <a:cs typeface="HK Grotesk"/>
                <a:sym typeface="HK Grotesk"/>
              </a:rPr>
              <a:t>Gave inputs on visualization ideas</a:t>
            </a:r>
          </a:p>
          <a:p>
            <a:pPr algn="l">
              <a:lnSpc>
                <a:spcPts val="2978"/>
              </a:lnSpc>
            </a:pPr>
            <a:r>
              <a:rPr lang="en-US" sz="2127" b="true">
                <a:solidFill>
                  <a:srgbClr val="FFFFFF"/>
                </a:solidFill>
                <a:latin typeface="HK Grotesk Bold"/>
                <a:ea typeface="HK Grotesk Bold"/>
                <a:cs typeface="HK Grotesk Bold"/>
                <a:sym typeface="HK Grotesk Bold"/>
              </a:rPr>
              <a:t>Tanush Kumar</a:t>
            </a:r>
          </a:p>
          <a:p>
            <a:pPr algn="l" marL="459389" indent="-229695" lvl="1">
              <a:lnSpc>
                <a:spcPts val="2978"/>
              </a:lnSpc>
              <a:buFont typeface="Arial"/>
              <a:buChar char="•"/>
            </a:pPr>
            <a:r>
              <a:rPr lang="en-US" sz="2127">
                <a:solidFill>
                  <a:srgbClr val="FFFFFF"/>
                </a:solidFill>
                <a:latin typeface="HK Grotesk"/>
                <a:ea typeface="HK Grotesk"/>
                <a:cs typeface="HK Grotesk"/>
                <a:sym typeface="HK Grotesk"/>
              </a:rPr>
              <a:t>Contributed to team discussions</a:t>
            </a:r>
          </a:p>
          <a:p>
            <a:pPr algn="l" marL="459389" indent="-229695" lvl="1">
              <a:lnSpc>
                <a:spcPts val="2978"/>
              </a:lnSpc>
              <a:buFont typeface="Arial"/>
              <a:buChar char="•"/>
            </a:pPr>
            <a:r>
              <a:rPr lang="en-US" sz="2127">
                <a:solidFill>
                  <a:srgbClr val="FFFFFF"/>
                </a:solidFill>
                <a:latin typeface="HK Grotesk"/>
                <a:ea typeface="HK Grotesk"/>
                <a:cs typeface="HK Grotesk"/>
                <a:sym typeface="HK Grotesk"/>
              </a:rPr>
              <a:t>Reviewed overall flow and helped finalize the presentation format</a:t>
            </a:r>
          </a:p>
          <a:p>
            <a:pPr algn="l">
              <a:lnSpc>
                <a:spcPts val="1886"/>
              </a:lnSpc>
            </a:pPr>
          </a:p>
          <a:p>
            <a:pPr algn="r">
              <a:lnSpc>
                <a:spcPts val="1588"/>
              </a:lnSpc>
            </a:pPr>
          </a:p>
        </p:txBody>
      </p:sp>
      <p:sp>
        <p:nvSpPr>
          <p:cNvPr name="TextBox 6" id="6"/>
          <p:cNvSpPr txBox="true"/>
          <p:nvPr/>
        </p:nvSpPr>
        <p:spPr>
          <a:xfrm rot="0">
            <a:off x="12697864" y="504825"/>
            <a:ext cx="4855878" cy="523875"/>
          </a:xfrm>
          <a:prstGeom prst="rect">
            <a:avLst/>
          </a:prstGeom>
        </p:spPr>
        <p:txBody>
          <a:bodyPr anchor="t" rtlCol="false" tIns="0" lIns="0" bIns="0" rIns="0">
            <a:spAutoFit/>
          </a:bodyPr>
          <a:lstStyle/>
          <a:p>
            <a:pPr algn="r">
              <a:lnSpc>
                <a:spcPts val="4200"/>
              </a:lnSpc>
            </a:pPr>
            <a:r>
              <a:rPr lang="en-US" sz="3000" i="true">
                <a:solidFill>
                  <a:srgbClr val="FFFFFF"/>
                </a:solidFill>
                <a:latin typeface="HK Grotesk Italics"/>
                <a:ea typeface="HK Grotesk Italics"/>
                <a:cs typeface="HK Grotesk Italics"/>
                <a:sym typeface="HK Grotesk Italics"/>
              </a:rPr>
              <a:t>The Fuheres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0">
            <a:off x="4338336" y="-3273956"/>
            <a:ext cx="9611327" cy="13560956"/>
          </a:xfrm>
          <a:custGeom>
            <a:avLst/>
            <a:gdLst/>
            <a:ahLst/>
            <a:cxnLst/>
            <a:rect r="r" b="b" t="t" l="l"/>
            <a:pathLst>
              <a:path h="13560956" w="9611327">
                <a:moveTo>
                  <a:pt x="0" y="0"/>
                </a:moveTo>
                <a:lnTo>
                  <a:pt x="9611328" y="0"/>
                </a:lnTo>
                <a:lnTo>
                  <a:pt x="9611328" y="13560956"/>
                </a:lnTo>
                <a:lnTo>
                  <a:pt x="0" y="13560956"/>
                </a:lnTo>
                <a:lnTo>
                  <a:pt x="0" y="0"/>
                </a:lnTo>
                <a:close/>
              </a:path>
            </a:pathLst>
          </a:custGeom>
          <a:blipFill>
            <a:blip r:embed="rId3"/>
            <a:stretch>
              <a:fillRect l="0" t="0" r="0" b="0"/>
            </a:stretch>
          </a:blipFill>
        </p:spPr>
      </p:sp>
      <p:sp>
        <p:nvSpPr>
          <p:cNvPr name="TextBox 4" id="4"/>
          <p:cNvSpPr txBox="true"/>
          <p:nvPr/>
        </p:nvSpPr>
        <p:spPr>
          <a:xfrm rot="0">
            <a:off x="5243404" y="4245351"/>
            <a:ext cx="7801192" cy="4555749"/>
          </a:xfrm>
          <a:prstGeom prst="rect">
            <a:avLst/>
          </a:prstGeom>
        </p:spPr>
        <p:txBody>
          <a:bodyPr anchor="t" rtlCol="false" tIns="0" lIns="0" bIns="0" rIns="0">
            <a:spAutoFit/>
          </a:bodyPr>
          <a:lstStyle/>
          <a:p>
            <a:pPr algn="ctr">
              <a:lnSpc>
                <a:spcPts val="4570"/>
              </a:lnSpc>
            </a:pPr>
          </a:p>
          <a:p>
            <a:pPr algn="ctr">
              <a:lnSpc>
                <a:spcPts val="4570"/>
              </a:lnSpc>
            </a:pPr>
            <a:r>
              <a:rPr lang="en-US" sz="3264">
                <a:solidFill>
                  <a:srgbClr val="FFFFFF"/>
                </a:solidFill>
                <a:latin typeface="HK Grotesk"/>
                <a:ea typeface="HK Grotesk"/>
                <a:cs typeface="HK Grotesk"/>
                <a:sym typeface="HK Grotesk"/>
              </a:rPr>
              <a:t>WE APPRECIATE YOUR TIME AND ATTENTION.</a:t>
            </a:r>
          </a:p>
          <a:p>
            <a:pPr algn="ctr">
              <a:lnSpc>
                <a:spcPts val="4570"/>
              </a:lnSpc>
            </a:pPr>
            <a:r>
              <a:rPr lang="en-US" sz="3264">
                <a:solidFill>
                  <a:srgbClr val="FFFFFF"/>
                </a:solidFill>
                <a:latin typeface="HK Grotesk"/>
                <a:ea typeface="HK Grotesk"/>
                <a:cs typeface="HK Grotesk"/>
                <a:sym typeface="HK Grotesk"/>
              </a:rPr>
              <a:t> IT WAS A GREAT LEARNING EXPERIENCE WORKING ON THIS PROJECT!</a:t>
            </a:r>
          </a:p>
          <a:p>
            <a:pPr algn="ctr">
              <a:lnSpc>
                <a:spcPts val="4570"/>
              </a:lnSpc>
            </a:pPr>
            <a:r>
              <a:rPr lang="en-US" sz="3264">
                <a:solidFill>
                  <a:srgbClr val="FFFFFF"/>
                </a:solidFill>
                <a:latin typeface="HK Grotesk"/>
                <a:ea typeface="HK Grotesk"/>
                <a:cs typeface="HK Grotesk"/>
                <a:sym typeface="HK Grotesk"/>
              </a:rPr>
              <a:t>— TEAM THE FÜHRERS</a:t>
            </a:r>
          </a:p>
          <a:p>
            <a:pPr algn="ctr">
              <a:lnSpc>
                <a:spcPts val="4570"/>
              </a:lnSpc>
            </a:pPr>
          </a:p>
        </p:txBody>
      </p:sp>
      <p:sp>
        <p:nvSpPr>
          <p:cNvPr name="TextBox 5" id="5"/>
          <p:cNvSpPr txBox="true"/>
          <p:nvPr/>
        </p:nvSpPr>
        <p:spPr>
          <a:xfrm rot="0">
            <a:off x="4651632" y="2814343"/>
            <a:ext cx="8984736" cy="1451033"/>
          </a:xfrm>
          <a:prstGeom prst="rect">
            <a:avLst/>
          </a:prstGeom>
        </p:spPr>
        <p:txBody>
          <a:bodyPr anchor="t" rtlCol="false" tIns="0" lIns="0" bIns="0" rIns="0">
            <a:spAutoFit/>
          </a:bodyPr>
          <a:lstStyle/>
          <a:p>
            <a:pPr algn="ctr">
              <a:lnSpc>
                <a:spcPts val="11307"/>
              </a:lnSpc>
            </a:pPr>
            <a:r>
              <a:rPr lang="en-US" b="true" sz="10006">
                <a:solidFill>
                  <a:srgbClr val="FFFFFF"/>
                </a:solidFill>
                <a:latin typeface="Glacial Indifference Bold"/>
                <a:ea typeface="Glacial Indifference Bold"/>
                <a:cs typeface="Glacial Indifference Bold"/>
                <a:sym typeface="Glacial Indifference Bold"/>
              </a:rPr>
              <a:t>THANK YOU!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DAGmffUCwtk</dc:identifier>
  <dcterms:modified xsi:type="dcterms:W3CDTF">2011-08-01T06:04:30Z</dcterms:modified>
  <cp:revision>1</cp:revision>
  <dc:title>Team TheFuhrers</dc:title>
</cp:coreProperties>
</file>