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8"/>
  </p:notesMasterIdLst>
  <p:sldIdLst>
    <p:sldId id="266" r:id="rId2"/>
    <p:sldId id="263" r:id="rId3"/>
    <p:sldId id="261" r:id="rId4"/>
    <p:sldId id="265" r:id="rId5"/>
    <p:sldId id="267"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69F3F-1D0F-4138-B77E-1991C266023E}" v="90" dt="2023-02-16T15:22:23.196"/>
    <p1510:client id="{9E9A42FC-C7BF-4A4B-BDCE-CAFDF8C16A92}" v="733" dt="2023-05-01T07:06:34.216"/>
    <p1510:client id="{FE7ACE1A-9440-4080-A98C-D95E21DFC351}" v="135" dt="2023-02-16T05:16:33.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6D8DC-2145-454E-94BC-05D01058018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AB2D749-3554-4553-BBA4-378FA7AEDB22}">
      <dgm:prSet/>
      <dgm:spPr/>
      <dgm:t>
        <a:bodyPr/>
        <a:lstStyle/>
        <a:p>
          <a:r>
            <a:rPr lang="en-US" dirty="0"/>
            <a:t>Voting machines are electronic devices that enable voters to cast their votes electronically. The use of voting machines has become increasingly popular in recent years due to their ability to streamline the voting process and reduce the likelihood of errors.</a:t>
          </a:r>
        </a:p>
      </dgm:t>
    </dgm:pt>
    <dgm:pt modelId="{24405704-B4BB-4654-93B0-3D3A916A6E38}" type="parTrans" cxnId="{AAF156A6-5D6B-4882-97B2-EB3E1F0B61DA}">
      <dgm:prSet/>
      <dgm:spPr/>
      <dgm:t>
        <a:bodyPr/>
        <a:lstStyle/>
        <a:p>
          <a:endParaRPr lang="en-US"/>
        </a:p>
      </dgm:t>
    </dgm:pt>
    <dgm:pt modelId="{1166F038-53AD-48BF-B66E-13A5781178C5}" type="sibTrans" cxnId="{AAF156A6-5D6B-4882-97B2-EB3E1F0B61DA}">
      <dgm:prSet/>
      <dgm:spPr/>
      <dgm:t>
        <a:bodyPr/>
        <a:lstStyle/>
        <a:p>
          <a:endParaRPr lang="en-US"/>
        </a:p>
      </dgm:t>
    </dgm:pt>
    <dgm:pt modelId="{C720A1EF-73A1-4ADA-B2E5-E2D908160BAC}">
      <dgm:prSet/>
      <dgm:spPr/>
      <dgm:t>
        <a:bodyPr/>
        <a:lstStyle/>
        <a:p>
          <a:r>
            <a:rPr lang="en-US" dirty="0"/>
            <a:t>The 8051 microcontroller is a popular choice for building voting machines due to its low cost, simplicity, and ease of use. In this presentation, we will explore the design and implementation of a voting machine using the 8051 microcontroller.</a:t>
          </a:r>
        </a:p>
      </dgm:t>
    </dgm:pt>
    <dgm:pt modelId="{C8F36254-55E4-479D-A391-8E97CD08DCC5}" type="sibTrans" cxnId="{A54E2335-4A0A-4BCB-AF60-FE1EED9D6686}">
      <dgm:prSet/>
      <dgm:spPr/>
      <dgm:t>
        <a:bodyPr/>
        <a:lstStyle/>
        <a:p>
          <a:endParaRPr lang="en-US"/>
        </a:p>
      </dgm:t>
    </dgm:pt>
    <dgm:pt modelId="{3F414A8F-787A-4A12-8C6E-5B18DF376985}" type="parTrans" cxnId="{A54E2335-4A0A-4BCB-AF60-FE1EED9D6686}">
      <dgm:prSet/>
      <dgm:spPr/>
      <dgm:t>
        <a:bodyPr/>
        <a:lstStyle/>
        <a:p>
          <a:endParaRPr lang="en-US"/>
        </a:p>
      </dgm:t>
    </dgm:pt>
    <dgm:pt modelId="{31CE7E6D-CF82-4462-9EDC-2DFB88CCADB0}" type="pres">
      <dgm:prSet presAssocID="{4EE6D8DC-2145-454E-94BC-05D01058018D}" presName="vert0" presStyleCnt="0">
        <dgm:presLayoutVars>
          <dgm:dir/>
          <dgm:animOne val="branch"/>
          <dgm:animLvl val="lvl"/>
        </dgm:presLayoutVars>
      </dgm:prSet>
      <dgm:spPr/>
    </dgm:pt>
    <dgm:pt modelId="{1767D84C-7F7E-4548-92A1-5934260B2C93}" type="pres">
      <dgm:prSet presAssocID="{EAB2D749-3554-4553-BBA4-378FA7AEDB22}" presName="thickLine" presStyleLbl="alignNode1" presStyleIdx="0" presStyleCnt="2" custLinFactNeighborX="-597" custLinFactNeighborY="-661"/>
      <dgm:spPr/>
    </dgm:pt>
    <dgm:pt modelId="{F3F54937-020E-4584-A861-785DF3669C9F}" type="pres">
      <dgm:prSet presAssocID="{EAB2D749-3554-4553-BBA4-378FA7AEDB22}" presName="horz1" presStyleCnt="0"/>
      <dgm:spPr/>
    </dgm:pt>
    <dgm:pt modelId="{9A589452-7B7A-4C86-8D1C-476F01A8F3AE}" type="pres">
      <dgm:prSet presAssocID="{EAB2D749-3554-4553-BBA4-378FA7AEDB22}" presName="tx1" presStyleLbl="revTx" presStyleIdx="0" presStyleCnt="2"/>
      <dgm:spPr/>
    </dgm:pt>
    <dgm:pt modelId="{821C39E0-C284-4EEF-8A58-EC374EA5E34E}" type="pres">
      <dgm:prSet presAssocID="{EAB2D749-3554-4553-BBA4-378FA7AEDB22}" presName="vert1" presStyleCnt="0"/>
      <dgm:spPr/>
    </dgm:pt>
    <dgm:pt modelId="{5E1CA75B-94F6-4D8C-ABE0-AE8E8E04E7BA}" type="pres">
      <dgm:prSet presAssocID="{C720A1EF-73A1-4ADA-B2E5-E2D908160BAC}" presName="thickLine" presStyleLbl="alignNode1" presStyleIdx="1" presStyleCnt="2"/>
      <dgm:spPr/>
    </dgm:pt>
    <dgm:pt modelId="{C0405D95-7582-4FB0-945C-81BC8EEED2E6}" type="pres">
      <dgm:prSet presAssocID="{C720A1EF-73A1-4ADA-B2E5-E2D908160BAC}" presName="horz1" presStyleCnt="0"/>
      <dgm:spPr/>
    </dgm:pt>
    <dgm:pt modelId="{685C1130-C638-4FD0-8C37-8807CED8EC3C}" type="pres">
      <dgm:prSet presAssocID="{C720A1EF-73A1-4ADA-B2E5-E2D908160BAC}" presName="tx1" presStyleLbl="revTx" presStyleIdx="1" presStyleCnt="2"/>
      <dgm:spPr/>
    </dgm:pt>
    <dgm:pt modelId="{7D5878FF-FF87-4674-8981-6EB5ED161018}" type="pres">
      <dgm:prSet presAssocID="{C720A1EF-73A1-4ADA-B2E5-E2D908160BAC}" presName="vert1" presStyleCnt="0"/>
      <dgm:spPr/>
    </dgm:pt>
  </dgm:ptLst>
  <dgm:cxnLst>
    <dgm:cxn modelId="{A135B621-DB3D-43A0-9247-E98B66E3786E}" type="presOf" srcId="{C720A1EF-73A1-4ADA-B2E5-E2D908160BAC}" destId="{685C1130-C638-4FD0-8C37-8807CED8EC3C}" srcOrd="0" destOrd="0" presId="urn:microsoft.com/office/officeart/2008/layout/LinedList"/>
    <dgm:cxn modelId="{A54E2335-4A0A-4BCB-AF60-FE1EED9D6686}" srcId="{4EE6D8DC-2145-454E-94BC-05D01058018D}" destId="{C720A1EF-73A1-4ADA-B2E5-E2D908160BAC}" srcOrd="1" destOrd="0" parTransId="{3F414A8F-787A-4A12-8C6E-5B18DF376985}" sibTransId="{C8F36254-55E4-479D-A391-8E97CD08DCC5}"/>
    <dgm:cxn modelId="{AAF156A6-5D6B-4882-97B2-EB3E1F0B61DA}" srcId="{4EE6D8DC-2145-454E-94BC-05D01058018D}" destId="{EAB2D749-3554-4553-BBA4-378FA7AEDB22}" srcOrd="0" destOrd="0" parTransId="{24405704-B4BB-4654-93B0-3D3A916A6E38}" sibTransId="{1166F038-53AD-48BF-B66E-13A5781178C5}"/>
    <dgm:cxn modelId="{9FB784E8-59D8-469D-B4D3-DEE1EF6922D7}" type="presOf" srcId="{4EE6D8DC-2145-454E-94BC-05D01058018D}" destId="{31CE7E6D-CF82-4462-9EDC-2DFB88CCADB0}" srcOrd="0" destOrd="0" presId="urn:microsoft.com/office/officeart/2008/layout/LinedList"/>
    <dgm:cxn modelId="{3BED89EE-4759-4F86-86B8-6BF57E454F05}" type="presOf" srcId="{EAB2D749-3554-4553-BBA4-378FA7AEDB22}" destId="{9A589452-7B7A-4C86-8D1C-476F01A8F3AE}" srcOrd="0" destOrd="0" presId="urn:microsoft.com/office/officeart/2008/layout/LinedList"/>
    <dgm:cxn modelId="{6A4DF7A7-3596-42AE-A34A-9CD1445D9F0D}" type="presParOf" srcId="{31CE7E6D-CF82-4462-9EDC-2DFB88CCADB0}" destId="{1767D84C-7F7E-4548-92A1-5934260B2C93}" srcOrd="0" destOrd="0" presId="urn:microsoft.com/office/officeart/2008/layout/LinedList"/>
    <dgm:cxn modelId="{CD8587C0-4E3C-495E-B7FA-198CDC9FC2A9}" type="presParOf" srcId="{31CE7E6D-CF82-4462-9EDC-2DFB88CCADB0}" destId="{F3F54937-020E-4584-A861-785DF3669C9F}" srcOrd="1" destOrd="0" presId="urn:microsoft.com/office/officeart/2008/layout/LinedList"/>
    <dgm:cxn modelId="{678CB3FB-1EF2-4358-B3E1-47187F5544B3}" type="presParOf" srcId="{F3F54937-020E-4584-A861-785DF3669C9F}" destId="{9A589452-7B7A-4C86-8D1C-476F01A8F3AE}" srcOrd="0" destOrd="0" presId="urn:microsoft.com/office/officeart/2008/layout/LinedList"/>
    <dgm:cxn modelId="{6C3B1E31-4160-49F0-9488-B91200518C71}" type="presParOf" srcId="{F3F54937-020E-4584-A861-785DF3669C9F}" destId="{821C39E0-C284-4EEF-8A58-EC374EA5E34E}" srcOrd="1" destOrd="0" presId="urn:microsoft.com/office/officeart/2008/layout/LinedList"/>
    <dgm:cxn modelId="{27C8BF40-3C0F-43BB-B2F5-88361588B2C4}" type="presParOf" srcId="{31CE7E6D-CF82-4462-9EDC-2DFB88CCADB0}" destId="{5E1CA75B-94F6-4D8C-ABE0-AE8E8E04E7BA}" srcOrd="2" destOrd="0" presId="urn:microsoft.com/office/officeart/2008/layout/LinedList"/>
    <dgm:cxn modelId="{4756B027-BBCB-48BC-9EB4-A324F0BFB726}" type="presParOf" srcId="{31CE7E6D-CF82-4462-9EDC-2DFB88CCADB0}" destId="{C0405D95-7582-4FB0-945C-81BC8EEED2E6}" srcOrd="3" destOrd="0" presId="urn:microsoft.com/office/officeart/2008/layout/LinedList"/>
    <dgm:cxn modelId="{90617752-BF9A-4C0B-B3D7-6C8A38A18B05}" type="presParOf" srcId="{C0405D95-7582-4FB0-945C-81BC8EEED2E6}" destId="{685C1130-C638-4FD0-8C37-8807CED8EC3C}" srcOrd="0" destOrd="0" presId="urn:microsoft.com/office/officeart/2008/layout/LinedList"/>
    <dgm:cxn modelId="{4F4B5664-F3A2-4944-A167-2C6768065B1D}" type="presParOf" srcId="{C0405D95-7582-4FB0-945C-81BC8EEED2E6}" destId="{7D5878FF-FF87-4674-8981-6EB5ED1610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7D84C-7F7E-4548-92A1-5934260B2C93}">
      <dsp:nvSpPr>
        <dsp:cNvPr id="0" name=""/>
        <dsp:cNvSpPr/>
      </dsp:nvSpPr>
      <dsp:spPr>
        <a:xfrm>
          <a:off x="0" y="0"/>
          <a:ext cx="588968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89452-7B7A-4C86-8D1C-476F01A8F3AE}">
      <dsp:nvSpPr>
        <dsp:cNvPr id="0" name=""/>
        <dsp:cNvSpPr/>
      </dsp:nvSpPr>
      <dsp:spPr>
        <a:xfrm>
          <a:off x="0" y="0"/>
          <a:ext cx="5889686" cy="2725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Voting machines are electronic devices that enable voters to cast their votes electronically. The use of voting machines has become increasingly popular in recent years due to their ability to streamline the voting process and reduce the likelihood of errors.</a:t>
          </a:r>
        </a:p>
      </dsp:txBody>
      <dsp:txXfrm>
        <a:off x="0" y="0"/>
        <a:ext cx="5889686" cy="2725921"/>
      </dsp:txXfrm>
    </dsp:sp>
    <dsp:sp modelId="{5E1CA75B-94F6-4D8C-ABE0-AE8E8E04E7BA}">
      <dsp:nvSpPr>
        <dsp:cNvPr id="0" name=""/>
        <dsp:cNvSpPr/>
      </dsp:nvSpPr>
      <dsp:spPr>
        <a:xfrm>
          <a:off x="0" y="2725921"/>
          <a:ext cx="588968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C1130-C638-4FD0-8C37-8807CED8EC3C}">
      <dsp:nvSpPr>
        <dsp:cNvPr id="0" name=""/>
        <dsp:cNvSpPr/>
      </dsp:nvSpPr>
      <dsp:spPr>
        <a:xfrm>
          <a:off x="0" y="2725921"/>
          <a:ext cx="5889686" cy="2725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8051 microcontroller is a popular choice for building voting machines due to its low cost, simplicity, and ease of use. In this presentation, we will explore the design and implementation of a voting machine using the 8051 microcontroller.</a:t>
          </a:r>
        </a:p>
      </dsp:txBody>
      <dsp:txXfrm>
        <a:off x="0" y="2725921"/>
        <a:ext cx="5889686" cy="27259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950A9-5609-4FC4-A284-7084A08B671D}"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CDEFC-7CA1-49E2-A779-441BBF358EDD}" type="slidenum">
              <a:rPr lang="en-IN" smtClean="0"/>
              <a:t>‹#›</a:t>
            </a:fld>
            <a:endParaRPr lang="en-IN"/>
          </a:p>
        </p:txBody>
      </p:sp>
    </p:spTree>
    <p:extLst>
      <p:ext uri="{BB962C8B-B14F-4D97-AF65-F5344CB8AC3E}">
        <p14:creationId xmlns:p14="http://schemas.microsoft.com/office/powerpoint/2010/main" val="202580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5/1/2023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
              </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2758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374407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200046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29237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643445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5/1/2023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26631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C1C18-307B-4F68-A007-B5B542270E8D}" type="datetimeFigureOut">
              <a:rPr lang="en-US" smtClean="0"/>
              <a:t>5/1/2023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2579788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54748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469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3092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795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2273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5/1/2023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7756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7514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7141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2680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8428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5/1/2023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72247165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DC34-AF25-9AF1-AA6D-AA17BC6B9463}"/>
              </a:ext>
            </a:extLst>
          </p:cNvPr>
          <p:cNvSpPr>
            <a:spLocks noGrp="1"/>
          </p:cNvSpPr>
          <p:nvPr>
            <p:ph type="title"/>
          </p:nvPr>
        </p:nvSpPr>
        <p:spPr>
          <a:xfrm>
            <a:off x="2250080" y="808056"/>
            <a:ext cx="8655028" cy="1739652"/>
          </a:xfrm>
        </p:spPr>
        <p:txBody>
          <a:bodyPr anchor="t">
            <a:normAutofit fontScale="90000"/>
          </a:bodyPr>
          <a:lstStyle/>
          <a:p>
            <a:pPr algn="l"/>
            <a:r>
              <a:rPr lang="en-US" sz="3100" b="1" dirty="0">
                <a:solidFill>
                  <a:schemeClr val="accent2">
                    <a:lumMod val="60000"/>
                    <a:lumOff val="40000"/>
                  </a:schemeClr>
                </a:solidFill>
                <a:cs typeface="Arial"/>
              </a:rPr>
              <a:t>Project Name :</a:t>
            </a:r>
            <a:br>
              <a:rPr lang="en-US" sz="3100" b="1" dirty="0">
                <a:solidFill>
                  <a:schemeClr val="tx2"/>
                </a:solidFill>
                <a:cs typeface="Arial"/>
              </a:rPr>
            </a:br>
            <a:br>
              <a:rPr lang="en-US" sz="3100" b="1" dirty="0">
                <a:solidFill>
                  <a:srgbClr val="FFC000"/>
                </a:solidFill>
                <a:cs typeface="Arial"/>
              </a:rPr>
            </a:br>
            <a:r>
              <a:rPr lang="en-US" sz="3100" b="1" dirty="0">
                <a:solidFill>
                  <a:srgbClr val="FFC000"/>
                </a:solidFill>
                <a:cs typeface="Arial"/>
              </a:rPr>
              <a:t>Electronic </a:t>
            </a:r>
            <a:r>
              <a:rPr lang="en-US" sz="3200" b="1" dirty="0">
                <a:solidFill>
                  <a:srgbClr val="FFC000"/>
                </a:solidFill>
                <a:cs typeface="Arial"/>
              </a:rPr>
              <a:t>Voting Machine using 8051 microcontroller</a:t>
            </a:r>
          </a:p>
        </p:txBody>
      </p:sp>
      <p:sp>
        <p:nvSpPr>
          <p:cNvPr id="3" name="Content Placeholder 2">
            <a:extLst>
              <a:ext uri="{FF2B5EF4-FFF2-40B4-BE49-F238E27FC236}">
                <a16:creationId xmlns:a16="http://schemas.microsoft.com/office/drawing/2014/main" id="{801F32E9-86F2-1A0B-93AB-46A96AEBC5D0}"/>
              </a:ext>
            </a:extLst>
          </p:cNvPr>
          <p:cNvSpPr>
            <a:spLocks noGrp="1"/>
          </p:cNvSpPr>
          <p:nvPr>
            <p:ph idx="1"/>
          </p:nvPr>
        </p:nvSpPr>
        <p:spPr>
          <a:xfrm>
            <a:off x="2250080" y="2547708"/>
            <a:ext cx="8006760" cy="3502235"/>
          </a:xfrm>
        </p:spPr>
        <p:txBody>
          <a:bodyPr anchor="ctr">
            <a:normAutofit/>
          </a:bodyPr>
          <a:lstStyle/>
          <a:p>
            <a:pPr marL="344170" indent="-344170"/>
            <a:r>
              <a:rPr lang="en-US" dirty="0">
                <a:solidFill>
                  <a:schemeClr val="accent2">
                    <a:lumMod val="60000"/>
                    <a:lumOff val="40000"/>
                  </a:schemeClr>
                </a:solidFill>
                <a:cs typeface="Arial"/>
              </a:rPr>
              <a:t>Student name : </a:t>
            </a:r>
            <a:r>
              <a:rPr lang="en-US" b="1" dirty="0">
                <a:solidFill>
                  <a:schemeClr val="accent5">
                    <a:lumMod val="85000"/>
                  </a:schemeClr>
                </a:solidFill>
                <a:cs typeface="Arial"/>
              </a:rPr>
              <a:t>Vedant Khodwe</a:t>
            </a:r>
            <a:r>
              <a:rPr lang="en-US" dirty="0">
                <a:solidFill>
                  <a:schemeClr val="tx2"/>
                </a:solidFill>
                <a:cs typeface="Arial"/>
              </a:rPr>
              <a:t> </a:t>
            </a:r>
          </a:p>
          <a:p>
            <a:pPr marL="344170" indent="-344170"/>
            <a:r>
              <a:rPr lang="en-US" dirty="0">
                <a:solidFill>
                  <a:schemeClr val="accent2">
                    <a:lumMod val="60000"/>
                    <a:lumOff val="40000"/>
                  </a:schemeClr>
                </a:solidFill>
                <a:cs typeface="Arial"/>
              </a:rPr>
              <a:t>Course Name : </a:t>
            </a:r>
            <a:r>
              <a:rPr lang="en-US" b="1" dirty="0">
                <a:solidFill>
                  <a:schemeClr val="accent5">
                    <a:lumMod val="85000"/>
                  </a:schemeClr>
                </a:solidFill>
                <a:cs typeface="Arial"/>
              </a:rPr>
              <a:t>Microcontroller and Interfacing</a:t>
            </a:r>
          </a:p>
          <a:p>
            <a:pPr marL="344170" indent="-344170"/>
            <a:r>
              <a:rPr lang="en-US" dirty="0">
                <a:solidFill>
                  <a:schemeClr val="accent2">
                    <a:lumMod val="60000"/>
                    <a:lumOff val="40000"/>
                  </a:schemeClr>
                </a:solidFill>
                <a:cs typeface="Arial"/>
              </a:rPr>
              <a:t>Course code   : </a:t>
            </a:r>
            <a:r>
              <a:rPr lang="en-US" b="1" dirty="0">
                <a:solidFill>
                  <a:schemeClr val="accent5">
                    <a:lumMod val="85000"/>
                  </a:schemeClr>
                </a:solidFill>
                <a:cs typeface="Arial"/>
              </a:rPr>
              <a:t>EX2404</a:t>
            </a:r>
          </a:p>
          <a:p>
            <a:pPr marL="344170" indent="-344170"/>
            <a:r>
              <a:rPr lang="en-US" dirty="0">
                <a:solidFill>
                  <a:schemeClr val="accent2">
                    <a:lumMod val="60000"/>
                    <a:lumOff val="40000"/>
                  </a:schemeClr>
                </a:solidFill>
                <a:cs typeface="Arial"/>
              </a:rPr>
              <a:t>Roll No.          : </a:t>
            </a:r>
            <a:r>
              <a:rPr lang="en-US" b="1" dirty="0">
                <a:solidFill>
                  <a:schemeClr val="accent5">
                    <a:lumMod val="85000"/>
                  </a:schemeClr>
                </a:solidFill>
                <a:cs typeface="Arial"/>
              </a:rPr>
              <a:t>21151245</a:t>
            </a:r>
          </a:p>
          <a:p>
            <a:pPr marL="344170" indent="-344170"/>
            <a:r>
              <a:rPr lang="en-US" dirty="0">
                <a:solidFill>
                  <a:schemeClr val="accent2">
                    <a:lumMod val="60000"/>
                    <a:lumOff val="40000"/>
                  </a:schemeClr>
                </a:solidFill>
                <a:cs typeface="Arial"/>
              </a:rPr>
              <a:t>Branch Name  : </a:t>
            </a:r>
            <a:r>
              <a:rPr lang="en-US" b="1" dirty="0">
                <a:solidFill>
                  <a:schemeClr val="accent5">
                    <a:lumMod val="85000"/>
                  </a:schemeClr>
                </a:solidFill>
                <a:cs typeface="Arial"/>
              </a:rPr>
              <a:t>SY ENTC (EX2)</a:t>
            </a:r>
          </a:p>
        </p:txBody>
      </p:sp>
    </p:spTree>
    <p:extLst>
      <p:ext uri="{BB962C8B-B14F-4D97-AF65-F5344CB8AC3E}">
        <p14:creationId xmlns:p14="http://schemas.microsoft.com/office/powerpoint/2010/main" val="32749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D936-1BCC-4038-9C24-50B01477B414}"/>
              </a:ext>
            </a:extLst>
          </p:cNvPr>
          <p:cNvSpPr>
            <a:spLocks noGrp="1"/>
          </p:cNvSpPr>
          <p:nvPr>
            <p:ph type="title"/>
          </p:nvPr>
        </p:nvSpPr>
        <p:spPr>
          <a:xfrm>
            <a:off x="1111656" y="897534"/>
            <a:ext cx="3305750" cy="518028"/>
          </a:xfrm>
        </p:spPr>
        <p:txBody>
          <a:bodyPr vert="horz" lIns="91440" tIns="45720" rIns="91440" bIns="45720" rtlCol="0">
            <a:normAutofit fontScale="90000"/>
          </a:bodyPr>
          <a:lstStyle/>
          <a:p>
            <a:pPr algn="l"/>
            <a:r>
              <a:rPr lang="en-US" dirty="0">
                <a:solidFill>
                  <a:schemeClr val="accent2">
                    <a:lumMod val="60000"/>
                    <a:lumOff val="40000"/>
                  </a:schemeClr>
                </a:solidFill>
              </a:rPr>
              <a:t>Introduction :</a:t>
            </a:r>
          </a:p>
        </p:txBody>
      </p:sp>
      <p:graphicFrame>
        <p:nvGraphicFramePr>
          <p:cNvPr id="5" name="TextBox 2">
            <a:extLst>
              <a:ext uri="{FF2B5EF4-FFF2-40B4-BE49-F238E27FC236}">
                <a16:creationId xmlns:a16="http://schemas.microsoft.com/office/drawing/2014/main" id="{1B2CF470-095E-404D-017F-584DDAEA98E3}"/>
              </a:ext>
            </a:extLst>
          </p:cNvPr>
          <p:cNvGraphicFramePr/>
          <p:nvPr>
            <p:extLst>
              <p:ext uri="{D42A27DB-BD31-4B8C-83A1-F6EECF244321}">
                <p14:modId xmlns:p14="http://schemas.microsoft.com/office/powerpoint/2010/main" val="3691568901"/>
              </p:ext>
            </p:extLst>
          </p:nvPr>
        </p:nvGraphicFramePr>
        <p:xfrm>
          <a:off x="5507182" y="764932"/>
          <a:ext cx="5889686" cy="5451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93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D936-1BCC-4038-9C24-50B01477B414}"/>
              </a:ext>
            </a:extLst>
          </p:cNvPr>
          <p:cNvSpPr>
            <a:spLocks noGrp="1"/>
          </p:cNvSpPr>
          <p:nvPr>
            <p:ph type="title"/>
          </p:nvPr>
        </p:nvSpPr>
        <p:spPr>
          <a:xfrm>
            <a:off x="967914" y="335657"/>
            <a:ext cx="2856582" cy="1292470"/>
          </a:xfrm>
          <a:noFill/>
        </p:spPr>
        <p:txBody>
          <a:bodyPr vert="horz" lIns="91440" tIns="45720" rIns="91440" bIns="45720" rtlCol="0">
            <a:normAutofit fontScale="90000"/>
          </a:bodyPr>
          <a:lstStyle/>
          <a:p>
            <a:pPr algn="ctr"/>
            <a:r>
              <a:rPr lang="en-US" b="1" dirty="0">
                <a:solidFill>
                  <a:schemeClr val="accent2">
                    <a:lumMod val="60000"/>
                    <a:lumOff val="40000"/>
                  </a:schemeClr>
                </a:solidFill>
                <a:cs typeface="Calibri Light"/>
              </a:rPr>
              <a:t>Component Analysis</a:t>
            </a:r>
            <a:br>
              <a:rPr lang="en-US" kern="1200" dirty="0">
                <a:solidFill>
                  <a:schemeClr val="bg1"/>
                </a:solidFill>
                <a:latin typeface="+mj-lt"/>
                <a:ea typeface="+mj-ea"/>
                <a:cs typeface="+mj-cs"/>
              </a:rPr>
            </a:br>
            <a:endParaRPr lang="en-US"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9A12AC4C-AD73-4325-85E3-13751C3D78B3}"/>
              </a:ext>
            </a:extLst>
          </p:cNvPr>
          <p:cNvSpPr txBox="1"/>
          <p:nvPr/>
        </p:nvSpPr>
        <p:spPr>
          <a:xfrm>
            <a:off x="4349388" y="335657"/>
            <a:ext cx="3121302" cy="4555093"/>
          </a:xfrm>
          <a:prstGeom prst="rect">
            <a:avLst/>
          </a:prstGeom>
          <a:noFill/>
          <a:ln>
            <a:solidFill>
              <a:schemeClr val="tx1"/>
            </a:solidFill>
          </a:ln>
        </p:spPr>
        <p:txBody>
          <a:bodyPr wrap="square" lIns="91440" tIns="45720" rIns="91440" bIns="45720" rtlCol="0" anchor="t">
            <a:spAutoFit/>
          </a:bodyPr>
          <a:lstStyle/>
          <a:p>
            <a:pPr defTabSz="466344">
              <a:spcAft>
                <a:spcPts val="600"/>
              </a:spcAft>
            </a:pPr>
            <a:r>
              <a:rPr lang="en-US" sz="2000" b="1" kern="1200" dirty="0">
                <a:latin typeface="+mn-lt"/>
                <a:ea typeface="+mn-ea"/>
                <a:cs typeface="+mn-cs"/>
              </a:rPr>
              <a:t>Hardware Analysis</a:t>
            </a:r>
            <a:r>
              <a:rPr lang="en-US" sz="2000" b="1" dirty="0"/>
              <a:t> :</a:t>
            </a:r>
          </a:p>
          <a:p>
            <a:pPr defTabSz="466344">
              <a:spcAft>
                <a:spcPts val="600"/>
              </a:spcAft>
            </a:pPr>
            <a:endParaRPr lang="en-US" sz="2000" b="1" dirty="0"/>
          </a:p>
          <a:p>
            <a:pPr defTabSz="466344">
              <a:spcAft>
                <a:spcPts val="600"/>
              </a:spcAft>
            </a:pPr>
            <a:r>
              <a:rPr lang="en-US" sz="2000" b="1" kern="1200" dirty="0">
                <a:latin typeface="+mn-lt"/>
                <a:ea typeface="+mn-ea"/>
                <a:cs typeface="+mn-cs"/>
              </a:rPr>
              <a:t>The voting machine consists of several components, including a microcontroller, input devices (such as buttons), output devices (such as a display or speaker), and power supply. The microcontroller is responsible for controlling the overall operation of the machine.</a:t>
            </a:r>
          </a:p>
        </p:txBody>
      </p:sp>
      <p:sp>
        <p:nvSpPr>
          <p:cNvPr id="4" name="TextBox 3">
            <a:extLst>
              <a:ext uri="{FF2B5EF4-FFF2-40B4-BE49-F238E27FC236}">
                <a16:creationId xmlns:a16="http://schemas.microsoft.com/office/drawing/2014/main" id="{DCEE3C46-5501-C0AF-BE71-01DBC44C1050}"/>
              </a:ext>
            </a:extLst>
          </p:cNvPr>
          <p:cNvSpPr txBox="1"/>
          <p:nvPr/>
        </p:nvSpPr>
        <p:spPr>
          <a:xfrm>
            <a:off x="8084440" y="335657"/>
            <a:ext cx="3308103" cy="6124754"/>
          </a:xfrm>
          <a:prstGeom prst="rect">
            <a:avLst/>
          </a:prstGeom>
          <a:noFill/>
          <a:ln>
            <a:solidFill>
              <a:schemeClr val="tx1"/>
            </a:solidFill>
          </a:ln>
        </p:spPr>
        <p:txBody>
          <a:bodyPr wrap="square" lIns="91440" tIns="45720" rIns="91440" bIns="45720" rtlCol="0" anchor="t">
            <a:spAutoFit/>
          </a:bodyPr>
          <a:lstStyle/>
          <a:p>
            <a:pPr defTabSz="466344">
              <a:spcAft>
                <a:spcPts val="600"/>
              </a:spcAft>
            </a:pPr>
            <a:r>
              <a:rPr lang="en-US" sz="2000" b="1" kern="1200" dirty="0">
                <a:latin typeface="+mn-lt"/>
                <a:ea typeface="+mn-ea"/>
                <a:cs typeface="+mn-cs"/>
              </a:rPr>
              <a:t>Software Analysis</a:t>
            </a:r>
            <a:r>
              <a:rPr lang="en-US" sz="2000" b="1" dirty="0"/>
              <a:t> :</a:t>
            </a:r>
          </a:p>
          <a:p>
            <a:pPr defTabSz="466344">
              <a:spcAft>
                <a:spcPts val="600"/>
              </a:spcAft>
            </a:pPr>
            <a:endParaRPr lang="en-US" sz="2000" b="1" kern="1200" dirty="0">
              <a:latin typeface="+mn-lt"/>
              <a:ea typeface="+mn-ea"/>
              <a:cs typeface="+mn-cs"/>
            </a:endParaRPr>
          </a:p>
          <a:p>
            <a:pPr defTabSz="466344">
              <a:spcAft>
                <a:spcPts val="600"/>
              </a:spcAft>
            </a:pPr>
            <a:r>
              <a:rPr lang="en-US" b="1" kern="1200" dirty="0">
                <a:latin typeface="+mn-lt"/>
                <a:ea typeface="+mn-lt"/>
                <a:cs typeface="+mn-lt"/>
              </a:rPr>
              <a:t>The microcontroller is programmed using assembly language or a high-level programming language such as C. The program must be designed to read input from the buttons, display information on the screen, and count votes accurately. The program must also incorporate security measures, such as encryption and authentication, to prevent unauthorized access or manipulation of the voting data. Testing and debugging the program is an essential part of the development process to ensure that the machine operates correctly.</a:t>
            </a:r>
            <a:endParaRPr lang="en-US" b="1" kern="1200" dirty="0">
              <a:latin typeface="+mn-lt"/>
              <a:cs typeface="Arial"/>
            </a:endParaRPr>
          </a:p>
        </p:txBody>
      </p:sp>
    </p:spTree>
    <p:extLst>
      <p:ext uri="{BB962C8B-B14F-4D97-AF65-F5344CB8AC3E}">
        <p14:creationId xmlns:p14="http://schemas.microsoft.com/office/powerpoint/2010/main" val="287233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92C8-4473-C828-EDD7-A6DAE539EFFB}"/>
              </a:ext>
            </a:extLst>
          </p:cNvPr>
          <p:cNvSpPr>
            <a:spLocks noGrp="1"/>
          </p:cNvSpPr>
          <p:nvPr>
            <p:ph type="title"/>
          </p:nvPr>
        </p:nvSpPr>
        <p:spPr>
          <a:xfrm>
            <a:off x="2250081" y="808056"/>
            <a:ext cx="8006760" cy="1518934"/>
          </a:xfrm>
        </p:spPr>
        <p:txBody>
          <a:bodyPr anchor="t">
            <a:normAutofit/>
          </a:bodyPr>
          <a:lstStyle/>
          <a:p>
            <a:pPr algn="l"/>
            <a:r>
              <a:rPr lang="en-US" sz="5000" dirty="0">
                <a:solidFill>
                  <a:schemeClr val="accent2">
                    <a:lumMod val="60000"/>
                    <a:lumOff val="40000"/>
                  </a:schemeClr>
                </a:solidFill>
                <a:ea typeface="+mj-lt"/>
                <a:cs typeface="+mj-lt"/>
              </a:rPr>
              <a:t>Applications</a:t>
            </a:r>
            <a:r>
              <a:rPr lang="en-US" sz="5000" dirty="0">
                <a:solidFill>
                  <a:schemeClr val="tx2"/>
                </a:solidFill>
                <a:ea typeface="+mj-lt"/>
                <a:cs typeface="+mj-lt"/>
              </a:rPr>
              <a:t> </a:t>
            </a:r>
            <a:endParaRPr lang="en-US" sz="5000" dirty="0">
              <a:solidFill>
                <a:schemeClr val="tx2"/>
              </a:solidFill>
            </a:endParaRPr>
          </a:p>
        </p:txBody>
      </p:sp>
      <p:sp>
        <p:nvSpPr>
          <p:cNvPr id="3" name="Content Placeholder 2">
            <a:extLst>
              <a:ext uri="{FF2B5EF4-FFF2-40B4-BE49-F238E27FC236}">
                <a16:creationId xmlns:a16="http://schemas.microsoft.com/office/drawing/2014/main" id="{028B9F26-DBBC-3361-5E88-D65F0F8ECBC5}"/>
              </a:ext>
            </a:extLst>
          </p:cNvPr>
          <p:cNvSpPr>
            <a:spLocks noGrp="1"/>
          </p:cNvSpPr>
          <p:nvPr>
            <p:ph idx="1"/>
          </p:nvPr>
        </p:nvSpPr>
        <p:spPr>
          <a:xfrm>
            <a:off x="2250080" y="1679331"/>
            <a:ext cx="8006760" cy="4615961"/>
          </a:xfrm>
        </p:spPr>
        <p:txBody>
          <a:bodyPr vert="horz" lIns="91440" tIns="45720" rIns="91440" bIns="45720" rtlCol="0" anchor="ctr">
            <a:noAutofit/>
          </a:bodyPr>
          <a:lstStyle/>
          <a:p>
            <a:pPr algn="l">
              <a:buFont typeface="+mj-lt"/>
              <a:buAutoNum type="arabicPeriod"/>
            </a:pPr>
            <a:r>
              <a:rPr lang="en-US" sz="1800" i="0" dirty="0">
                <a:solidFill>
                  <a:srgbClr val="D1D5DB"/>
                </a:solidFill>
                <a:effectLst/>
                <a:latin typeface="Söhne"/>
              </a:rPr>
              <a:t>Improved Accuracy: Electronic voting machines eliminate the possibility of human error in counting votes. They ensure that the vote is recorded correctly, and the results are accurate.</a:t>
            </a:r>
          </a:p>
          <a:p>
            <a:pPr algn="l">
              <a:buFont typeface="+mj-lt"/>
              <a:buAutoNum type="arabicPeriod"/>
            </a:pPr>
            <a:r>
              <a:rPr lang="en-US" sz="1800" i="0" dirty="0">
                <a:solidFill>
                  <a:srgbClr val="D1D5DB"/>
                </a:solidFill>
                <a:effectLst/>
                <a:latin typeface="Söhne"/>
              </a:rPr>
              <a:t>Fast Results: Electronic voting machines count votes much faster than manual counting. This means that the election results can be announced much sooner, reducing the waiting time for voters.</a:t>
            </a:r>
          </a:p>
          <a:p>
            <a:pPr algn="l">
              <a:buFont typeface="+mj-lt"/>
              <a:buAutoNum type="arabicPeriod"/>
            </a:pPr>
            <a:r>
              <a:rPr lang="en-US" sz="1800" i="0" dirty="0">
                <a:solidFill>
                  <a:srgbClr val="D1D5DB"/>
                </a:solidFill>
                <a:effectLst/>
                <a:latin typeface="Söhne"/>
              </a:rPr>
              <a:t>Reduced Costs: Electronic voting machines are more cost-effective than manual counting as they require fewer staff to operate and less time to count votes.</a:t>
            </a:r>
          </a:p>
          <a:p>
            <a:pPr algn="l">
              <a:buFont typeface="+mj-lt"/>
              <a:buAutoNum type="arabicPeriod"/>
            </a:pPr>
            <a:r>
              <a:rPr lang="en-US" sz="1800" i="0" dirty="0">
                <a:solidFill>
                  <a:srgbClr val="D1D5DB"/>
                </a:solidFill>
                <a:effectLst/>
                <a:latin typeface="Söhne"/>
              </a:rPr>
              <a:t>Security: Electronic voting machines can provide better security for elections as they can be programmed to detect and prevent any attempts to tamper with the vote count.</a:t>
            </a:r>
          </a:p>
          <a:p>
            <a:pPr algn="just"/>
            <a:endParaRPr lang="en-US" sz="1900" dirty="0">
              <a:solidFill>
                <a:schemeClr val="tx2"/>
              </a:solidFill>
              <a:cs typeface="Arial"/>
            </a:endParaRPr>
          </a:p>
        </p:txBody>
      </p:sp>
    </p:spTree>
    <p:extLst>
      <p:ext uri="{BB962C8B-B14F-4D97-AF65-F5344CB8AC3E}">
        <p14:creationId xmlns:p14="http://schemas.microsoft.com/office/powerpoint/2010/main" val="174577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3A3576-EAA8-F558-F4E5-78A6ADCD9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3" y="933416"/>
            <a:ext cx="9460522" cy="5648305"/>
          </a:xfrm>
          <a:prstGeom prst="rect">
            <a:avLst/>
          </a:prstGeom>
        </p:spPr>
      </p:pic>
      <p:sp>
        <p:nvSpPr>
          <p:cNvPr id="6" name="TextBox 5">
            <a:extLst>
              <a:ext uri="{FF2B5EF4-FFF2-40B4-BE49-F238E27FC236}">
                <a16:creationId xmlns:a16="http://schemas.microsoft.com/office/drawing/2014/main" id="{E897B15A-C089-7075-EB99-C36CA7F557EB}"/>
              </a:ext>
            </a:extLst>
          </p:cNvPr>
          <p:cNvSpPr txBox="1"/>
          <p:nvPr/>
        </p:nvSpPr>
        <p:spPr>
          <a:xfrm>
            <a:off x="1266093" y="211016"/>
            <a:ext cx="7552592" cy="523220"/>
          </a:xfrm>
          <a:prstGeom prst="rect">
            <a:avLst/>
          </a:prstGeom>
          <a:noFill/>
        </p:spPr>
        <p:txBody>
          <a:bodyPr wrap="square" rtlCol="0">
            <a:spAutoFit/>
          </a:bodyPr>
          <a:lstStyle/>
          <a:p>
            <a:r>
              <a:rPr lang="en-US" sz="2800" b="1" dirty="0">
                <a:solidFill>
                  <a:schemeClr val="accent2">
                    <a:lumMod val="60000"/>
                    <a:lumOff val="40000"/>
                  </a:schemeClr>
                </a:solidFill>
              </a:rPr>
              <a:t>Circuit Diagram:</a:t>
            </a:r>
          </a:p>
        </p:txBody>
      </p:sp>
    </p:spTree>
    <p:extLst>
      <p:ext uri="{BB962C8B-B14F-4D97-AF65-F5344CB8AC3E}">
        <p14:creationId xmlns:p14="http://schemas.microsoft.com/office/powerpoint/2010/main" val="267493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D936-1BCC-4038-9C24-50B01477B414}"/>
              </a:ext>
            </a:extLst>
          </p:cNvPr>
          <p:cNvSpPr>
            <a:spLocks noGrp="1"/>
          </p:cNvSpPr>
          <p:nvPr>
            <p:ph type="title"/>
          </p:nvPr>
        </p:nvSpPr>
        <p:spPr>
          <a:xfrm>
            <a:off x="2250080" y="630714"/>
            <a:ext cx="8006760" cy="1518934"/>
          </a:xfrm>
        </p:spPr>
        <p:txBody>
          <a:bodyPr vert="horz" lIns="91440" tIns="45720" rIns="91440" bIns="45720" rtlCol="0" anchor="t">
            <a:normAutofit/>
          </a:bodyPr>
          <a:lstStyle/>
          <a:p>
            <a:pPr algn="l"/>
            <a:r>
              <a:rPr lang="en-US" sz="5000" dirty="0">
                <a:solidFill>
                  <a:schemeClr val="accent2">
                    <a:lumMod val="60000"/>
                    <a:lumOff val="40000"/>
                  </a:schemeClr>
                </a:solidFill>
              </a:rPr>
              <a:t>Result and Conclusion</a:t>
            </a:r>
            <a:br>
              <a:rPr lang="en-US" sz="5000" dirty="0">
                <a:solidFill>
                  <a:schemeClr val="tx2"/>
                </a:solidFill>
              </a:rPr>
            </a:br>
            <a:endParaRPr lang="en-US" sz="5000" dirty="0">
              <a:solidFill>
                <a:schemeClr val="tx2"/>
              </a:solidFill>
            </a:endParaRPr>
          </a:p>
        </p:txBody>
      </p:sp>
      <p:sp>
        <p:nvSpPr>
          <p:cNvPr id="3" name="TextBox 2">
            <a:extLst>
              <a:ext uri="{FF2B5EF4-FFF2-40B4-BE49-F238E27FC236}">
                <a16:creationId xmlns:a16="http://schemas.microsoft.com/office/drawing/2014/main" id="{5E8B8AB3-85F5-1396-8E1D-349C8EA26FB7}"/>
              </a:ext>
            </a:extLst>
          </p:cNvPr>
          <p:cNvSpPr txBox="1"/>
          <p:nvPr/>
        </p:nvSpPr>
        <p:spPr>
          <a:xfrm>
            <a:off x="2250080" y="2149648"/>
            <a:ext cx="8006760" cy="3502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buFont typeface="Arial" panose="020B0604020202020204" pitchFamily="34" charset="0"/>
              <a:buChar char="•"/>
            </a:pPr>
            <a:r>
              <a:rPr lang="en-US" sz="2000" b="1" dirty="0"/>
              <a:t>In conclusion, the use of voting machines using 8051 microcontroller has revolutionized the way we conduct elections. These machines offer numerous advantages over traditional paper-based systems, including speed, accuracy, accessibility, and security.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While there are still concerns about the security and reliability of voting machines, ongoing testing and certification efforts are helping to address these issues. With continued development and improvement, voting machines using 8051 microcontroller have the potential to transform the way we vote and ensure fair and democratic elections.</a:t>
            </a:r>
          </a:p>
        </p:txBody>
      </p:sp>
    </p:spTree>
    <p:extLst>
      <p:ext uri="{BB962C8B-B14F-4D97-AF65-F5344CB8AC3E}">
        <p14:creationId xmlns:p14="http://schemas.microsoft.com/office/powerpoint/2010/main" val="429249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FFFFFF"/>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486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Söhne</vt:lpstr>
      <vt:lpstr>Tw Cen MT</vt:lpstr>
      <vt:lpstr>Circuit</vt:lpstr>
      <vt:lpstr>Project Name :  Electronic Voting Machine using 8051 microcontroller</vt:lpstr>
      <vt:lpstr>Introduction :</vt:lpstr>
      <vt:lpstr>Component Analysis </vt:lpstr>
      <vt:lpstr>Applications </vt:lpstr>
      <vt:lpstr>PowerPoint Presentation</vt:lpstr>
      <vt:lpstr>Result and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Karad (An Autonomous Institute of Government of Maharashtra) Department of Information Technology</dc:title>
  <dc:creator>AMIT</dc:creator>
  <cp:lastModifiedBy>Vedant Khodwe</cp:lastModifiedBy>
  <cp:revision>2</cp:revision>
  <dcterms:created xsi:type="dcterms:W3CDTF">2022-01-28T13:48:24Z</dcterms:created>
  <dcterms:modified xsi:type="dcterms:W3CDTF">2023-05-01T18:49:25Z</dcterms:modified>
</cp:coreProperties>
</file>