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68" r:id="rId15"/>
    <p:sldId id="286" r:id="rId16"/>
    <p:sldId id="269" r:id="rId17"/>
    <p:sldId id="270" r:id="rId18"/>
    <p:sldId id="271" r:id="rId19"/>
    <p:sldId id="272" r:id="rId20"/>
    <p:sldId id="28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3106c26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3106c26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18d520e3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18d520e3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471f988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471f988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471f988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471f988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75be7db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075be7db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75be7d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075be7d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8d520e3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18d520e3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8d520e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8d520e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6c8ff2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6c8ff2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3106c2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3106c2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33106c2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33106c2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33106c2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33106c2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3106c2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3106c2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8d520e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18d520e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18d520e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18d520e3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33106c26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33106c26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Psychoacoustic principles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masking - spreading functions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76" y="874525"/>
            <a:ext cx="5540697" cy="3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25" y="0"/>
            <a:ext cx="5185598" cy="18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5" y="1893150"/>
            <a:ext cx="7803526" cy="2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197" y="4169175"/>
            <a:ext cx="7321606" cy="85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masking band&#10;&#10;Description automatically generated">
            <a:extLst>
              <a:ext uri="{FF2B5EF4-FFF2-40B4-BE49-F238E27FC236}">
                <a16:creationId xmlns:a16="http://schemas.microsoft.com/office/drawing/2014/main" id="{FB811C43-93B1-2245-CF9A-3B296657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48" y="822837"/>
            <a:ext cx="5114661" cy="40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7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1" y="677025"/>
            <a:ext cx="6482975" cy="4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28" y="720100"/>
            <a:ext cx="6499994" cy="3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EAF2-5B99-E041-C6C7-154FE2BC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masking</a:t>
            </a:r>
          </a:p>
        </p:txBody>
      </p:sp>
      <p:pic>
        <p:nvPicPr>
          <p:cNvPr id="5" name="Picture 4" descr="A graph of a masker&#10;&#10;Description automatically generated">
            <a:extLst>
              <a:ext uri="{FF2B5EF4-FFF2-40B4-BE49-F238E27FC236}">
                <a16:creationId xmlns:a16="http://schemas.microsoft.com/office/drawing/2014/main" id="{DC5C2626-D2F2-883D-3DDB-962C3B06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4" y="1630018"/>
            <a:ext cx="6997884" cy="26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2787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Hearing</a:t>
            </a:r>
            <a:endParaRPr dirty="0"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875173"/>
            <a:ext cx="8520600" cy="1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Interaural Time Difference (ITD): Different ear arrival time due to different propagation paths.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Interaural Level Difference (ILD): Different sound pressure levels due to shadowing of the head (for high frequencies)</a:t>
            </a:r>
            <a:endParaRPr dirty="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50" y="2200175"/>
            <a:ext cx="3164476" cy="264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552859"/>
            <a:ext cx="8520600" cy="1503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Interaural Coherence (IC): degree of “similarity” between left and right signals at the ears.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Inter-Channel Coherence (ICC): degree of “similarity” between left and right channels.</a:t>
            </a:r>
            <a:endParaRPr dirty="0"/>
          </a:p>
        </p:txBody>
      </p:sp>
      <p:pic>
        <p:nvPicPr>
          <p:cNvPr id="3" name="Picture 2" descr="A black line graph with white text&#10;&#10;Description automatically generated">
            <a:extLst>
              <a:ext uri="{FF2B5EF4-FFF2-40B4-BE49-F238E27FC236}">
                <a16:creationId xmlns:a16="http://schemas.microsoft.com/office/drawing/2014/main" id="{26FD24E5-B4D4-0F15-6CD7-D0F8A2E6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65" y="1971409"/>
            <a:ext cx="4490112" cy="2619232"/>
          </a:xfrm>
          <a:prstGeom prst="rect">
            <a:avLst/>
          </a:prstGeom>
        </p:spPr>
      </p:pic>
      <p:sp>
        <p:nvSpPr>
          <p:cNvPr id="4" name="Google Shape;142;p27">
            <a:extLst>
              <a:ext uri="{FF2B5EF4-FFF2-40B4-BE49-F238E27FC236}">
                <a16:creationId xmlns:a16="http://schemas.microsoft.com/office/drawing/2014/main" id="{5DC9B73C-A373-54F0-5393-304465D30702}"/>
              </a:ext>
            </a:extLst>
          </p:cNvPr>
          <p:cNvSpPr txBox="1">
            <a:spLocks/>
          </p:cNvSpPr>
          <p:nvPr/>
        </p:nvSpPr>
        <p:spPr>
          <a:xfrm>
            <a:off x="1416795" y="4568875"/>
            <a:ext cx="6310410" cy="3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Measured frequency-dependent interaural coherence in diffuse reverberation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386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 Audio Bit Allocation</a:t>
            </a:r>
            <a:endParaRPr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process determines number of code bits allocated to each sub-band based on information from the psychoacoustic model.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Algorithm: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Compute noise-to-mask ratio: NMR=SNR-SMR (dB).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dirty="0"/>
              <a:t>Standard provides tables that give estimates for SNR resulting from quantizing to a given number of quantizer levels.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Get NMR for each sub-band.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Search for sub-band with the lowest NMR.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Allocate code bits to this sub-band. 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dirty="0"/>
              <a:t>If sub-band gets allocated more code bits than  appropriate, look up new estimate of SNR and repeat step 1.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3993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Quality</a:t>
            </a:r>
            <a:endParaRPr dirty="0"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Bitrate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 too low bit rate, we get compression artifacts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Ringing.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Pre-echo – sound is heard before it occurs. It is most noticeable in impulsive sounds from percussion instruments such as cymbals.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Occurs in transform-based audio compression algorithms.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Quality of encoder and encoding parameters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Constant Bit rate encoding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 Bit rate encoding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Psychoacoustic model in perceptual coding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Auditory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bands - Bark scale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Hearing threshold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Loudness and frequency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masking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hearing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 Audio bit allocation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5: Psychoacoustic principles”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9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Psychoacoustic model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65975" y="1868950"/>
            <a:ext cx="3081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Loudness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bands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domain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domain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Binaural cues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486376"/>
            <a:ext cx="5103725" cy="22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61350" y="2499275"/>
            <a:ext cx="1322700" cy="1025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Auditory system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86" y="789125"/>
            <a:ext cx="6822838" cy="3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Basilar membrane as a filter bank.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Bank of highly overlapping bandpass filters.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magnitude responses are asymmetric and nonlinear (level dependent).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Non-uniform bandwidth, and the bandwidths increase with increasing frequency.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Bands (Bark scale)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300" y="1179725"/>
            <a:ext cx="62388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Hearing threshold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25" y="1100050"/>
            <a:ext cx="62583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3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Loudness and frequency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500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sensitive to loudness at mid frequencies than at other frequencies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75" y="870100"/>
            <a:ext cx="5982802" cy="42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Tonality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Tonality index 𝞪: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Noisy signal: 𝞪 =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Tonal signal: 𝞪 =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Sharp spectral lines -&gt; signal is periodic -&gt; signal is predictable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use prediction to approximate if a signal is tonal (by periodicity)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424</Words>
  <Application>Microsoft Macintosh PowerPoint</Application>
  <PresentationFormat>On-screen Show (16:9)</PresentationFormat>
  <Paragraphs>61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4. Psychoacoustic principles</vt:lpstr>
      <vt:lpstr>Index</vt:lpstr>
      <vt:lpstr>Psychoacoustic model</vt:lpstr>
      <vt:lpstr>Auditory system</vt:lpstr>
      <vt:lpstr>PowerPoint Presentation</vt:lpstr>
      <vt:lpstr>Critical Bands (Bark scale)</vt:lpstr>
      <vt:lpstr>Hearing threshold</vt:lpstr>
      <vt:lpstr>Loudness and frequency</vt:lpstr>
      <vt:lpstr>Tonality</vt:lpstr>
      <vt:lpstr>Frequency masking - spreading functions</vt:lpstr>
      <vt:lpstr>PowerPoint Presentation</vt:lpstr>
      <vt:lpstr>PowerPoint Presentation</vt:lpstr>
      <vt:lpstr>PowerPoint Presentation</vt:lpstr>
      <vt:lpstr>PowerPoint Presentation</vt:lpstr>
      <vt:lpstr>Temporal masking</vt:lpstr>
      <vt:lpstr>Spatial Hearing</vt:lpstr>
      <vt:lpstr>PowerPoint Presentation</vt:lpstr>
      <vt:lpstr>MPEG Audio Bit Allocation</vt:lpstr>
      <vt:lpstr>Audio Quality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3</cp:revision>
  <dcterms:modified xsi:type="dcterms:W3CDTF">2024-10-15T15:34:45Z</dcterms:modified>
</cp:coreProperties>
</file>