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7" r:id="rId21"/>
    <p:sldId id="278" r:id="rId22"/>
    <p:sldId id="274" r:id="rId23"/>
    <p:sldId id="276"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p:restoredTop sz="94638"/>
  </p:normalViewPr>
  <p:slideViewPr>
    <p:cSldViewPr snapToGrid="0">
      <p:cViewPr varScale="1">
        <p:scale>
          <a:sx n="164" d="100"/>
          <a:sy n="164" d="100"/>
        </p:scale>
        <p:origin x="89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d395eea3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d395eea3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d395eea3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d395eea3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395eea3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395eea3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d395eea3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d395eea3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d395eea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d395eea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fd395eea3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fd395eea3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d395eea3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d395eea3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d395eea3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d395eea3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d395eea3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d395eea3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d395eea3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d395eea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5fd4ba4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5fd4ba4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3ba97de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3ba97de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f3ba97deb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f3ba97de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cff38b0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fcff38b0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d395eea3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d395eea3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d395eea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d395eea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d395eea3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d395eea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d395eea3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d395eea3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6. Neural </a:t>
            </a:r>
            <a:endParaRPr/>
          </a:p>
          <a:p>
            <a:pPr marL="0" lvl="0" indent="0" algn="ctr" rtl="0">
              <a:spcBef>
                <a:spcPts val="0"/>
              </a:spcBef>
              <a:spcAft>
                <a:spcPts val="0"/>
              </a:spcAft>
              <a:buNone/>
            </a:pPr>
            <a:r>
              <a:rPr lang="en"/>
              <a:t>audio compression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Xavier Serra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Convolutional Layer: Extracting Features</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A convolutional layer applies multiple filters to the input, producing feature maps.</a:t>
            </a:r>
            <a:endParaRPr dirty="0"/>
          </a:p>
          <a:p>
            <a:pPr marL="285750" indent="-285750">
              <a:spcBef>
                <a:spcPts val="1200"/>
              </a:spcBef>
            </a:pPr>
            <a:r>
              <a:rPr lang="en" dirty="0"/>
              <a:t>Each feature map highlights a specific pattern (e.g., rhythm, timbre, harmonic structure).</a:t>
            </a:r>
            <a:endParaRPr dirty="0"/>
          </a:p>
          <a:p>
            <a:pPr marL="285750" indent="-285750">
              <a:spcBef>
                <a:spcPts val="1200"/>
              </a:spcBef>
              <a:spcAft>
                <a:spcPts val="1200"/>
              </a:spcAft>
            </a:pPr>
            <a:r>
              <a:rPr lang="en" dirty="0"/>
              <a:t>Multiple convolutional layers are stacked to capture progressively more complex patterns.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Non-Linear Activation Functions (ReLU)</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Activation functions introduce non-linearity, allowing the model to learn complex representations.</a:t>
            </a:r>
            <a:endParaRPr/>
          </a:p>
          <a:p>
            <a:pPr marL="0" lvl="0" indent="0" algn="l" rtl="0">
              <a:spcBef>
                <a:spcPts val="1200"/>
              </a:spcBef>
              <a:spcAft>
                <a:spcPts val="1200"/>
              </a:spcAft>
              <a:buNone/>
            </a:pPr>
            <a:r>
              <a:rPr lang="en"/>
              <a:t>Commonly used: Rectified Linear Unit (ReLU) – keeps positive values, zeroes out negative values.</a:t>
            </a:r>
            <a:endParaRPr/>
          </a:p>
        </p:txBody>
      </p:sp>
      <p:pic>
        <p:nvPicPr>
          <p:cNvPr id="122" name="Google Shape;122;p22"/>
          <p:cNvPicPr preferRelativeResize="0"/>
          <p:nvPr/>
        </p:nvPicPr>
        <p:blipFill>
          <a:blip r:embed="rId3">
            <a:alphaModFix/>
          </a:blip>
          <a:stretch>
            <a:fillRect/>
          </a:stretch>
        </p:blipFill>
        <p:spPr>
          <a:xfrm>
            <a:off x="1679100" y="2867276"/>
            <a:ext cx="5212626" cy="196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Pooling Layer: Downsampling the Data</a:t>
            </a:r>
            <a:endParaRPr/>
          </a:p>
        </p:txBody>
      </p:sp>
      <p:sp>
        <p:nvSpPr>
          <p:cNvPr id="128" name="Google Shape;12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Pooling reduces the size of the feature maps while retaining important information.</a:t>
            </a:r>
            <a:endParaRPr/>
          </a:p>
          <a:p>
            <a:pPr marL="0" lvl="0" indent="0" algn="l" rtl="0">
              <a:spcBef>
                <a:spcPts val="1200"/>
              </a:spcBef>
              <a:spcAft>
                <a:spcPts val="0"/>
              </a:spcAft>
              <a:buNone/>
            </a:pPr>
            <a:r>
              <a:rPr lang="en"/>
              <a:t>Common type: Max-pooling – takes the maximum value in a window, reducing dimensionality.</a:t>
            </a:r>
            <a:endParaRPr/>
          </a:p>
          <a:p>
            <a:pPr marL="0" lvl="0" indent="0" algn="l" rtl="0">
              <a:spcBef>
                <a:spcPts val="1200"/>
              </a:spcBef>
              <a:spcAft>
                <a:spcPts val="1200"/>
              </a:spcAft>
              <a:buNone/>
            </a:pPr>
            <a:r>
              <a:rPr lang="en"/>
              <a:t>Helps make the model more efficient and less sensitive to minor shifts.</a:t>
            </a:r>
            <a:endParaRPr/>
          </a:p>
        </p:txBody>
      </p:sp>
      <p:pic>
        <p:nvPicPr>
          <p:cNvPr id="129" name="Google Shape;129;p23"/>
          <p:cNvPicPr preferRelativeResize="0"/>
          <p:nvPr/>
        </p:nvPicPr>
        <p:blipFill>
          <a:blip r:embed="rId3">
            <a:alphaModFix/>
          </a:blip>
          <a:stretch>
            <a:fillRect/>
          </a:stretch>
        </p:blipFill>
        <p:spPr>
          <a:xfrm>
            <a:off x="2427600" y="2961425"/>
            <a:ext cx="4477600" cy="218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CNNs Build Hierarchical Representations</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Multiple layers of convolutions and pooling allow CNNs to learn increasingly abstract representations.</a:t>
            </a:r>
            <a:endParaRPr dirty="0"/>
          </a:p>
          <a:p>
            <a:pPr marL="285750" indent="-285750">
              <a:spcBef>
                <a:spcPts val="1200"/>
              </a:spcBef>
            </a:pPr>
            <a:r>
              <a:rPr lang="en" dirty="0"/>
              <a:t>Early layers learn simple features (e.g., edges, transients), while deeper layers learn complex features (e.g., melodies, harmonics).</a:t>
            </a:r>
            <a:endParaRPr dirty="0"/>
          </a:p>
          <a:p>
            <a:pPr marL="285750" indent="-285750">
              <a:spcBef>
                <a:spcPts val="1200"/>
              </a:spcBef>
              <a:spcAft>
                <a:spcPts val="1200"/>
              </a:spcAft>
            </a:pPr>
            <a:r>
              <a:rPr lang="en" dirty="0"/>
              <a:t>CNNs are trained end-to-end: from raw audio to compressed representation or output.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CNNs vs. Traditional Audio Filters</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Traditional methods use predefined filters (e.g., Fourier, filter-banks) for feature extraction.</a:t>
            </a:r>
            <a:endParaRPr dirty="0"/>
          </a:p>
          <a:p>
            <a:pPr marL="285750" indent="-285750">
              <a:spcBef>
                <a:spcPts val="1200"/>
              </a:spcBef>
            </a:pPr>
            <a:r>
              <a:rPr lang="en" dirty="0"/>
              <a:t>CNNs learn the filters directly from the data, making them more adaptable and task-specific.</a:t>
            </a:r>
            <a:endParaRPr dirty="0"/>
          </a:p>
          <a:p>
            <a:pPr marL="285750" indent="-285750">
              <a:spcBef>
                <a:spcPts val="1200"/>
              </a:spcBef>
              <a:spcAft>
                <a:spcPts val="1200"/>
              </a:spcAft>
            </a:pPr>
            <a:r>
              <a:rPr lang="en" dirty="0"/>
              <a:t>CNNs can achieve better compression by optimizing for the specific characteristics of the input audio.</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Convolutional Auto Encoder (CAE)</a:t>
            </a:r>
            <a:endParaRPr/>
          </a:p>
        </p:txBody>
      </p:sp>
      <p:sp>
        <p:nvSpPr>
          <p:cNvPr id="147" name="Google Shape;147;p26"/>
          <p:cNvSpPr txBox="1">
            <a:spLocks noGrp="1"/>
          </p:cNvSpPr>
          <p:nvPr>
            <p:ph type="body" idx="1"/>
          </p:nvPr>
        </p:nvSpPr>
        <p:spPr>
          <a:xfrm>
            <a:off x="311700" y="656875"/>
            <a:ext cx="8444674"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type of neural network used for unsupervised learning.</a:t>
            </a:r>
            <a:endParaRPr dirty="0"/>
          </a:p>
          <a:p>
            <a:pPr marL="457200" lvl="0" indent="-342900" algn="l" rtl="0">
              <a:spcBef>
                <a:spcPts val="0"/>
              </a:spcBef>
              <a:spcAft>
                <a:spcPts val="0"/>
              </a:spcAft>
              <a:buSzPts val="1800"/>
              <a:buChar char="●"/>
            </a:pPr>
            <a:r>
              <a:rPr lang="en" dirty="0"/>
              <a:t>Two parts: Encoder (compresses data) and Decoder (reconstructs data).</a:t>
            </a:r>
            <a:endParaRPr dirty="0"/>
          </a:p>
          <a:p>
            <a:pPr marL="457200" lvl="0" indent="-342900" algn="l" rtl="0">
              <a:spcBef>
                <a:spcPts val="0"/>
              </a:spcBef>
              <a:spcAft>
                <a:spcPts val="0"/>
              </a:spcAft>
              <a:buSzPts val="1800"/>
              <a:buChar char="●"/>
            </a:pPr>
            <a:r>
              <a:rPr lang="en" dirty="0"/>
              <a:t>Purpose in audio: learn compact representations of audio signals for compression.</a:t>
            </a:r>
            <a:endParaRPr dirty="0"/>
          </a:p>
        </p:txBody>
      </p:sp>
      <p:pic>
        <p:nvPicPr>
          <p:cNvPr id="148" name="Google Shape;148;p26"/>
          <p:cNvPicPr preferRelativeResize="0"/>
          <p:nvPr/>
        </p:nvPicPr>
        <p:blipFill>
          <a:blip r:embed="rId3">
            <a:alphaModFix/>
          </a:blip>
          <a:stretch>
            <a:fillRect/>
          </a:stretch>
        </p:blipFill>
        <p:spPr>
          <a:xfrm>
            <a:off x="2026113" y="1928600"/>
            <a:ext cx="5403474" cy="3138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the Encoder Works in Audio Compression</a:t>
            </a:r>
            <a:endParaRPr/>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Encoder is a series of convolutional layers that compresses the input audio into a lower-dimensional representation.</a:t>
            </a:r>
            <a:endParaRPr/>
          </a:p>
          <a:p>
            <a:pPr marL="457200" lvl="0" indent="-342900" algn="l" rtl="0">
              <a:spcBef>
                <a:spcPts val="0"/>
              </a:spcBef>
              <a:spcAft>
                <a:spcPts val="0"/>
              </a:spcAft>
              <a:buSzPts val="1800"/>
              <a:buChar char="●"/>
            </a:pPr>
            <a:r>
              <a:rPr lang="en"/>
              <a:t>CNN layers learn to extract important features (e.g., harmonics, transients) while reducing redundancy.</a:t>
            </a:r>
            <a:endParaRPr/>
          </a:p>
          <a:p>
            <a:pPr marL="457200" lvl="0" indent="-342900" algn="l" rtl="0">
              <a:spcBef>
                <a:spcPts val="0"/>
              </a:spcBef>
              <a:spcAft>
                <a:spcPts val="0"/>
              </a:spcAft>
              <a:buSzPts val="1800"/>
              <a:buChar char="●"/>
            </a:pPr>
            <a:r>
              <a:rPr lang="en"/>
              <a:t>The final output of the encoder is a bottleneck: a highly compressed version of the input.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the Decoder Works in Audio Compression</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The Decoder is the inverse of the encoder: a series of transposed convolutional layers that </a:t>
            </a:r>
            <a:r>
              <a:rPr lang="en" dirty="0" err="1"/>
              <a:t>upsample</a:t>
            </a:r>
            <a:r>
              <a:rPr lang="en" dirty="0"/>
              <a:t> the compressed data to reconstruct the original audio.</a:t>
            </a:r>
            <a:endParaRPr dirty="0"/>
          </a:p>
          <a:p>
            <a:pPr marL="285750" indent="-285750">
              <a:spcBef>
                <a:spcPts val="1200"/>
              </a:spcBef>
            </a:pPr>
            <a:r>
              <a:rPr lang="en" dirty="0"/>
              <a:t>The goal is to reconstruct the audio signal as accurately as possible from the compressed representation.</a:t>
            </a:r>
            <a:endParaRPr dirty="0"/>
          </a:p>
          <a:p>
            <a:pPr marL="285750" indent="-285750">
              <a:spcBef>
                <a:spcPts val="1200"/>
              </a:spcBef>
              <a:spcAft>
                <a:spcPts val="1200"/>
              </a:spcAft>
            </a:pPr>
            <a:r>
              <a:rPr lang="en" dirty="0"/>
              <a:t>The success of the decoder depends on how well the encoder captured the essential features of the audio.</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the Bottleneck: The Key to Compression</a:t>
            </a:r>
            <a:endParaRPr/>
          </a:p>
        </p:txBody>
      </p:sp>
      <p:sp>
        <p:nvSpPr>
          <p:cNvPr id="166" name="Google Shape;16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The bottleneck layer is the most critical part of the autoencoder, where compression happens.</a:t>
            </a:r>
            <a:endParaRPr dirty="0"/>
          </a:p>
          <a:p>
            <a:pPr marL="285750" indent="-285750">
              <a:spcBef>
                <a:spcPts val="1200"/>
              </a:spcBef>
            </a:pPr>
            <a:r>
              <a:rPr lang="en" dirty="0"/>
              <a:t>The size of the bottleneck determines the compression ratio: smaller bottleneck -&gt; higher compression, but at the risk of losing important audio details.</a:t>
            </a:r>
            <a:endParaRPr dirty="0"/>
          </a:p>
          <a:p>
            <a:pPr marL="285750" indent="-285750">
              <a:spcBef>
                <a:spcPts val="1200"/>
              </a:spcBef>
              <a:spcAft>
                <a:spcPts val="1200"/>
              </a:spcAft>
            </a:pPr>
            <a:r>
              <a:rPr lang="en" dirty="0"/>
              <a:t>Finding the right balance between compression rate and audio quality is key.</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Training the Autoencoder: Loss Function and Optimization</a:t>
            </a:r>
            <a:endParaRPr dirty="0"/>
          </a:p>
        </p:txBody>
      </p:sp>
      <p:sp>
        <p:nvSpPr>
          <p:cNvPr id="172" name="Google Shape;17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The autoencoder is trained to minimize the difference between the original input and the reconstructed output (reconstruction error).</a:t>
            </a:r>
            <a:endParaRPr dirty="0"/>
          </a:p>
          <a:p>
            <a:pPr marL="285750" indent="-285750">
              <a:spcBef>
                <a:spcPts val="1200"/>
              </a:spcBef>
            </a:pPr>
            <a:r>
              <a:rPr lang="en" dirty="0"/>
              <a:t>Common loss functions: Mean Squared Error (MSE) for signal differences, and perceptual loss for quality-based reconstruction.</a:t>
            </a:r>
            <a:endParaRPr dirty="0"/>
          </a:p>
          <a:p>
            <a:pPr marL="285750" indent="-285750">
              <a:spcBef>
                <a:spcPts val="1200"/>
              </a:spcBef>
              <a:spcAft>
                <a:spcPts val="1200"/>
              </a:spcAft>
            </a:pPr>
            <a:r>
              <a:rPr lang="en" dirty="0"/>
              <a:t>The autoencoder is optimized using backpropagation and gradient descent.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61" name="Google Shape;61;p14"/>
          <p:cNvSpPr txBox="1">
            <a:spLocks noGrp="1"/>
          </p:cNvSpPr>
          <p:nvPr>
            <p:ph type="body" idx="1"/>
          </p:nvPr>
        </p:nvSpPr>
        <p:spPr>
          <a:xfrm>
            <a:off x="187700" y="11318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SoundStream</a:t>
            </a:r>
            <a:r>
              <a:rPr lang="en" dirty="0"/>
              <a:t> and </a:t>
            </a:r>
            <a:r>
              <a:rPr lang="en" dirty="0" err="1"/>
              <a:t>EnCoded</a:t>
            </a:r>
            <a:r>
              <a:rPr lang="en" dirty="0"/>
              <a:t> systems</a:t>
            </a:r>
            <a:endParaRPr dirty="0"/>
          </a:p>
          <a:p>
            <a:pPr marL="457200" lvl="0" indent="-342900" algn="l" rtl="0">
              <a:spcBef>
                <a:spcPts val="0"/>
              </a:spcBef>
              <a:spcAft>
                <a:spcPts val="0"/>
              </a:spcAft>
              <a:buSzPts val="1800"/>
              <a:buChar char="●"/>
            </a:pPr>
            <a:r>
              <a:rPr lang="en" dirty="0"/>
              <a:t>Convolutional Neural Networks (CNN)</a:t>
            </a:r>
            <a:endParaRPr dirty="0"/>
          </a:p>
          <a:p>
            <a:pPr marL="457200" lvl="0" indent="-342900" algn="l" rtl="0">
              <a:spcBef>
                <a:spcPts val="0"/>
              </a:spcBef>
              <a:spcAft>
                <a:spcPts val="0"/>
              </a:spcAft>
              <a:buSzPts val="1800"/>
              <a:buChar char="●"/>
            </a:pPr>
            <a:r>
              <a:rPr lang="en" dirty="0"/>
              <a:t>Convolutional Auto Encoder (CAE)</a:t>
            </a:r>
          </a:p>
          <a:p>
            <a:pPr marL="457200" lvl="0" indent="-342900" algn="l" rtl="0">
              <a:spcBef>
                <a:spcPts val="0"/>
              </a:spcBef>
              <a:spcAft>
                <a:spcPts val="0"/>
              </a:spcAft>
              <a:buSzPts val="1800"/>
              <a:buChar char="●"/>
            </a:pPr>
            <a:r>
              <a:rPr lang="en" dirty="0"/>
              <a:t>Implementation (</a:t>
            </a:r>
            <a:r>
              <a:rPr lang="en" dirty="0" err="1"/>
              <a:t>Pytorch</a:t>
            </a:r>
            <a:r>
              <a:rPr lang="en" dirty="0"/>
              <a:t>)</a:t>
            </a:r>
            <a:endParaRPr dirty="0"/>
          </a:p>
          <a:p>
            <a:pPr marL="457200" lvl="0" indent="-342900" algn="l" rtl="0">
              <a:spcBef>
                <a:spcPts val="0"/>
              </a:spcBef>
              <a:spcAft>
                <a:spcPts val="0"/>
              </a:spcAft>
              <a:buSzPts val="1800"/>
              <a:buChar char="●"/>
            </a:pPr>
            <a:r>
              <a:rPr lang="en" dirty="0"/>
              <a:t>Challenges in Deep Learning for Audio Coding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4FCA-DD1C-632A-C003-053EA79C23E2}"/>
              </a:ext>
            </a:extLst>
          </p:cNvPr>
          <p:cNvSpPr>
            <a:spLocks noGrp="1"/>
          </p:cNvSpPr>
          <p:nvPr>
            <p:ph type="title"/>
          </p:nvPr>
        </p:nvSpPr>
        <p:spPr/>
        <p:txBody>
          <a:bodyPr>
            <a:normAutofit fontScale="90000"/>
          </a:bodyPr>
          <a:lstStyle/>
          <a:p>
            <a:r>
              <a:rPr lang="en-US" dirty="0"/>
              <a:t>Gradient descent and learning rate</a:t>
            </a:r>
          </a:p>
        </p:txBody>
      </p:sp>
      <p:sp>
        <p:nvSpPr>
          <p:cNvPr id="3" name="Text Placeholder 2">
            <a:extLst>
              <a:ext uri="{FF2B5EF4-FFF2-40B4-BE49-F238E27FC236}">
                <a16:creationId xmlns:a16="http://schemas.microsoft.com/office/drawing/2014/main" id="{50E7E786-F710-945A-93E9-316D7532279F}"/>
              </a:ext>
            </a:extLst>
          </p:cNvPr>
          <p:cNvSpPr>
            <a:spLocks noGrp="1"/>
          </p:cNvSpPr>
          <p:nvPr>
            <p:ph type="body" idx="1"/>
          </p:nvPr>
        </p:nvSpPr>
        <p:spPr/>
        <p:txBody>
          <a:bodyPr/>
          <a:lstStyle/>
          <a:p>
            <a:r>
              <a:rPr lang="en-US" b="1" dirty="0"/>
              <a:t>Gradient descent </a:t>
            </a:r>
            <a:r>
              <a:rPr lang="en-US" dirty="0"/>
              <a:t>is an optimization algorithm used in machine learning and deep learning to minimize the loss function and improve model accuracy. The basic idea behind gradient descent is to iteratively adjust the model's parameters (weights and biases) in the direction that reduces the loss function, helping the model better fit the training data.</a:t>
            </a:r>
          </a:p>
          <a:p>
            <a:r>
              <a:rPr lang="en-US" dirty="0"/>
              <a:t>The </a:t>
            </a:r>
            <a:r>
              <a:rPr lang="en-US" b="1" dirty="0"/>
              <a:t>learning rate </a:t>
            </a:r>
            <a:r>
              <a:rPr lang="en-US" dirty="0"/>
              <a:t>is a crucial hyperparameter in machine learning, particularly in training neural networks. It controls the size of the steps that the optimization algorithm (usually gradient descent or a variant) takes when adjusting the model's weights to minimize the loss function.</a:t>
            </a:r>
          </a:p>
        </p:txBody>
      </p:sp>
    </p:spTree>
    <p:extLst>
      <p:ext uri="{BB962C8B-B14F-4D97-AF65-F5344CB8AC3E}">
        <p14:creationId xmlns:p14="http://schemas.microsoft.com/office/powerpoint/2010/main" val="48426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F49E-F3E9-EC2A-AF5C-735A2689F9B2}"/>
              </a:ext>
            </a:extLst>
          </p:cNvPr>
          <p:cNvSpPr>
            <a:spLocks noGrp="1"/>
          </p:cNvSpPr>
          <p:nvPr>
            <p:ph type="title"/>
          </p:nvPr>
        </p:nvSpPr>
        <p:spPr/>
        <p:txBody>
          <a:bodyPr>
            <a:normAutofit fontScale="90000"/>
          </a:bodyPr>
          <a:lstStyle/>
          <a:p>
            <a:r>
              <a:rPr lang="en-US" dirty="0" err="1"/>
              <a:t>Pytorch</a:t>
            </a:r>
            <a:endParaRPr lang="en-US" dirty="0"/>
          </a:p>
        </p:txBody>
      </p:sp>
      <p:sp>
        <p:nvSpPr>
          <p:cNvPr id="3" name="Text Placeholder 2">
            <a:extLst>
              <a:ext uri="{FF2B5EF4-FFF2-40B4-BE49-F238E27FC236}">
                <a16:creationId xmlns:a16="http://schemas.microsoft.com/office/drawing/2014/main" id="{24C5B273-F203-8F8A-2DCB-CA3808468DEF}"/>
              </a:ext>
            </a:extLst>
          </p:cNvPr>
          <p:cNvSpPr>
            <a:spLocks noGrp="1"/>
          </p:cNvSpPr>
          <p:nvPr>
            <p:ph type="body" idx="1"/>
          </p:nvPr>
        </p:nvSpPr>
        <p:spPr/>
        <p:txBody>
          <a:bodyPr/>
          <a:lstStyle/>
          <a:p>
            <a:r>
              <a:rPr lang="en-US" dirty="0"/>
              <a:t>An open-source machine learning framework that provides a flexible and efficient platform for building and training deep learning models. It has become one of the most popular deep learning frameworks due to its flexibility, Pythonic interface, and extensive support for GPUs (Graphics Processing Units), which are crucial for accelerating deep learning computations.</a:t>
            </a:r>
          </a:p>
        </p:txBody>
      </p:sp>
    </p:spTree>
    <p:extLst>
      <p:ext uri="{BB962C8B-B14F-4D97-AF65-F5344CB8AC3E}">
        <p14:creationId xmlns:p14="http://schemas.microsoft.com/office/powerpoint/2010/main" val="19444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a:p>
        </p:txBody>
      </p:sp>
      <p:sp>
        <p:nvSpPr>
          <p:cNvPr id="178" name="Google Shape;17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requirements</a:t>
            </a:r>
            <a:endParaRPr/>
          </a:p>
          <a:p>
            <a:pPr marL="457200" lvl="0" indent="-342900" algn="l" rtl="0">
              <a:spcBef>
                <a:spcPts val="0"/>
              </a:spcBef>
              <a:spcAft>
                <a:spcPts val="0"/>
              </a:spcAft>
              <a:buSzPts val="1800"/>
              <a:buChar char="●"/>
            </a:pPr>
            <a:r>
              <a:rPr lang="en"/>
              <a:t>Generalization</a:t>
            </a:r>
            <a:endParaRPr/>
          </a:p>
          <a:p>
            <a:pPr marL="457200" lvl="0" indent="-342900" algn="l" rtl="0">
              <a:spcBef>
                <a:spcPts val="0"/>
              </a:spcBef>
              <a:spcAft>
                <a:spcPts val="0"/>
              </a:spcAft>
              <a:buSzPts val="1800"/>
              <a:buChar char="●"/>
            </a:pPr>
            <a:r>
              <a:rPr lang="en"/>
              <a:t>Real-Time Audio Coding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AA40-2498-D673-2F6C-27CF1F0DC41B}"/>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46910A26-9858-AAB1-8B69-3A26B3AD3833}"/>
              </a:ext>
            </a:extLst>
          </p:cNvPr>
          <p:cNvSpPr>
            <a:spLocks noGrp="1"/>
          </p:cNvSpPr>
          <p:nvPr>
            <p:ph type="body" idx="1"/>
          </p:nvPr>
        </p:nvSpPr>
        <p:spPr/>
        <p:txBody>
          <a:bodyPr/>
          <a:lstStyle/>
          <a:p>
            <a:r>
              <a:rPr lang="en-US" dirty="0"/>
              <a:t>Neil </a:t>
            </a:r>
            <a:r>
              <a:rPr lang="en-US" dirty="0" err="1"/>
              <a:t>Zeghidour</a:t>
            </a:r>
            <a:r>
              <a:rPr lang="en-US" dirty="0"/>
              <a:t>, Alejandro </a:t>
            </a:r>
            <a:r>
              <a:rPr lang="en-US" dirty="0" err="1"/>
              <a:t>Luebs</a:t>
            </a:r>
            <a:r>
              <a:rPr lang="en-US" dirty="0"/>
              <a:t>, Ahmed </a:t>
            </a:r>
            <a:r>
              <a:rPr lang="en-US" dirty="0" err="1"/>
              <a:t>Omran</a:t>
            </a:r>
            <a:r>
              <a:rPr lang="en-US" dirty="0"/>
              <a:t>, Jan Skoglund, Marco </a:t>
            </a:r>
            <a:r>
              <a:rPr lang="en-US" dirty="0" err="1"/>
              <a:t>Tagliasacchi</a:t>
            </a:r>
            <a:r>
              <a:rPr lang="en-US" dirty="0"/>
              <a:t>. 2021. "</a:t>
            </a:r>
            <a:r>
              <a:rPr lang="en-US" dirty="0" err="1"/>
              <a:t>SoundStream</a:t>
            </a:r>
            <a:r>
              <a:rPr lang="en-US" dirty="0"/>
              <a:t>: An End-to-End Neural Audio Codec".</a:t>
            </a:r>
          </a:p>
          <a:p>
            <a:r>
              <a:rPr lang="en-US" dirty="0"/>
              <a:t>Alexandre </a:t>
            </a:r>
            <a:r>
              <a:rPr lang="en-US" dirty="0" err="1"/>
              <a:t>Défossez</a:t>
            </a:r>
            <a:r>
              <a:rPr lang="en-US" dirty="0"/>
              <a:t>, Jade </a:t>
            </a:r>
            <a:r>
              <a:rPr lang="en-US" dirty="0" err="1"/>
              <a:t>Copet</a:t>
            </a:r>
            <a:r>
              <a:rPr lang="en-US" dirty="0"/>
              <a:t>, Gabriel </a:t>
            </a:r>
            <a:r>
              <a:rPr lang="en-US" dirty="0" err="1"/>
              <a:t>Synnaeve</a:t>
            </a:r>
            <a:r>
              <a:rPr lang="en-US" dirty="0"/>
              <a:t>, Yossi Adi. 2022. "High Fidelity Neural Audio Compression".</a:t>
            </a:r>
          </a:p>
        </p:txBody>
      </p:sp>
    </p:spTree>
    <p:extLst>
      <p:ext uri="{BB962C8B-B14F-4D97-AF65-F5344CB8AC3E}">
        <p14:creationId xmlns:p14="http://schemas.microsoft.com/office/powerpoint/2010/main" val="249032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2986-0C51-ED08-00FE-960C6B262334}"/>
              </a:ext>
            </a:extLst>
          </p:cNvPr>
          <p:cNvSpPr>
            <a:spLocks noGrp="1"/>
          </p:cNvSpPr>
          <p:nvPr>
            <p:ph type="title"/>
          </p:nvPr>
        </p:nvSpPr>
        <p:spPr>
          <a:xfrm>
            <a:off x="311700" y="243857"/>
            <a:ext cx="8520600" cy="572700"/>
          </a:xfrm>
        </p:spPr>
        <p:txBody>
          <a:bodyPr>
            <a:normAutofit fontScale="90000"/>
          </a:bodyPr>
          <a:lstStyle/>
          <a:p>
            <a:r>
              <a:rPr lang="en-US" dirty="0" err="1"/>
              <a:t>SoundStream</a:t>
            </a:r>
            <a:endParaRPr lang="en-US" dirty="0"/>
          </a:p>
        </p:txBody>
      </p:sp>
      <p:pic>
        <p:nvPicPr>
          <p:cNvPr id="5" name="Picture 4" descr="A screenshot of a computer&#10;&#10;Description automatically generated">
            <a:extLst>
              <a:ext uri="{FF2B5EF4-FFF2-40B4-BE49-F238E27FC236}">
                <a16:creationId xmlns:a16="http://schemas.microsoft.com/office/drawing/2014/main" id="{C9B50DEF-A48D-C963-778F-152408BF80B4}"/>
              </a:ext>
            </a:extLst>
          </p:cNvPr>
          <p:cNvPicPr>
            <a:picLocks noChangeAspect="1"/>
          </p:cNvPicPr>
          <p:nvPr/>
        </p:nvPicPr>
        <p:blipFill>
          <a:blip r:embed="rId2"/>
          <a:stretch>
            <a:fillRect/>
          </a:stretch>
        </p:blipFill>
        <p:spPr>
          <a:xfrm>
            <a:off x="532737" y="963955"/>
            <a:ext cx="7772400" cy="2508865"/>
          </a:xfrm>
          <a:prstGeom prst="rect">
            <a:avLst/>
          </a:prstGeom>
        </p:spPr>
      </p:pic>
      <p:sp>
        <p:nvSpPr>
          <p:cNvPr id="6" name="Google Shape;89;p17">
            <a:extLst>
              <a:ext uri="{FF2B5EF4-FFF2-40B4-BE49-F238E27FC236}">
                <a16:creationId xmlns:a16="http://schemas.microsoft.com/office/drawing/2014/main" id="{F83BD961-774E-7A5A-19C7-B7D2894EEB84}"/>
              </a:ext>
            </a:extLst>
          </p:cNvPr>
          <p:cNvSpPr txBox="1">
            <a:spLocks noGrp="1"/>
          </p:cNvSpPr>
          <p:nvPr>
            <p:ph type="body" idx="1"/>
          </p:nvPr>
        </p:nvSpPr>
        <p:spPr>
          <a:xfrm>
            <a:off x="421419" y="3803114"/>
            <a:ext cx="8410881" cy="1096529"/>
          </a:xfrm>
          <a:prstGeom prst="rect">
            <a:avLst/>
          </a:prstGeom>
        </p:spPr>
        <p:txBody>
          <a:bodyPr spcFirstLastPara="1" wrap="square" lIns="91425" tIns="91425" rIns="91425" bIns="91425" anchor="t" anchorCtr="0">
            <a:normAutofit fontScale="85000" lnSpcReduction="10000"/>
          </a:bodyPr>
          <a:lstStyle/>
          <a:p>
            <a:pPr marL="114300" lvl="0" indent="0" algn="l" rtl="0">
              <a:spcBef>
                <a:spcPts val="0"/>
              </a:spcBef>
              <a:spcAft>
                <a:spcPts val="0"/>
              </a:spcAft>
              <a:buSzPts val="1800"/>
              <a:buNone/>
            </a:pPr>
            <a:r>
              <a:rPr lang="en-GB" noProof="0" dirty="0"/>
              <a:t>A convolutional encoder produces a latent representation of the input audio simples, which is quantized using a variable number of residual vector quantizers (RVQ). During training, the model parameters are optimized using a combination of reconstruction and adversarial losses.</a:t>
            </a:r>
          </a:p>
        </p:txBody>
      </p:sp>
    </p:spTree>
    <p:extLst>
      <p:ext uri="{BB962C8B-B14F-4D97-AF65-F5344CB8AC3E}">
        <p14:creationId xmlns:p14="http://schemas.microsoft.com/office/powerpoint/2010/main" val="19626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Encodec</a:t>
            </a:r>
            <a:endParaRPr/>
          </a:p>
        </p:txBody>
      </p:sp>
      <p:pic>
        <p:nvPicPr>
          <p:cNvPr id="67" name="Google Shape;67;p15"/>
          <p:cNvPicPr preferRelativeResize="0"/>
          <p:nvPr/>
        </p:nvPicPr>
        <p:blipFill>
          <a:blip r:embed="rId3">
            <a:alphaModFix/>
          </a:blip>
          <a:stretch>
            <a:fillRect/>
          </a:stretch>
        </p:blipFill>
        <p:spPr>
          <a:xfrm>
            <a:off x="1143000" y="1364225"/>
            <a:ext cx="7263526" cy="3128976"/>
          </a:xfrm>
          <a:prstGeom prst="rect">
            <a:avLst/>
          </a:prstGeom>
          <a:noFill/>
          <a:ln>
            <a:noFill/>
          </a:ln>
        </p:spPr>
      </p:pic>
      <p:sp>
        <p:nvSpPr>
          <p:cNvPr id="68" name="Google Shape;68;p15"/>
          <p:cNvSpPr/>
          <p:nvPr/>
        </p:nvSpPr>
        <p:spPr>
          <a:xfrm>
            <a:off x="285600" y="1364225"/>
            <a:ext cx="857400" cy="333000"/>
          </a:xfrm>
          <a:prstGeom prst="roundRect">
            <a:avLst>
              <a:gd name="adj" fmla="val 16667"/>
            </a:avLst>
          </a:prstGeom>
          <a:solidFill>
            <a:srgbClr val="B6D7A8"/>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800" b="1">
              <a:latin typeface="Raleway"/>
              <a:ea typeface="Raleway"/>
              <a:cs typeface="Raleway"/>
              <a:sym typeface="Raleway"/>
            </a:endParaRPr>
          </a:p>
          <a:p>
            <a:pPr marL="0" lvl="0" indent="0" algn="ctr" rtl="0">
              <a:lnSpc>
                <a:spcPct val="115000"/>
              </a:lnSpc>
              <a:spcBef>
                <a:spcPts val="0"/>
              </a:spcBef>
              <a:spcAft>
                <a:spcPts val="0"/>
              </a:spcAft>
              <a:buNone/>
            </a:pPr>
            <a:r>
              <a:rPr lang="en" sz="800" b="1">
                <a:latin typeface="Raleway"/>
                <a:ea typeface="Raleway"/>
                <a:cs typeface="Raleway"/>
                <a:sym typeface="Raleway"/>
              </a:rPr>
              <a:t>24000 Hz</a:t>
            </a:r>
            <a:endParaRPr/>
          </a:p>
          <a:p>
            <a:pPr marL="0" lvl="0" indent="0" algn="l" rtl="0">
              <a:spcBef>
                <a:spcPts val="0"/>
              </a:spcBef>
              <a:spcAft>
                <a:spcPts val="0"/>
              </a:spcAft>
              <a:buNone/>
            </a:pPr>
            <a:endParaRPr/>
          </a:p>
        </p:txBody>
      </p:sp>
      <p:cxnSp>
        <p:nvCxnSpPr>
          <p:cNvPr id="69" name="Google Shape;69;p15"/>
          <p:cNvCxnSpPr>
            <a:stCxn id="68" idx="3"/>
          </p:cNvCxnSpPr>
          <p:nvPr/>
        </p:nvCxnSpPr>
        <p:spPr>
          <a:xfrm>
            <a:off x="1143000" y="1530725"/>
            <a:ext cx="836700" cy="1014900"/>
          </a:xfrm>
          <a:prstGeom prst="straightConnector1">
            <a:avLst/>
          </a:prstGeom>
          <a:noFill/>
          <a:ln w="9525" cap="flat" cmpd="sng">
            <a:solidFill>
              <a:srgbClr val="1A1A1A"/>
            </a:solidFill>
            <a:prstDash val="solid"/>
            <a:round/>
            <a:headEnd type="none" w="med" len="med"/>
            <a:tailEnd type="triangle" w="med" len="med"/>
          </a:ln>
        </p:spPr>
      </p:cxnSp>
      <p:sp>
        <p:nvSpPr>
          <p:cNvPr id="70" name="Google Shape;70;p15"/>
          <p:cNvSpPr/>
          <p:nvPr/>
        </p:nvSpPr>
        <p:spPr>
          <a:xfrm>
            <a:off x="3211325" y="736475"/>
            <a:ext cx="857400" cy="333000"/>
          </a:xfrm>
          <a:prstGeom prst="roundRect">
            <a:avLst>
              <a:gd name="adj" fmla="val 16667"/>
            </a:avLst>
          </a:prstGeom>
          <a:solidFill>
            <a:srgbClr val="B6D7A8"/>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800" b="1">
              <a:latin typeface="Raleway"/>
              <a:ea typeface="Raleway"/>
              <a:cs typeface="Raleway"/>
              <a:sym typeface="Raleway"/>
            </a:endParaRPr>
          </a:p>
          <a:p>
            <a:pPr marL="0" lvl="0" indent="0" algn="ctr" rtl="0">
              <a:lnSpc>
                <a:spcPct val="115000"/>
              </a:lnSpc>
              <a:spcBef>
                <a:spcPts val="0"/>
              </a:spcBef>
              <a:spcAft>
                <a:spcPts val="0"/>
              </a:spcAft>
              <a:buNone/>
            </a:pPr>
            <a:r>
              <a:rPr lang="en" sz="800" b="1">
                <a:latin typeface="Raleway"/>
                <a:ea typeface="Raleway"/>
                <a:cs typeface="Raleway"/>
                <a:sym typeface="Raleway"/>
              </a:rPr>
              <a:t>75 Hz</a:t>
            </a:r>
            <a:endParaRPr/>
          </a:p>
          <a:p>
            <a:pPr marL="0" lvl="0" indent="0" algn="l" rtl="0">
              <a:spcBef>
                <a:spcPts val="0"/>
              </a:spcBef>
              <a:spcAft>
                <a:spcPts val="0"/>
              </a:spcAft>
              <a:buNone/>
            </a:pPr>
            <a:endParaRPr/>
          </a:p>
        </p:txBody>
      </p:sp>
      <p:cxnSp>
        <p:nvCxnSpPr>
          <p:cNvPr id="71" name="Google Shape;71;p15"/>
          <p:cNvCxnSpPr>
            <a:stCxn id="70" idx="2"/>
          </p:cNvCxnSpPr>
          <p:nvPr/>
        </p:nvCxnSpPr>
        <p:spPr>
          <a:xfrm flipH="1">
            <a:off x="3213125" y="1069475"/>
            <a:ext cx="426900" cy="1174200"/>
          </a:xfrm>
          <a:prstGeom prst="straightConnector1">
            <a:avLst/>
          </a:prstGeom>
          <a:noFill/>
          <a:ln w="9525" cap="flat" cmpd="sng">
            <a:solidFill>
              <a:srgbClr val="1A1A1A"/>
            </a:solidFill>
            <a:prstDash val="solid"/>
            <a:round/>
            <a:headEnd type="none" w="med" len="med"/>
            <a:tailEnd type="triangle" w="med" len="med"/>
          </a:ln>
        </p:spPr>
      </p:cxnSp>
      <p:sp>
        <p:nvSpPr>
          <p:cNvPr id="72" name="Google Shape;72;p15"/>
          <p:cNvSpPr/>
          <p:nvPr/>
        </p:nvSpPr>
        <p:spPr>
          <a:xfrm>
            <a:off x="2555825" y="4160200"/>
            <a:ext cx="857400" cy="278700"/>
          </a:xfrm>
          <a:prstGeom prst="roundRect">
            <a:avLst>
              <a:gd name="adj" fmla="val 16667"/>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800" b="1">
              <a:latin typeface="Raleway"/>
              <a:ea typeface="Raleway"/>
              <a:cs typeface="Raleway"/>
              <a:sym typeface="Raleway"/>
            </a:endParaRPr>
          </a:p>
          <a:p>
            <a:pPr marL="0" lvl="0" indent="0" algn="ctr" rtl="0">
              <a:lnSpc>
                <a:spcPct val="115000"/>
              </a:lnSpc>
              <a:spcBef>
                <a:spcPts val="0"/>
              </a:spcBef>
              <a:spcAft>
                <a:spcPts val="0"/>
              </a:spcAft>
              <a:buNone/>
            </a:pPr>
            <a:r>
              <a:rPr lang="en" sz="800" b="1">
                <a:latin typeface="Raleway"/>
                <a:ea typeface="Raleway"/>
                <a:cs typeface="Raleway"/>
                <a:sym typeface="Raleway"/>
              </a:rPr>
              <a:t>RNN</a:t>
            </a:r>
            <a:endParaRPr/>
          </a:p>
          <a:p>
            <a:pPr marL="0" lvl="0" indent="0" algn="l" rtl="0">
              <a:spcBef>
                <a:spcPts val="0"/>
              </a:spcBef>
              <a:spcAft>
                <a:spcPts val="0"/>
              </a:spcAft>
              <a:buNone/>
            </a:pPr>
            <a:endParaRPr/>
          </a:p>
        </p:txBody>
      </p:sp>
      <p:cxnSp>
        <p:nvCxnSpPr>
          <p:cNvPr id="73" name="Google Shape;73;p15"/>
          <p:cNvCxnSpPr>
            <a:stCxn id="72" idx="0"/>
          </p:cNvCxnSpPr>
          <p:nvPr/>
        </p:nvCxnSpPr>
        <p:spPr>
          <a:xfrm rot="10800000">
            <a:off x="2904725" y="3168700"/>
            <a:ext cx="79800" cy="991500"/>
          </a:xfrm>
          <a:prstGeom prst="straightConnector1">
            <a:avLst/>
          </a:prstGeom>
          <a:noFill/>
          <a:ln w="9525" cap="flat" cmpd="sng">
            <a:solidFill>
              <a:srgbClr val="1A1A1A"/>
            </a:solidFill>
            <a:prstDash val="solid"/>
            <a:round/>
            <a:headEnd type="none" w="med" len="med"/>
            <a:tailEnd type="triangle" w="med" len="med"/>
          </a:ln>
        </p:spPr>
      </p:cxnSp>
      <p:sp>
        <p:nvSpPr>
          <p:cNvPr id="74" name="Google Shape;74;p15"/>
          <p:cNvSpPr/>
          <p:nvPr/>
        </p:nvSpPr>
        <p:spPr>
          <a:xfrm>
            <a:off x="3213125" y="2089477"/>
            <a:ext cx="1755000" cy="1560300"/>
          </a:xfrm>
          <a:prstGeom prst="ellipse">
            <a:avLst/>
          </a:prstGeom>
          <a:solidFill>
            <a:srgbClr val="9000BF">
              <a:alpha val="28930"/>
            </a:srgbClr>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5"/>
          <p:cNvCxnSpPr>
            <a:stCxn id="74" idx="7"/>
          </p:cNvCxnSpPr>
          <p:nvPr/>
        </p:nvCxnSpPr>
        <p:spPr>
          <a:xfrm rot="10800000" flipH="1">
            <a:off x="4711111" y="1003977"/>
            <a:ext cx="833400" cy="1314000"/>
          </a:xfrm>
          <a:prstGeom prst="straightConnector1">
            <a:avLst/>
          </a:prstGeom>
          <a:noFill/>
          <a:ln w="9525" cap="flat" cmpd="sng">
            <a:solidFill>
              <a:srgbClr val="1A1A1A"/>
            </a:solidFill>
            <a:prstDash val="solid"/>
            <a:round/>
            <a:headEnd type="none" w="med" len="med"/>
            <a:tailEnd type="triangle" w="med" len="med"/>
          </a:ln>
        </p:spPr>
      </p:cxnSp>
      <p:sp>
        <p:nvSpPr>
          <p:cNvPr id="76" name="Google Shape;76;p15"/>
          <p:cNvSpPr/>
          <p:nvPr/>
        </p:nvSpPr>
        <p:spPr>
          <a:xfrm>
            <a:off x="5090550" y="670975"/>
            <a:ext cx="1187700" cy="333000"/>
          </a:xfrm>
          <a:prstGeom prst="roundRect">
            <a:avLst>
              <a:gd name="adj" fmla="val 16667"/>
            </a:avLst>
          </a:prstGeom>
          <a:solidFill>
            <a:srgbClr val="9000BF">
              <a:alpha val="28930"/>
            </a:srgbClr>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800" b="1">
              <a:latin typeface="Raleway"/>
              <a:ea typeface="Raleway"/>
              <a:cs typeface="Raleway"/>
              <a:sym typeface="Raleway"/>
            </a:endParaRPr>
          </a:p>
          <a:p>
            <a:pPr marL="0" lvl="0" indent="0" algn="ctr" rtl="0">
              <a:lnSpc>
                <a:spcPct val="115000"/>
              </a:lnSpc>
              <a:spcBef>
                <a:spcPts val="0"/>
              </a:spcBef>
              <a:spcAft>
                <a:spcPts val="0"/>
              </a:spcAft>
              <a:buNone/>
            </a:pPr>
            <a:r>
              <a:rPr lang="en" sz="800" b="1">
                <a:latin typeface="Raleway"/>
                <a:ea typeface="Raleway"/>
                <a:cs typeface="Raleway"/>
                <a:sym typeface="Raleway"/>
              </a:rPr>
              <a:t>Key component</a:t>
            </a:r>
            <a:endParaRPr/>
          </a:p>
          <a:p>
            <a:pPr marL="0" lvl="0" indent="0" algn="l" rtl="0">
              <a:spcBef>
                <a:spcPts val="0"/>
              </a:spcBef>
              <a:spcAft>
                <a:spcPts val="0"/>
              </a:spcAft>
              <a:buNone/>
            </a:pPr>
            <a:endParaRPr/>
          </a:p>
        </p:txBody>
      </p:sp>
      <p:sp>
        <p:nvSpPr>
          <p:cNvPr id="77" name="Google Shape;77;p15"/>
          <p:cNvSpPr txBox="1"/>
          <p:nvPr/>
        </p:nvSpPr>
        <p:spPr>
          <a:xfrm>
            <a:off x="0" y="3810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83" name="Google Shape;83;p16"/>
          <p:cNvPicPr preferRelativeResize="0"/>
          <p:nvPr/>
        </p:nvPicPr>
        <p:blipFill>
          <a:blip r:embed="rId3">
            <a:alphaModFix/>
          </a:blip>
          <a:stretch>
            <a:fillRect/>
          </a:stretch>
        </p:blipFill>
        <p:spPr>
          <a:xfrm>
            <a:off x="563475" y="1591075"/>
            <a:ext cx="8112875" cy="294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195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Convolutional Neural Networks (CNN)</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CNNs are used to detect patterns and structures in data.</a:t>
            </a:r>
            <a:endParaRPr dirty="0"/>
          </a:p>
          <a:p>
            <a:pPr marL="457200" lvl="0" indent="-342900" algn="l" rtl="0">
              <a:spcBef>
                <a:spcPts val="0"/>
              </a:spcBef>
              <a:spcAft>
                <a:spcPts val="0"/>
              </a:spcAft>
              <a:buSzPts val="1800"/>
              <a:buChar char="●"/>
            </a:pPr>
            <a:r>
              <a:rPr lang="en" dirty="0"/>
              <a:t>Originally developed for images, but widely applied to audio.</a:t>
            </a:r>
            <a:endParaRPr dirty="0"/>
          </a:p>
          <a:p>
            <a:pPr marL="457200" lvl="0" indent="-342900" algn="l" rtl="0">
              <a:spcBef>
                <a:spcPts val="0"/>
              </a:spcBef>
              <a:spcAft>
                <a:spcPts val="0"/>
              </a:spcAft>
              <a:buSzPts val="1800"/>
              <a:buChar char="●"/>
            </a:pPr>
            <a:r>
              <a:rPr lang="en" dirty="0"/>
              <a:t>Key strength: automatic feature extraction (from low-level to high-level).</a:t>
            </a:r>
            <a:endParaRPr dirty="0"/>
          </a:p>
        </p:txBody>
      </p:sp>
      <p:pic>
        <p:nvPicPr>
          <p:cNvPr id="90" name="Google Shape;90;p17"/>
          <p:cNvPicPr preferRelativeResize="0"/>
          <p:nvPr/>
        </p:nvPicPr>
        <p:blipFill>
          <a:blip r:embed="rId3">
            <a:alphaModFix/>
          </a:blip>
          <a:stretch>
            <a:fillRect/>
          </a:stretch>
        </p:blipFill>
        <p:spPr>
          <a:xfrm>
            <a:off x="1497025" y="2383400"/>
            <a:ext cx="5522850" cy="260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0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Convolution?</a:t>
            </a:r>
            <a:endParaRPr/>
          </a:p>
        </p:txBody>
      </p:sp>
      <p:sp>
        <p:nvSpPr>
          <p:cNvPr id="96" name="Google Shape;96;p18"/>
          <p:cNvSpPr txBox="1">
            <a:spLocks noGrp="1"/>
          </p:cNvSpPr>
          <p:nvPr>
            <p:ph type="body" idx="1"/>
          </p:nvPr>
        </p:nvSpPr>
        <p:spPr>
          <a:xfrm>
            <a:off x="182075" y="644700"/>
            <a:ext cx="8867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Convolution is a mathematical operation between a filter (kernel) and the input signal.</a:t>
            </a:r>
            <a:endParaRPr/>
          </a:p>
          <a:p>
            <a:pPr marL="457200" lvl="0" indent="-342900" algn="l" rtl="0">
              <a:spcBef>
                <a:spcPts val="0"/>
              </a:spcBef>
              <a:spcAft>
                <a:spcPts val="0"/>
              </a:spcAft>
              <a:buSzPts val="1800"/>
              <a:buChar char="●"/>
            </a:pPr>
            <a:r>
              <a:rPr lang="en"/>
              <a:t>The filter slides over the input and extracts features by applying a weighted sum.</a:t>
            </a:r>
            <a:endParaRPr/>
          </a:p>
          <a:p>
            <a:pPr marL="457200" lvl="0" indent="-342900" algn="l" rtl="0">
              <a:spcBef>
                <a:spcPts val="0"/>
              </a:spcBef>
              <a:spcAft>
                <a:spcPts val="0"/>
              </a:spcAft>
              <a:buSzPts val="1800"/>
              <a:buChar char="●"/>
            </a:pPr>
            <a:r>
              <a:rPr lang="en"/>
              <a:t>CNNs learn the filters (unlike traditional signal processing, where filters are predefined).</a:t>
            </a:r>
            <a:endParaRPr/>
          </a:p>
        </p:txBody>
      </p:sp>
      <p:pic>
        <p:nvPicPr>
          <p:cNvPr id="97" name="Google Shape;97;p18"/>
          <p:cNvPicPr preferRelativeResize="0"/>
          <p:nvPr/>
        </p:nvPicPr>
        <p:blipFill>
          <a:blip r:embed="rId3">
            <a:alphaModFix/>
          </a:blip>
          <a:stretch>
            <a:fillRect/>
          </a:stretch>
        </p:blipFill>
        <p:spPr>
          <a:xfrm>
            <a:off x="2934751" y="2110525"/>
            <a:ext cx="3544625" cy="3032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Kernels and Feature Detection</a:t>
            </a: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Kernels</a:t>
            </a:r>
            <a:r>
              <a:rPr lang="en" dirty="0"/>
              <a:t> (or filters) are small-sized matrices (e.g., 3x3, 5x5) that detect specific features in the input.</a:t>
            </a:r>
            <a:endParaRPr dirty="0"/>
          </a:p>
          <a:p>
            <a:pPr marL="457200" lvl="0" indent="-342900" algn="l" rtl="0">
              <a:spcBef>
                <a:spcPts val="0"/>
              </a:spcBef>
              <a:spcAft>
                <a:spcPts val="0"/>
              </a:spcAft>
              <a:buSzPts val="1800"/>
              <a:buChar char="●"/>
            </a:pPr>
            <a:r>
              <a:rPr lang="en" dirty="0"/>
              <a:t>Different filters detect different patterns (e.g., low-frequency vs. high-frequency components in audio).</a:t>
            </a:r>
            <a:endParaRPr dirty="0"/>
          </a:p>
          <a:p>
            <a:pPr marL="457200" lvl="0" indent="-342900" algn="l" rtl="0">
              <a:spcBef>
                <a:spcPts val="0"/>
              </a:spcBef>
              <a:spcAft>
                <a:spcPts val="0"/>
              </a:spcAft>
              <a:buSzPts val="1800"/>
              <a:buChar char="●"/>
            </a:pPr>
            <a:r>
              <a:rPr lang="en" dirty="0"/>
              <a:t>Filters are learned from the data during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Stride and Padding in CNNs</a:t>
            </a:r>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b="1" dirty="0"/>
              <a:t>Stride</a:t>
            </a:r>
            <a:r>
              <a:rPr lang="en" dirty="0"/>
              <a:t>: Defines how much the filter moves across the input (affects output size).</a:t>
            </a:r>
            <a:endParaRPr dirty="0"/>
          </a:p>
          <a:p>
            <a:pPr marL="285750" indent="-285750">
              <a:spcBef>
                <a:spcPts val="1200"/>
              </a:spcBef>
              <a:spcAft>
                <a:spcPts val="1200"/>
              </a:spcAft>
            </a:pPr>
            <a:r>
              <a:rPr lang="en" b="1" dirty="0"/>
              <a:t>Padding</a:t>
            </a:r>
            <a:r>
              <a:rPr lang="en" dirty="0"/>
              <a:t>: Adds extra space around the input (e.g., zero-padding) to control output size and maintain important boundary information.</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8188</TotalTime>
  <Words>1058</Words>
  <Application>Microsoft Macintosh PowerPoint</Application>
  <PresentationFormat>On-screen Show (16:9)</PresentationFormat>
  <Paragraphs>87</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Lato</vt:lpstr>
      <vt:lpstr>Raleway</vt:lpstr>
      <vt:lpstr>Simple Light</vt:lpstr>
      <vt:lpstr>6. Neural  audio compression</vt:lpstr>
      <vt:lpstr>Index</vt:lpstr>
      <vt:lpstr>SoundStream</vt:lpstr>
      <vt:lpstr>Encodec</vt:lpstr>
      <vt:lpstr>Results</vt:lpstr>
      <vt:lpstr>Convolutional Neural Networks (CNN)</vt:lpstr>
      <vt:lpstr>What is Convolution?</vt:lpstr>
      <vt:lpstr>Kernels and Feature Detection</vt:lpstr>
      <vt:lpstr>Stride and Padding in CNNs</vt:lpstr>
      <vt:lpstr>Convolutional Layer: Extracting Features</vt:lpstr>
      <vt:lpstr>Non-Linear Activation Functions (ReLU)</vt:lpstr>
      <vt:lpstr>Pooling Layer: Downsampling the Data</vt:lpstr>
      <vt:lpstr>How CNNs Build Hierarchical Representations</vt:lpstr>
      <vt:lpstr>CNNs vs. Traditional Audio Filters</vt:lpstr>
      <vt:lpstr>Convolutional Auto Encoder (CAE)</vt:lpstr>
      <vt:lpstr>How the Encoder Works in Audio Compression</vt:lpstr>
      <vt:lpstr>How the Decoder Works in Audio Compression</vt:lpstr>
      <vt:lpstr>Understanding the Bottleneck: The Key to Compression</vt:lpstr>
      <vt:lpstr>Training the Autoencoder: Loss Function and Optimization</vt:lpstr>
      <vt:lpstr>Gradient descent and learning rate</vt:lpstr>
      <vt:lpstr>Pytorch</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FRANCESC XAVIER SERRA CASALS</cp:lastModifiedBy>
  <cp:revision>6</cp:revision>
  <dcterms:modified xsi:type="dcterms:W3CDTF">2024-11-06T11:32:26Z</dcterms:modified>
</cp:coreProperties>
</file>