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73" r:id="rId6"/>
    <p:sldId id="274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9" r:id="rId20"/>
    <p:sldId id="272" r:id="rId21"/>
    <p:sldId id="280" r:id="rId22"/>
    <p:sldId id="275" r:id="rId23"/>
    <p:sldId id="276" r:id="rId24"/>
    <p:sldId id="277" r:id="rId25"/>
    <p:sldId id="278" r:id="rId26"/>
    <p:sldId id="281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1"/>
    <p:restoredTop sz="94689"/>
  </p:normalViewPr>
  <p:slideViewPr>
    <p:cSldViewPr snapToGrid="0">
      <p:cViewPr varScale="1">
        <p:scale>
          <a:sx n="183" d="100"/>
          <a:sy n="183" d="100"/>
        </p:scale>
        <p:origin x="200" y="4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3594a41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3594a41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03594a410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03594a410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03594a41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03594a41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03594a41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03594a41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03594a41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03594a41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03594a41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03594a41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03594a410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03594a410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03594a410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03594a410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03594a41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03594a41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>
          <a:extLst>
            <a:ext uri="{FF2B5EF4-FFF2-40B4-BE49-F238E27FC236}">
              <a16:creationId xmlns:a16="http://schemas.microsoft.com/office/drawing/2014/main" id="{A9DADFA4-7573-5834-2A05-AB0932251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03594a410_0_61:notes">
            <a:extLst>
              <a:ext uri="{FF2B5EF4-FFF2-40B4-BE49-F238E27FC236}">
                <a16:creationId xmlns:a16="http://schemas.microsoft.com/office/drawing/2014/main" id="{E4681978-645C-4365-C145-ADF61B7327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03594a410_0_61:notes">
            <a:extLst>
              <a:ext uri="{FF2B5EF4-FFF2-40B4-BE49-F238E27FC236}">
                <a16:creationId xmlns:a16="http://schemas.microsoft.com/office/drawing/2014/main" id="{48A6271B-5E6E-CF32-AAAC-647741A639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142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03594a4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03594a4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03594a41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03594a41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03594a410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203594a410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203594a41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203594a41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03594a410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03594a410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4393b58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4393b58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03594a41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03594a41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4bfa3a45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4bfa3a45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03594a41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03594a41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03594a410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03594a410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4bfa3a4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4bfa3a4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03594a41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03594a41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03594a410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03594a410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Quantization and </a:t>
            </a:r>
            <a:br>
              <a:rPr lang="en"/>
            </a:br>
            <a:r>
              <a:rPr lang="en"/>
              <a:t>entropy coding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Xavier Serra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164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Scalar quantization: non uniform 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30575" cy="35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2225" y="1282350"/>
            <a:ext cx="3100025" cy="319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129550" y="695275"/>
            <a:ext cx="8907900" cy="24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Non-uniform PCM quantizers use a non uniform step size that can be determined from the statistical structure of the signal.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PDF-optimized PCM uses fine step sizes for frequently occurring amplitudes and coarse step sizes for less frequently occurring amplitudes.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signal with a Gaussian PDF can be quantized more efficiently by computing the quantization step sizes and the corresponding centroids such that the mean square quantization noise is minimized.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l="3956"/>
          <a:stretch/>
        </p:blipFill>
        <p:spPr>
          <a:xfrm>
            <a:off x="4997675" y="2612425"/>
            <a:ext cx="3704536" cy="253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2736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PDF-optimized PCM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quantizers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00" y="1071625"/>
            <a:ext cx="5576826" cy="10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0700" y="1776075"/>
            <a:ext cx="3145675" cy="28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4703299" y="4637925"/>
            <a:ext cx="43533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Companding function for non uniform PCM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PCM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68575" y="661033"/>
            <a:ext cx="8961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DPCM removes redundancy in the signal by exploiting the correlation between adjacent samples.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Simplest DPCM encodes only the difference between successive samples.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Common DPCM incorporates short-term prediction process:     </a:t>
            </a:r>
            <a:br>
              <a:rPr lang="en" dirty="0"/>
            </a:br>
            <a:r>
              <a:rPr lang="en" dirty="0"/>
              <a:t>                     </a:t>
            </a:r>
            <a:endParaRPr dirty="0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5650" y="1938325"/>
            <a:ext cx="1488625" cy="6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2087" y="2552700"/>
            <a:ext cx="6519824" cy="23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PCM formats based on scalar quantization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25" y="1017724"/>
            <a:ext cx="7949100" cy="422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2355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quantization</a:t>
            </a: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196225" y="1000075"/>
            <a:ext cx="871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VQ is achieved by encoding a data-set jointly in block or vector form.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69" y="1952625"/>
            <a:ext cx="49720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0250" y="1502275"/>
            <a:ext cx="3046100" cy="32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5534700" y="4683650"/>
            <a:ext cx="34500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Cells for two-dimensional VQ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83825" y="678175"/>
            <a:ext cx="8748600" cy="42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quantizer maps the </a:t>
            </a:r>
            <a:r>
              <a:rPr lang="en" dirty="0" err="1"/>
              <a:t>i-th</a:t>
            </a:r>
            <a:r>
              <a:rPr lang="en" dirty="0"/>
              <a:t> incoming N vector given by</a:t>
            </a:r>
            <a:br>
              <a:rPr lang="en" dirty="0"/>
            </a:br>
            <a:r>
              <a:rPr lang="en" dirty="0"/>
              <a:t>                         T                to a n-</a:t>
            </a:r>
            <a:r>
              <a:rPr lang="en" dirty="0" err="1"/>
              <a:t>th</a:t>
            </a:r>
            <a:r>
              <a:rPr lang="en" dirty="0"/>
              <a:t> channel symbol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codebook consists of L code vectors,</a:t>
            </a:r>
            <a:br>
              <a:rPr lang="en" dirty="0"/>
            </a:br>
            <a:r>
              <a:rPr lang="en" dirty="0"/>
              <a:t>which reside in the memory of the transmitter and the receiver.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input vectors are compared to each codeword and the address of the closest codeword determines the channel symbol to be transmitted.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most commonly used distortion measure is the sum of squared errors,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ES" dirty="0"/>
              <a:t> 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Fixed codebooks are designed a priori and the basic design procedure involves an initial guess for the codebook and then iterative improvement by using a large number of training vectors.</a:t>
            </a:r>
            <a:endParaRPr dirty="0"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4010" y="2905110"/>
            <a:ext cx="25717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900" y="1086525"/>
            <a:ext cx="2619914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1225" y="1092850"/>
            <a:ext cx="169545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6805" y="1391330"/>
            <a:ext cx="4233461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11700" y="3064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Structured VQ</a:t>
            </a:r>
            <a:endParaRPr dirty="0"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complexity of high-dimensionality VQ can be reduced with the use of structured codebooks that allow for efficient search.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Multistep vector quantizers consist of a cascade of several quantizers each one encoding the error or residual of the previous quantizer.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566375" y="-359750"/>
            <a:ext cx="1729750" cy="784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Bit-allocation algorithms</a:t>
            </a:r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311700" y="65371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bit-allocation algorithm determines the number of bits required to quantize an audio frame with reduced audible distortion.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Bit-allocation can be based on perceptual rules or spectral characteristics.</a:t>
            </a:r>
            <a:endParaRPr dirty="0"/>
          </a:p>
        </p:txBody>
      </p:sp>
      <p:pic>
        <p:nvPicPr>
          <p:cNvPr id="3" name="Picture 2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ACBF3AA0-2776-8F2A-5E2F-4233B47C6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757" y="1750537"/>
            <a:ext cx="5068486" cy="2878668"/>
          </a:xfrm>
          <a:prstGeom prst="rect">
            <a:avLst/>
          </a:prstGeom>
        </p:spPr>
      </p:pic>
      <p:sp>
        <p:nvSpPr>
          <p:cNvPr id="4" name="Google Shape;174;p29">
            <a:extLst>
              <a:ext uri="{FF2B5EF4-FFF2-40B4-BE49-F238E27FC236}">
                <a16:creationId xmlns:a16="http://schemas.microsoft.com/office/drawing/2014/main" id="{7B1C450D-79B8-685A-37BD-E7D79186E95F}"/>
              </a:ext>
            </a:extLst>
          </p:cNvPr>
          <p:cNvSpPr txBox="1"/>
          <p:nvPr/>
        </p:nvSpPr>
        <p:spPr>
          <a:xfrm>
            <a:off x="1731817" y="4549957"/>
            <a:ext cx="558338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</a:rPr>
              <a:t>N = 64 bits available, </a:t>
            </a:r>
            <a:r>
              <a:rPr lang="en" sz="1600" dirty="0" err="1">
                <a:solidFill>
                  <a:schemeClr val="dk2"/>
                </a:solidFill>
              </a:rPr>
              <a:t>N_f</a:t>
            </a:r>
            <a:r>
              <a:rPr lang="en" sz="1600" dirty="0">
                <a:solidFill>
                  <a:schemeClr val="dk2"/>
                </a:solidFill>
              </a:rPr>
              <a:t> = 16 samples -&gt; </a:t>
            </a:r>
            <a:r>
              <a:rPr lang="en" sz="1600" dirty="0" err="1">
                <a:solidFill>
                  <a:schemeClr val="dk2"/>
                </a:solidFill>
              </a:rPr>
              <a:t>n_i</a:t>
            </a:r>
            <a:r>
              <a:rPr lang="en" sz="1600" dirty="0">
                <a:solidFill>
                  <a:schemeClr val="dk2"/>
                </a:solidFill>
              </a:rPr>
              <a:t> = 4 for all </a:t>
            </a:r>
            <a:r>
              <a:rPr lang="en" sz="1600" dirty="0" err="1">
                <a:solidFill>
                  <a:schemeClr val="dk2"/>
                </a:solidFill>
              </a:rPr>
              <a:t>i</a:t>
            </a:r>
            <a:endParaRPr sz="16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>
          <a:extLst>
            <a:ext uri="{FF2B5EF4-FFF2-40B4-BE49-F238E27FC236}">
              <a16:creationId xmlns:a16="http://schemas.microsoft.com/office/drawing/2014/main" id="{5DE32F10-2737-140A-F22D-524893409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65;p28">
            <a:extLst>
              <a:ext uri="{FF2B5EF4-FFF2-40B4-BE49-F238E27FC236}">
                <a16:creationId xmlns:a16="http://schemas.microsoft.com/office/drawing/2014/main" id="{4FF54645-FD8B-6E68-C973-97444CCEC67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096797" y="-889063"/>
            <a:ext cx="3064551" cy="83478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71;p29">
            <a:extLst>
              <a:ext uri="{FF2B5EF4-FFF2-40B4-BE49-F238E27FC236}">
                <a16:creationId xmlns:a16="http://schemas.microsoft.com/office/drawing/2014/main" id="{2D649CD4-1FCE-A538-5240-95A9E5FFC6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7135" y="411257"/>
            <a:ext cx="8422037" cy="1098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We can define a cost function that minimizes the distortion</a:t>
            </a: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4FF5C0C-A1EF-9C59-5BBE-2EB024EE7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963" y="960701"/>
            <a:ext cx="3459003" cy="54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3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Scalar quantization: uniform, non-uniform, differential PCM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Vector quantization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Bit-allocation algorithms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Entropy coding: Huffman coding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r="3446"/>
          <a:stretch/>
        </p:blipFill>
        <p:spPr>
          <a:xfrm>
            <a:off x="4549125" y="1350429"/>
            <a:ext cx="1699275" cy="5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Entropy is a measure of uncertainty of a random variable.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Shannon proved that the minimum number of bits required to encode a message, X, is given by the entropy,                       ,   , where </a:t>
            </a:r>
            <a:r>
              <a:rPr lang="en" dirty="0" err="1"/>
              <a:t>p_i</a:t>
            </a:r>
            <a:r>
              <a:rPr lang="en" dirty="0"/>
              <a:t> is the probability that the </a:t>
            </a:r>
            <a:r>
              <a:rPr lang="en" dirty="0" err="1"/>
              <a:t>i-th</a:t>
            </a:r>
            <a:r>
              <a:rPr lang="en" dirty="0"/>
              <a:t> symbol is transmitted.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Typical probability of audio samples: Laplace distribution.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72" name="Google Shape;172;p2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Entropy coding</a:t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739" y="2567326"/>
            <a:ext cx="4752136" cy="179685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/>
        </p:nvSpPr>
        <p:spPr>
          <a:xfrm>
            <a:off x="3294044" y="4504914"/>
            <a:ext cx="33222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Example of an entropy code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3" name="Picture 2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BE7D5DE7-7293-6BE0-6CB6-532675765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0454" y="2814203"/>
            <a:ext cx="4177363" cy="14529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D9F6ABF2-1B01-51C2-5625-A06DC1F07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95" y="344632"/>
            <a:ext cx="7772400" cy="42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40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Statistical entropy alone does not provide a good measure of compressibility in the case of audio coding. Quantization noise, masking thresholds, and tone- and noise masking effects must be accounted for.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Most popular entropy coding approach: Huffman coding.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Huffman coding</a:t>
            </a:r>
            <a:endParaRPr/>
          </a:p>
        </p:txBody>
      </p:sp>
      <p:sp>
        <p:nvSpPr>
          <p:cNvPr id="204" name="Google Shape;20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Technique to construct minimum redundancy codes.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Uses the probability of the symbol to determine the codeword.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Regarded </a:t>
            </a:r>
            <a:r>
              <a:rPr lang="en" dirty="0"/>
              <a:t>as the most effective compression method, provided that the codes designed using a specific set of symbol frequencies match the input symbol frequencies.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38" y="526225"/>
            <a:ext cx="3797275" cy="20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8348" y="370723"/>
            <a:ext cx="4486350" cy="315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74;p29">
            <a:extLst>
              <a:ext uri="{FF2B5EF4-FFF2-40B4-BE49-F238E27FC236}">
                <a16:creationId xmlns:a16="http://schemas.microsoft.com/office/drawing/2014/main" id="{36C4DAF8-63A1-7DED-E445-7829D24DDC21}"/>
              </a:ext>
            </a:extLst>
          </p:cNvPr>
          <p:cNvSpPr txBox="1"/>
          <p:nvPr/>
        </p:nvSpPr>
        <p:spPr>
          <a:xfrm>
            <a:off x="4921082" y="3822204"/>
            <a:ext cx="3579364" cy="61552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</a:rPr>
              <a:t>Total length of the encoded bitstream is </a:t>
            </a:r>
            <a:br>
              <a:rPr lang="en" b="1" dirty="0">
                <a:solidFill>
                  <a:schemeClr val="dk2"/>
                </a:solidFill>
              </a:rPr>
            </a:br>
            <a:r>
              <a:rPr lang="en" b="1" dirty="0">
                <a:solidFill>
                  <a:schemeClr val="dk2"/>
                </a:solidFill>
              </a:rPr>
              <a:t>L_HF = 23 bits.</a:t>
            </a:r>
            <a:endParaRPr b="1" dirty="0">
              <a:solidFill>
                <a:schemeClr val="dk2"/>
              </a:solidFill>
            </a:endParaRPr>
          </a:p>
        </p:txBody>
      </p:sp>
      <p:pic>
        <p:nvPicPr>
          <p:cNvPr id="4" name="Picture 3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04EEA3B3-F108-C197-F8C0-3FB0FC6DE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572" y="3373581"/>
            <a:ext cx="4369680" cy="1399195"/>
          </a:xfrm>
          <a:prstGeom prst="rect">
            <a:avLst/>
          </a:prstGeom>
        </p:spPr>
      </p:pic>
      <p:sp>
        <p:nvSpPr>
          <p:cNvPr id="5" name="Google Shape;174;p29">
            <a:extLst>
              <a:ext uri="{FF2B5EF4-FFF2-40B4-BE49-F238E27FC236}">
                <a16:creationId xmlns:a16="http://schemas.microsoft.com/office/drawing/2014/main" id="{7E14BD59-C881-1BC4-627C-031CB6B34E33}"/>
              </a:ext>
            </a:extLst>
          </p:cNvPr>
          <p:cNvSpPr txBox="1"/>
          <p:nvPr/>
        </p:nvSpPr>
        <p:spPr>
          <a:xfrm>
            <a:off x="126009" y="3024087"/>
            <a:ext cx="295794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Entropy of the input bitstream X: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" name="Google Shape;174;p29">
            <a:extLst>
              <a:ext uri="{FF2B5EF4-FFF2-40B4-BE49-F238E27FC236}">
                <a16:creationId xmlns:a16="http://schemas.microsoft.com/office/drawing/2014/main" id="{002DD83A-4072-D171-A330-83B8F5128847}"/>
              </a:ext>
            </a:extLst>
          </p:cNvPr>
          <p:cNvSpPr txBox="1"/>
          <p:nvPr/>
        </p:nvSpPr>
        <p:spPr>
          <a:xfrm>
            <a:off x="4808846" y="672387"/>
            <a:ext cx="295794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Huffman coding tree:</a:t>
            </a: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217" name="Google Shape;217;p35"/>
          <p:cNvSpPr txBox="1">
            <a:spLocks noGrp="1"/>
          </p:cNvSpPr>
          <p:nvPr>
            <p:ph type="body" idx="1"/>
          </p:nvPr>
        </p:nvSpPr>
        <p:spPr>
          <a:xfrm>
            <a:off x="285325" y="773973"/>
            <a:ext cx="8520600" cy="42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40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b="1" dirty="0">
                <a:solidFill>
                  <a:schemeClr val="bg2"/>
                </a:solidFill>
              </a:rPr>
              <a:t>Calculate Frequencies: c</a:t>
            </a:r>
            <a:r>
              <a:rPr lang="en" dirty="0">
                <a:solidFill>
                  <a:schemeClr val="bg2"/>
                </a:solidFill>
              </a:rPr>
              <a:t>alculate the frequency of each character in the input array.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b="1" dirty="0">
                <a:solidFill>
                  <a:schemeClr val="bg2"/>
                </a:solidFill>
              </a:rPr>
              <a:t>Build the Huffman Tree: </a:t>
            </a:r>
            <a:r>
              <a:rPr lang="en" dirty="0">
                <a:solidFill>
                  <a:schemeClr val="bg2"/>
                </a:solidFill>
              </a:rPr>
              <a:t>the tree is built by merging the two least frequent nodes until there is only one node left. This node becomes the root of the tree.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b="1" dirty="0">
                <a:solidFill>
                  <a:schemeClr val="bg2"/>
                </a:solidFill>
              </a:rPr>
              <a:t>Generate Huffman Codes: </a:t>
            </a:r>
            <a:r>
              <a:rPr lang="en" dirty="0">
                <a:solidFill>
                  <a:schemeClr val="bg2"/>
                </a:solidFill>
              </a:rPr>
              <a:t>the codes are generated by traversing the tree. A left edge corresponds to appending '0' to the code, and a right edge corresponds to appending '1'.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b="1" dirty="0">
                <a:solidFill>
                  <a:schemeClr val="bg2"/>
                </a:solidFill>
              </a:rPr>
              <a:t>Encode the Input: </a:t>
            </a:r>
            <a:r>
              <a:rPr lang="en" dirty="0">
                <a:solidFill>
                  <a:schemeClr val="bg2"/>
                </a:solidFill>
              </a:rPr>
              <a:t>the input array is encoded using the generated codes.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b="1" dirty="0">
                <a:solidFill>
                  <a:schemeClr val="bg2"/>
                </a:solidFill>
              </a:rPr>
              <a:t>Decode the Encoded Data: </a:t>
            </a:r>
            <a:r>
              <a:rPr lang="en" dirty="0">
                <a:solidFill>
                  <a:schemeClr val="bg2"/>
                </a:solidFill>
              </a:rPr>
              <a:t>the encoded data is decoded by traversing the tree.</a:t>
            </a: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435AE-5225-CB51-5EE4-9734452C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01F5F-C0E3-E44A-F5F8-D1BA5BE1E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“Chapter 3: Quantization and Entropy Coding” in Andreas </a:t>
            </a:r>
            <a:r>
              <a:rPr lang="en-US" dirty="0" err="1"/>
              <a:t>Spanias</a:t>
            </a:r>
            <a:r>
              <a:rPr lang="en-US" dirty="0"/>
              <a:t>, Ted Painter, and Venkatraman </a:t>
            </a:r>
            <a:r>
              <a:rPr lang="en-US" dirty="0" err="1"/>
              <a:t>Atti</a:t>
            </a:r>
            <a:r>
              <a:rPr lang="en-US" dirty="0"/>
              <a:t> (2007). Audio Signal Processing and Coding. John Wiley &amp; Sons, Inc.</a:t>
            </a:r>
          </a:p>
        </p:txBody>
      </p:sp>
    </p:spTree>
    <p:extLst>
      <p:ext uri="{BB962C8B-B14F-4D97-AF65-F5344CB8AC3E}">
        <p14:creationId xmlns:p14="http://schemas.microsoft.com/office/powerpoint/2010/main" val="91198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Quantization - Bit Allocation - Entropy coding module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50" y="1175800"/>
            <a:ext cx="8006500" cy="38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Quantization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950259"/>
            <a:ext cx="8520600" cy="3618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 reduction by removing irrelevance.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Explicit control of quantization distortion according to time/frequency-dependent masking threshold (perceptual coder).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High variability in local SNR (e.g. 0db ..&gt; 30db).</a:t>
            </a:r>
            <a:endParaRPr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Types of quantization:</a:t>
            </a:r>
          </a:p>
          <a:p>
            <a:pPr lvl="1" indent="-342900">
              <a:buSzPts val="1800"/>
              <a:buChar char="●"/>
            </a:pPr>
            <a:r>
              <a:rPr lang="en" sz="1800" dirty="0"/>
              <a:t>memoryless (ex. PCM) or with memory (DPCM)</a:t>
            </a:r>
          </a:p>
          <a:p>
            <a:pPr lvl="1" indent="-342900">
              <a:buSzPts val="1800"/>
              <a:buChar char="●"/>
            </a:pPr>
            <a:r>
              <a:rPr lang="en" sz="1800" dirty="0"/>
              <a:t>uniform or nonuniform</a:t>
            </a:r>
          </a:p>
          <a:p>
            <a:pPr lvl="1" indent="-342900">
              <a:buSzPts val="1800"/>
              <a:buChar char="●"/>
            </a:pPr>
            <a:r>
              <a:rPr lang="en" sz="1800" dirty="0"/>
              <a:t>scalar or vector (VQ) </a:t>
            </a:r>
          </a:p>
          <a:p>
            <a:pPr lvl="1" indent="-342900">
              <a:buSzPts val="1800"/>
              <a:buChar char="●"/>
            </a:pPr>
            <a:r>
              <a:rPr lang="en" sz="1800" dirty="0"/>
              <a:t>parametric or nonparametric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density functions</a:t>
            </a:r>
            <a:endParaRPr/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random process can be characterized by its probability density function (PDF), which is a non-negative function p(x), whose properties are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PDF area, from x1 to x2, is the probability that the random variable X is observed in this range. </a:t>
            </a: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8088" y="1924723"/>
            <a:ext cx="16097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3713" y="2767950"/>
            <a:ext cx="279082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body" idx="1"/>
          </p:nvPr>
        </p:nvSpPr>
        <p:spPr>
          <a:xfrm>
            <a:off x="311700" y="365750"/>
            <a:ext cx="8520600" cy="42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mean and the variance of X are defined as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PDFs are useful in the design of optimal signal quantizers as they can be used to determine the assignment of optimal quantization levels.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 rotWithShape="1">
          <a:blip r:embed="rId3">
            <a:alphaModFix/>
          </a:blip>
          <a:srcRect t="9024"/>
          <a:stretch/>
        </p:blipFill>
        <p:spPr>
          <a:xfrm>
            <a:off x="1952625" y="2537450"/>
            <a:ext cx="5238750" cy="19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1"/>
          <p:cNvSpPr txBox="1"/>
          <p:nvPr/>
        </p:nvSpPr>
        <p:spPr>
          <a:xfrm>
            <a:off x="2400300" y="4488175"/>
            <a:ext cx="1609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Gaussian PDF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90" name="Google Shape;190;p31"/>
          <p:cNvSpPr txBox="1"/>
          <p:nvPr/>
        </p:nvSpPr>
        <p:spPr>
          <a:xfrm>
            <a:off x="4892025" y="4488175"/>
            <a:ext cx="1609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Laplacian PDF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225" y="985800"/>
            <a:ext cx="24574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2913" y="938175"/>
            <a:ext cx="3914775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and rate measures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4687625" y="1152475"/>
            <a:ext cx="4144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Signal-to-Noise Ratio (SNR)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Quadratic distortion measure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Noise-to-Mask Ratio (NMR)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Ratio of distortion with respect to masking threshold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Determines audibility of distortion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Should be as small as possible (&lt;= 0 dB)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Signal-to-Mask Ratio (SMR)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Relation between signal and masking threshold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Gives indication of bit demand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575" y="968675"/>
            <a:ext cx="397002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Scalar quantization: uniform 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0" y="1808500"/>
            <a:ext cx="5238750" cy="31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9450" y="2006538"/>
            <a:ext cx="3525800" cy="275669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419100" y="934550"/>
            <a:ext cx="8413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Uniform PCM is a memoryless process that quantizes amplitudes by rounding off each sample to one of a set of discrete values.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213350" y="314275"/>
            <a:ext cx="8823900" cy="43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difference between adjacent quantization levels, i.e., the step size ∆, is constant.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number of quantization levels, Q, is Q = 2^Rb, where Rb denotes the number of bits.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performance of uniform PCM can be described in terms of signal-to-noise ratio, SNR =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Consider a signal s is quantized in the interval (-</a:t>
            </a:r>
            <a:r>
              <a:rPr lang="en" dirty="0" err="1"/>
              <a:t>smax</a:t>
            </a:r>
            <a:r>
              <a:rPr lang="en" dirty="0"/>
              <a:t>, </a:t>
            </a:r>
            <a:r>
              <a:rPr lang="en" dirty="0" err="1"/>
              <a:t>smax</a:t>
            </a:r>
            <a:r>
              <a:rPr lang="en" dirty="0"/>
              <a:t>). A uniform step size is          A   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Let's assume a quantization noise with uniform PDF,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variance of the quantization noise is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Increase of 1 bit reduces the noise variance by a factor of four and improves the SNR approximately by 6dB.</a:t>
            </a:r>
            <a:endParaRPr dirty="0"/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t="14170"/>
          <a:stretch/>
        </p:blipFill>
        <p:spPr>
          <a:xfrm>
            <a:off x="1493525" y="2583175"/>
            <a:ext cx="8626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8850" y="2762750"/>
            <a:ext cx="2287250" cy="5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 rotWithShape="1">
          <a:blip r:embed="rId5">
            <a:alphaModFix/>
          </a:blip>
          <a:srcRect b="6576"/>
          <a:stretch/>
        </p:blipFill>
        <p:spPr>
          <a:xfrm>
            <a:off x="4965206" y="3177906"/>
            <a:ext cx="1804375" cy="45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90663" y="1900700"/>
            <a:ext cx="2427987" cy="45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3065</TotalTime>
  <Words>1080</Words>
  <Application>Microsoft Macintosh PowerPoint</Application>
  <PresentationFormat>On-screen Show (16:9)</PresentationFormat>
  <Paragraphs>100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Arial</vt:lpstr>
      <vt:lpstr>Simple Light</vt:lpstr>
      <vt:lpstr>2. Quantization and  entropy coding</vt:lpstr>
      <vt:lpstr>Index</vt:lpstr>
      <vt:lpstr>Quantization - Bit Allocation - Entropy coding module</vt:lpstr>
      <vt:lpstr>Quantization</vt:lpstr>
      <vt:lpstr>Probability density functions</vt:lpstr>
      <vt:lpstr>PowerPoint Presentation</vt:lpstr>
      <vt:lpstr>Quality and rate measures</vt:lpstr>
      <vt:lpstr>Scalar quantization: uniform </vt:lpstr>
      <vt:lpstr>PowerPoint Presentation</vt:lpstr>
      <vt:lpstr>Scalar quantization: non uniform </vt:lpstr>
      <vt:lpstr>PDF-optimized PCM</vt:lpstr>
      <vt:lpstr>Log quantizers</vt:lpstr>
      <vt:lpstr>Differential PCM</vt:lpstr>
      <vt:lpstr>Common PCM formats based on scalar quantization</vt:lpstr>
      <vt:lpstr>Vector quantization</vt:lpstr>
      <vt:lpstr>PowerPoint Presentation</vt:lpstr>
      <vt:lpstr>Structured VQ</vt:lpstr>
      <vt:lpstr>Bit-allocation algorithms</vt:lpstr>
      <vt:lpstr>PowerPoint Presentation</vt:lpstr>
      <vt:lpstr>Entropy coding</vt:lpstr>
      <vt:lpstr>PowerPoint Presentation</vt:lpstr>
      <vt:lpstr>PowerPoint Presentation</vt:lpstr>
      <vt:lpstr>Huffman coding</vt:lpstr>
      <vt:lpstr>PowerPoint Presentation</vt:lpstr>
      <vt:lpstr>Implementation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FRANCESC XAVIER SERRA CASALS</cp:lastModifiedBy>
  <cp:revision>10</cp:revision>
  <dcterms:modified xsi:type="dcterms:W3CDTF">2024-10-04T08:52:58Z</dcterms:modified>
</cp:coreProperties>
</file>