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72" r:id="rId21"/>
    <p:sldId id="280" r:id="rId22"/>
    <p:sldId id="275" r:id="rId23"/>
    <p:sldId id="276" r:id="rId24"/>
    <p:sldId id="277" r:id="rId25"/>
    <p:sldId id="278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4"/>
    <p:restoredTop sz="94689"/>
  </p:normalViewPr>
  <p:slideViewPr>
    <p:cSldViewPr snapToGrid="0">
      <p:cViewPr varScale="1">
        <p:scale>
          <a:sx n="184" d="100"/>
          <a:sy n="184" d="100"/>
        </p:scale>
        <p:origin x="184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3594a4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3594a4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3594a41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3594a41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3594a4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3594a4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3594a4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3594a4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3594a4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3594a4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3594a41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3594a41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3594a4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3594a4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03594a41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03594a41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9DADFA4-7573-5834-2A05-AB093225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>
            <a:extLst>
              <a:ext uri="{FF2B5EF4-FFF2-40B4-BE49-F238E27FC236}">
                <a16:creationId xmlns:a16="http://schemas.microsoft.com/office/drawing/2014/main" id="{E4681978-645C-4365-C145-ADF61B732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>
            <a:extLst>
              <a:ext uri="{FF2B5EF4-FFF2-40B4-BE49-F238E27FC236}">
                <a16:creationId xmlns:a16="http://schemas.microsoft.com/office/drawing/2014/main" id="{48A6271B-5E6E-CF32-AAAC-647741A63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3594a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3594a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3594a41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3594a41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3594a4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03594a4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3594a4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3594a41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3594a41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3594a41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393b5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4393b5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3594a4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3594a4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bfa3a4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bfa3a4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3594a4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3594a4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3594a41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3594a41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bfa3a4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bfa3a4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3594a4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3594a4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3594a41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3594a41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Quantization and </a:t>
            </a:r>
            <a:br>
              <a:rPr lang="en"/>
            </a:br>
            <a:r>
              <a:rPr lang="en"/>
              <a:t>entropy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non uniform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0575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225" y="1282350"/>
            <a:ext cx="3100025" cy="3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29550" y="695275"/>
            <a:ext cx="89079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Non-uniform PCM quantizers use a non uniform step size that can be determined from the statistical structure of the signal.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PDF-optimized PCM uses fine step sizes for frequently occurring amplitudes and coarse step sizes for less frequently occurring amplitudes.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signal with a Gaussian PDF can be quantized more efficiently by computing the quantization step sizes and the corresponding centroids such that the mean square quantization noise is minimized.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3956"/>
          <a:stretch/>
        </p:blipFill>
        <p:spPr>
          <a:xfrm>
            <a:off x="4997675" y="2612425"/>
            <a:ext cx="3704536" cy="25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736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PDF-optimized PCM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quantizers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00" y="1071625"/>
            <a:ext cx="5576826" cy="1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1776075"/>
            <a:ext cx="3145675" cy="2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703299" y="4637925"/>
            <a:ext cx="4353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Companding function for non uniform PCM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PCM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8575" y="661033"/>
            <a:ext cx="896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DPCM removes redundancy in the signal by exploiting the correlation between adjacent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Simplest DPCM encodes only the difference between successive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DPCM incorporates short-term prediction process:     </a:t>
            </a:r>
            <a:br>
              <a:rPr lang="en" dirty="0"/>
            </a:br>
            <a:r>
              <a:rPr lang="en" dirty="0"/>
              <a:t>                     </a:t>
            </a:r>
            <a:endParaRPr dirty="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650" y="1938325"/>
            <a:ext cx="148862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87" y="2552700"/>
            <a:ext cx="6519824" cy="2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PCM formats based on scalar quantization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5" y="1017724"/>
            <a:ext cx="7949100" cy="42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quantization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96225" y="1000075"/>
            <a:ext cx="871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VQ is achieved by encoding a data-set jointly in block or vector form.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69" y="1952625"/>
            <a:ext cx="4972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50" y="1502275"/>
            <a:ext cx="3046100" cy="3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534700" y="4683650"/>
            <a:ext cx="3450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Cells for two-dimensional VQ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3825" y="678175"/>
            <a:ext cx="8748600" cy="4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quantizer maps the </a:t>
            </a:r>
            <a:r>
              <a:rPr lang="en" dirty="0" err="1"/>
              <a:t>i-th</a:t>
            </a:r>
            <a:r>
              <a:rPr lang="en" dirty="0"/>
              <a:t> incoming N vector given by</a:t>
            </a:r>
            <a:br>
              <a:rPr lang="en" dirty="0"/>
            </a:br>
            <a:r>
              <a:rPr lang="en" dirty="0"/>
              <a:t>                         T                to a n-</a:t>
            </a:r>
            <a:r>
              <a:rPr lang="en" dirty="0" err="1"/>
              <a:t>th</a:t>
            </a:r>
            <a:r>
              <a:rPr lang="en" dirty="0"/>
              <a:t> channel symbol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codebook consists of L code vectors,</a:t>
            </a:r>
            <a:br>
              <a:rPr lang="en" dirty="0"/>
            </a:br>
            <a:r>
              <a:rPr lang="en" dirty="0"/>
              <a:t>which reside in the memory of the transmitter and the receiver.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input vectors are compared to each codeword and the address of the closest codeword determines the channel symbol to be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commonly used distortion measure is the sum of squared errors,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Fixed codebooks are designed a priori and the basic design procedure involves an initial guess for the codebook and then iterative improvement by using a large number of training vectors.</a:t>
            </a:r>
            <a:endParaRPr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10" y="2905110"/>
            <a:ext cx="2571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086525"/>
            <a:ext cx="26199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225" y="1092850"/>
            <a:ext cx="1695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5" y="1391330"/>
            <a:ext cx="423346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Structured VQ</a:t>
            </a:r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high-dimensionality VQ can be reduced with the use of structured codebooks that allow for efficient 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Multistep vector quantizers consist of a cascade of several quantizers each one encoding the error or residual of the previous quantizer.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66375" y="-359750"/>
            <a:ext cx="1729750" cy="7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Bit-allocation algorithms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6537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bit-allocation algorithm determines the number of bits required to quantize an audio frame with reduced audible distortion.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can be based on perceptual rules or spectral characteristics.</a:t>
            </a:r>
            <a:endParaRPr dirty="0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CBF3AA0-2776-8F2A-5E2F-4233B47C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57" y="1750537"/>
            <a:ext cx="5068486" cy="2878668"/>
          </a:xfrm>
          <a:prstGeom prst="rect">
            <a:avLst/>
          </a:prstGeom>
        </p:spPr>
      </p:pic>
      <p:sp>
        <p:nvSpPr>
          <p:cNvPr id="4" name="Google Shape;174;p29">
            <a:extLst>
              <a:ext uri="{FF2B5EF4-FFF2-40B4-BE49-F238E27FC236}">
                <a16:creationId xmlns:a16="http://schemas.microsoft.com/office/drawing/2014/main" id="{7B1C450D-79B8-685A-37BD-E7D79186E95F}"/>
              </a:ext>
            </a:extLst>
          </p:cNvPr>
          <p:cNvSpPr txBox="1"/>
          <p:nvPr/>
        </p:nvSpPr>
        <p:spPr>
          <a:xfrm>
            <a:off x="1731817" y="4549957"/>
            <a:ext cx="558338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N = 64 bits available, </a:t>
            </a:r>
            <a:r>
              <a:rPr lang="en" sz="1600" dirty="0" err="1">
                <a:solidFill>
                  <a:schemeClr val="dk2"/>
                </a:solidFill>
              </a:rPr>
              <a:t>N_f</a:t>
            </a:r>
            <a:r>
              <a:rPr lang="en" sz="1600" dirty="0">
                <a:solidFill>
                  <a:schemeClr val="dk2"/>
                </a:solidFill>
              </a:rPr>
              <a:t> = 16 samples -&gt; </a:t>
            </a:r>
            <a:r>
              <a:rPr lang="en" sz="1600" dirty="0" err="1">
                <a:solidFill>
                  <a:schemeClr val="dk2"/>
                </a:solidFill>
              </a:rPr>
              <a:t>n_i</a:t>
            </a:r>
            <a:r>
              <a:rPr lang="en" sz="1600" dirty="0">
                <a:solidFill>
                  <a:schemeClr val="dk2"/>
                </a:solidFill>
              </a:rPr>
              <a:t> = 4 for all </a:t>
            </a:r>
            <a:r>
              <a:rPr lang="en" sz="1600" dirty="0" err="1">
                <a:solidFill>
                  <a:schemeClr val="dk2"/>
                </a:solidFill>
              </a:rPr>
              <a:t>i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5DE32F10-2737-140A-F22D-524893409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5;p28">
            <a:extLst>
              <a:ext uri="{FF2B5EF4-FFF2-40B4-BE49-F238E27FC236}">
                <a16:creationId xmlns:a16="http://schemas.microsoft.com/office/drawing/2014/main" id="{4FF54645-FD8B-6E68-C973-97444CCEC6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96797" y="-889063"/>
            <a:ext cx="3064551" cy="83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29">
            <a:extLst>
              <a:ext uri="{FF2B5EF4-FFF2-40B4-BE49-F238E27FC236}">
                <a16:creationId xmlns:a16="http://schemas.microsoft.com/office/drawing/2014/main" id="{2D649CD4-1FCE-A538-5240-95A9E5FFC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7135" y="411257"/>
            <a:ext cx="8422037" cy="109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can define a cost function that minimizes the distortion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4FF5C0C-A1EF-9C59-5BBE-2EB024EE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63" y="960701"/>
            <a:ext cx="3459003" cy="5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Scalar quantization: uniform, non-uniform, differential PCM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Vector quantization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algorithms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coding: Huffman coding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4549125" y="1350429"/>
            <a:ext cx="1699275" cy="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is a measure of uncertainty of a random variable.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Shannon proved that the minimum number of bits required to encode a message, X, is given by the entropy,                       ,   , where </a:t>
            </a:r>
            <a:r>
              <a:rPr lang="en" dirty="0" err="1"/>
              <a:t>p_i</a:t>
            </a:r>
            <a:r>
              <a:rPr lang="en" dirty="0"/>
              <a:t> is the probability that the </a:t>
            </a:r>
            <a:r>
              <a:rPr lang="en" dirty="0" err="1"/>
              <a:t>ith</a:t>
            </a:r>
            <a:r>
              <a:rPr lang="en" dirty="0"/>
              <a:t> symbol is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 probability of audio samples: Laplace distribution.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coding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39" y="2567326"/>
            <a:ext cx="4752136" cy="179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294044" y="4504914"/>
            <a:ext cx="332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Example of an entropy code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BE7D5DE7-7293-6BE0-6CB6-53267576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454" y="2814203"/>
            <a:ext cx="4177363" cy="1452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9F6ABF2-1B01-51C2-5625-A06DC1F0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5" y="344632"/>
            <a:ext cx="7772400" cy="4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Statistical entropy alone does not provide a good measure of compressibility in the case of audio coding. Quantization noise, masking thresholds, and tone- and noise masking effects must be accounted for.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popular entropy coding approach: Huffman coding.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 to construct minimum redundancy codes.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the probability of the symbol to determine the codeword.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 to construct minimum redundancy codes.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Regarded as the most effective compression method, provided that the codes designed using a specific set of symbol frequencies match the input symbol frequencies.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8" y="526225"/>
            <a:ext cx="3797275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48" y="370723"/>
            <a:ext cx="4486350" cy="31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4;p29">
            <a:extLst>
              <a:ext uri="{FF2B5EF4-FFF2-40B4-BE49-F238E27FC236}">
                <a16:creationId xmlns:a16="http://schemas.microsoft.com/office/drawing/2014/main" id="{36C4DAF8-63A1-7DED-E445-7829D24DDC21}"/>
              </a:ext>
            </a:extLst>
          </p:cNvPr>
          <p:cNvSpPr txBox="1"/>
          <p:nvPr/>
        </p:nvSpPr>
        <p:spPr>
          <a:xfrm>
            <a:off x="4545582" y="3870994"/>
            <a:ext cx="45984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Total length of the encoded bitstream is L_HF = 23 bits.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4EEA3B3-F108-C197-F8C0-3FB0FC6D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2" y="3373582"/>
            <a:ext cx="3884047" cy="1243693"/>
          </a:xfrm>
          <a:prstGeom prst="rect">
            <a:avLst/>
          </a:prstGeom>
        </p:spPr>
      </p:pic>
      <p:sp>
        <p:nvSpPr>
          <p:cNvPr id="5" name="Google Shape;174;p29">
            <a:extLst>
              <a:ext uri="{FF2B5EF4-FFF2-40B4-BE49-F238E27FC236}">
                <a16:creationId xmlns:a16="http://schemas.microsoft.com/office/drawing/2014/main" id="{7E14BD59-C881-1BC4-627C-031CB6B34E33}"/>
              </a:ext>
            </a:extLst>
          </p:cNvPr>
          <p:cNvSpPr txBox="1"/>
          <p:nvPr/>
        </p:nvSpPr>
        <p:spPr>
          <a:xfrm>
            <a:off x="126009" y="30240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Entropy of the input bitstream X: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Google Shape;174;p29">
            <a:extLst>
              <a:ext uri="{FF2B5EF4-FFF2-40B4-BE49-F238E27FC236}">
                <a16:creationId xmlns:a16="http://schemas.microsoft.com/office/drawing/2014/main" id="{002DD83A-4072-D171-A330-83B8F5128847}"/>
              </a:ext>
            </a:extLst>
          </p:cNvPr>
          <p:cNvSpPr txBox="1"/>
          <p:nvPr/>
        </p:nvSpPr>
        <p:spPr>
          <a:xfrm>
            <a:off x="4808846" y="6723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Huffman coding tree: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85325" y="773973"/>
            <a:ext cx="8520600" cy="4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Calculate Frequencies: c</a:t>
            </a:r>
            <a:r>
              <a:rPr lang="en" dirty="0">
                <a:solidFill>
                  <a:schemeClr val="bg2"/>
                </a:solidFill>
              </a:rPr>
              <a:t>alculate the frequency of each character in the input array.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Build the Huffman Tree: </a:t>
            </a:r>
            <a:r>
              <a:rPr lang="en" dirty="0">
                <a:solidFill>
                  <a:schemeClr val="bg2"/>
                </a:solidFill>
              </a:rPr>
              <a:t>the tree is built by merging the two least frequent nodes until there is only one node left. This node becomes the root of the tree.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Generate Huffman Codes: </a:t>
            </a:r>
            <a:r>
              <a:rPr lang="en" dirty="0">
                <a:solidFill>
                  <a:schemeClr val="bg2"/>
                </a:solidFill>
              </a:rPr>
              <a:t>the codes are generated by traversing the tree. A left edge corresponds to appending '0' to the code, and a right edge corresponds to appending '1'.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Encode the Input: </a:t>
            </a:r>
            <a:r>
              <a:rPr lang="en" dirty="0">
                <a:solidFill>
                  <a:schemeClr val="bg2"/>
                </a:solidFill>
              </a:rPr>
              <a:t>the input array is encoded using the generated codes.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Decode the Encoded Data: </a:t>
            </a:r>
            <a:r>
              <a:rPr lang="en" dirty="0">
                <a:solidFill>
                  <a:schemeClr val="bg2"/>
                </a:solidFill>
              </a:rPr>
              <a:t>the encoded data is decoded by traversing the tree.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5AE-5225-CB51-5EE4-9734452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1F5F-C0E3-E44A-F5F8-D1BA5BE1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3: Quantization and Entropy Coding”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911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- Bit Allocation - Entropy coding module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1175800"/>
            <a:ext cx="8006500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Quantization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50259"/>
            <a:ext cx="8520600" cy="361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reduction by removing irrelevance.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Explicit control of quantization distortion according to time/frequency-dependent masking threshold (perceptual coder).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 variability in local SNR (e.g. 0db ..&gt; 30db).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Types of quantization: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memoryless (ex. PCM) or with memory (DPCM)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uniform or nonuniform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scalar or vector (VQ) 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parametric or nonparametric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density functions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process can be characterized by its probability density function (PDF), which is a non-negative function p(x), whose properties 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PDF area, from x1 to x2, is the probability that the random variable X is observed in this range. 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088" y="1924723"/>
            <a:ext cx="1609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713" y="2767950"/>
            <a:ext cx="27908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365750"/>
            <a:ext cx="8520600" cy="4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and the variance of X are defined 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PDFs are useful in the design of optimal signal quantizers as they can be used to determine the assignment of optimal quantization levels.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t="9024"/>
          <a:stretch/>
        </p:blipFill>
        <p:spPr>
          <a:xfrm>
            <a:off x="1952625" y="2537450"/>
            <a:ext cx="5238750" cy="1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400300" y="4488175"/>
            <a:ext cx="1609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Gaussian PDF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892025" y="4488175"/>
            <a:ext cx="160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Laplacian PDF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25" y="985800"/>
            <a:ext cx="2457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913" y="938175"/>
            <a:ext cx="3914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and rate measures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687625" y="1152475"/>
            <a:ext cx="41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Signal-to-Noise Ratio (SNR)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distortion measure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Noise-to-Mask Ratio (NMR)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of distortion with respect to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audibility of distortion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as small as possible (&lt;= 0 dB)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Signal-to-Mask Ratio (SMR)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 between signal and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indication of bit demand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5" y="968675"/>
            <a:ext cx="39700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uniform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" y="1808500"/>
            <a:ext cx="52387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50" y="2006538"/>
            <a:ext cx="3525800" cy="27566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19100" y="934550"/>
            <a:ext cx="841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Uniform PCM is a memoryless process that quantizes amplitudes by rounding off each sample to one of a set of discrete values.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13350" y="314275"/>
            <a:ext cx="8823900" cy="4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difference between adjacent quantization levels, i.e., the step size ∆, is constant.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number of quantization levels, Q, is Q = 2^Rb, where Rb denotes the number of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performance of uniform PCM can be described in terms of signal-to-noise ratio, SNR =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signal s is quantized in the interval (-</a:t>
            </a:r>
            <a:r>
              <a:rPr lang="en" dirty="0" err="1"/>
              <a:t>smax</a:t>
            </a:r>
            <a:r>
              <a:rPr lang="en" dirty="0"/>
              <a:t>, </a:t>
            </a:r>
            <a:r>
              <a:rPr lang="en" dirty="0" err="1"/>
              <a:t>smax</a:t>
            </a:r>
            <a:r>
              <a:rPr lang="en" dirty="0"/>
              <a:t>). A uniform step size is          A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a quantization noise with uniform PDF,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variance of the quantization noise is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of 1 bit reduces the noise variance by a factor of four and improves the SNR approximately by 6dB.</a:t>
            </a: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t="14170"/>
          <a:stretch/>
        </p:blipFill>
        <p:spPr>
          <a:xfrm>
            <a:off x="1493525" y="2583175"/>
            <a:ext cx="86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850" y="2762750"/>
            <a:ext cx="2287250" cy="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6576"/>
          <a:stretch/>
        </p:blipFill>
        <p:spPr>
          <a:xfrm>
            <a:off x="4965206" y="3177906"/>
            <a:ext cx="1804375" cy="4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663" y="1900700"/>
            <a:ext cx="2427987" cy="4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1086</Words>
  <Application>Microsoft Macintosh PowerPoint</Application>
  <PresentationFormat>On-screen Show (16:9)</PresentationFormat>
  <Paragraphs>101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2. Quantization and  entropy coding</vt:lpstr>
      <vt:lpstr>Index</vt:lpstr>
      <vt:lpstr>Quantization - Bit Allocation - Entropy coding module</vt:lpstr>
      <vt:lpstr>Quantization</vt:lpstr>
      <vt:lpstr>Probability density functions</vt:lpstr>
      <vt:lpstr>PowerPoint Presentation</vt:lpstr>
      <vt:lpstr>Quality and rate measures</vt:lpstr>
      <vt:lpstr>Scalar quantization: uniform </vt:lpstr>
      <vt:lpstr>PowerPoint Presentation</vt:lpstr>
      <vt:lpstr>Scalar quantization: non uniform </vt:lpstr>
      <vt:lpstr>PDF-optimized PCM</vt:lpstr>
      <vt:lpstr>Log quantizers</vt:lpstr>
      <vt:lpstr>Differential PCM</vt:lpstr>
      <vt:lpstr>Common PCM formats based on scalar quantization</vt:lpstr>
      <vt:lpstr>Vector quantization</vt:lpstr>
      <vt:lpstr>PowerPoint Presentation</vt:lpstr>
      <vt:lpstr>Structured VQ</vt:lpstr>
      <vt:lpstr>Bit-allocation algorithms</vt:lpstr>
      <vt:lpstr>PowerPoint Presentation</vt:lpstr>
      <vt:lpstr>Entropy coding</vt:lpstr>
      <vt:lpstr>PowerPoint Presentation</vt:lpstr>
      <vt:lpstr>PowerPoint Presentation</vt:lpstr>
      <vt:lpstr>Huffman coding</vt:lpstr>
      <vt:lpstr>PowerPoint Presentation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7</cp:revision>
  <dcterms:modified xsi:type="dcterms:W3CDTF">2024-10-03T14:07:35Z</dcterms:modified>
</cp:coreProperties>
</file>