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5" r:id="rId21"/>
    <p:sldId id="286" r:id="rId22"/>
    <p:sldId id="277" r:id="rId23"/>
    <p:sldId id="278" r:id="rId24"/>
    <p:sldId id="279" r:id="rId25"/>
    <p:sldId id="287" r:id="rId26"/>
    <p:sldId id="288" r:id="rId27"/>
    <p:sldId id="28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81"/>
  </p:normalViewPr>
  <p:slideViewPr>
    <p:cSldViewPr snapToGrid="0">
      <p:cViewPr varScale="1">
        <p:scale>
          <a:sx n="182" d="100"/>
          <a:sy n="182" d="100"/>
        </p:scale>
        <p:origin x="17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8b88e6d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18b88e6d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8b88e6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8b88e6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19b5e5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19b5e5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0457354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0457354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b88e6d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8b88e6d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4045735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4045735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8b88e6d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18b88e6d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4045735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40457354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045735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4045735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045735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045735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C601D1D8-D676-3686-B803-FFD64141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>
            <a:extLst>
              <a:ext uri="{FF2B5EF4-FFF2-40B4-BE49-F238E27FC236}">
                <a16:creationId xmlns:a16="http://schemas.microsoft.com/office/drawing/2014/main" id="{D38E1148-0BE3-0AC8-8EAD-3352422F5D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>
            <a:extLst>
              <a:ext uri="{FF2B5EF4-FFF2-40B4-BE49-F238E27FC236}">
                <a16:creationId xmlns:a16="http://schemas.microsoft.com/office/drawing/2014/main" id="{1A20C7BE-96FC-AF73-E9AF-E3E4ED67BC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C84301D-83DD-500F-7BDE-1EE71F5D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>
            <a:extLst>
              <a:ext uri="{FF2B5EF4-FFF2-40B4-BE49-F238E27FC236}">
                <a16:creationId xmlns:a16="http://schemas.microsoft.com/office/drawing/2014/main" id="{0E5DB6A5-4C85-3898-22D9-FBF0D153E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>
            <a:extLst>
              <a:ext uri="{FF2B5EF4-FFF2-40B4-BE49-F238E27FC236}">
                <a16:creationId xmlns:a16="http://schemas.microsoft.com/office/drawing/2014/main" id="{9E1C465D-2A3B-1862-449F-F75F82C9B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4045735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40457354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4045735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4045735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0457354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40457354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045735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045735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045735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045735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e30799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e30799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e30799d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e30799d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8b88e6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8b88e6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8b88e6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8b88e6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e30799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e30799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fmpeg.org/" TargetMode="External"/><Relationship Id="rId2" Type="http://schemas.openxmlformats.org/officeDocument/2006/relationships/hyperlink" Target="https://xiph.org/flac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Audio coding standards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audio format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525"/>
            <a:ext cx="9144003" cy="367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MPEG-2 Advanced Audio Coding (AAC)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up to 5.1 channels.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AAC follows the same basic coding paradigm as Layer-3 (high frequency resolution </a:t>
            </a:r>
            <a:r>
              <a:rPr lang="en" dirty="0" err="1"/>
              <a:t>filterbank</a:t>
            </a:r>
            <a:r>
              <a:rPr lang="en" dirty="0"/>
              <a:t>, non-uniform quantization, Huffman coding, iteration loop structure using analysis-by-synthesis), but improves on Layer-3 in a lot of details and uses new coding tools for improved quality at low bitrates.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Higher frequency resolution (1024 frequency lines)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Improved joint stereo coding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Improved Huffman coding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Enhanced block switching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…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AAC encoding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50" y="853850"/>
            <a:ext cx="69006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Temporal noise shaping </a:t>
            </a:r>
            <a:r>
              <a:rPr lang="en" dirty="0"/>
              <a:t>(TNS) tool helps to control temporal shape of quantization noise.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Intensity coding </a:t>
            </a:r>
            <a:r>
              <a:rPr lang="en" dirty="0"/>
              <a:t>and the coupling reduces perceptually irrelevant information by combining multiple channels in high-frequency regions into a single channel.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Prediction tool </a:t>
            </a:r>
            <a:r>
              <a:rPr lang="en" dirty="0"/>
              <a:t>further removes redundancies between adjacent frames.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M/S coding </a:t>
            </a:r>
            <a:r>
              <a:rPr lang="en" dirty="0"/>
              <a:t>removes stereo redundancy based on coding the sum and difference signal instead of the left and right channels.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7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Audio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823658"/>
            <a:ext cx="8520600" cy="4104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Extensive scalability and object-based representations.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Variety of applications.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General audio signals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Speech signals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Synthetic audio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Synthesized speech (structured audio)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sample frequencies (8-96 kHz).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Arbitrary bit rates and variable frame length.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Higher efficiency and simpler </a:t>
            </a:r>
            <a:r>
              <a:rPr lang="en" dirty="0" err="1"/>
              <a:t>filterbank</a:t>
            </a:r>
            <a:r>
              <a:rPr lang="en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pure MDCT (modified discrete cosine transform)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in Windows Media Audio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9" y="0"/>
            <a:ext cx="56600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194975" y="1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integrated tools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25" y="527400"/>
            <a:ext cx="5662808" cy="46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136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General Audio coder</a:t>
            </a:r>
            <a:endParaRPr dirty="0"/>
          </a:p>
        </p:txBody>
      </p:sp>
      <p:sp>
        <p:nvSpPr>
          <p:cNvPr id="2" name="Google Shape;156;p30">
            <a:extLst>
              <a:ext uri="{FF2B5EF4-FFF2-40B4-BE49-F238E27FC236}">
                <a16:creationId xmlns:a16="http://schemas.microsoft.com/office/drawing/2014/main" id="{81B76084-F139-2E64-BB6F-6D12B213F5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924" y="709246"/>
            <a:ext cx="8706633" cy="1358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Built around MPEG-2 AAC.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Extended features and coder configurations given by the perceptual noise substitution (PNS), long term predictions (LTP), Twin VQ coding, and scalability.</a:t>
            </a:r>
            <a:endParaRPr dirty="0"/>
          </a:p>
        </p:txBody>
      </p:sp>
      <p:pic>
        <p:nvPicPr>
          <p:cNvPr id="3" name="Google Shape;150;p29">
            <a:extLst>
              <a:ext uri="{FF2B5EF4-FFF2-40B4-BE49-F238E27FC236}">
                <a16:creationId xmlns:a16="http://schemas.microsoft.com/office/drawing/2014/main" id="{BA0BF2FE-23C9-5621-6453-B30644D99F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65726" y="-686683"/>
            <a:ext cx="3012548" cy="8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0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Twin VQ in GA coder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87485" y="442363"/>
            <a:ext cx="4540774" cy="48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585A37EE-78D8-E808-3410-1AF445FCA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484" y="1009351"/>
            <a:ext cx="38786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noProof="0" dirty="0"/>
              <a:t>Transform-domain Weighted Interleave Vector Quantization.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noProof="0" dirty="0"/>
              <a:t>Vector quantization of the transformed spectral coefficients.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Low bit rates (6-8kb/s).</a:t>
            </a:r>
            <a:endParaRPr lang="en-US" noProof="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Scalable audio coding</a:t>
            </a:r>
            <a:endParaRPr dirty="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68812" y="-1146953"/>
            <a:ext cx="3083350" cy="90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162FD516-2227-265C-5EF0-2F3E6FF6F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30" y="810991"/>
            <a:ext cx="8346876" cy="811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-US" noProof="0" dirty="0"/>
              <a:t>Variable rate </a:t>
            </a:r>
            <a:r>
              <a:rPr lang="en-US" noProof="0" dirty="0" err="1"/>
              <a:t>enconding</a:t>
            </a:r>
            <a:r>
              <a:rPr lang="en-US" noProof="0" dirty="0"/>
              <a:t>/decoding depending on transmission channel capacity. </a:t>
            </a:r>
          </a:p>
          <a:p>
            <a:r>
              <a:rPr lang="en-US" dirty="0"/>
              <a:t>Decoding at low bit rates (16, 32, or 64 kb/s within high-rate code (64 kb/s).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MIDI format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Mono, Stereo and Surround Sound formats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audio standards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MPEG-1 Layer 3 (MP3)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MPEG-2 Advanced Audio Coding (AAC)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Dolby Digital (AC3)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audio coding (FLAC)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FFmpeg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18EE368-9A2D-F370-353E-05D95EE6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>
            <a:extLst>
              <a:ext uri="{FF2B5EF4-FFF2-40B4-BE49-F238E27FC236}">
                <a16:creationId xmlns:a16="http://schemas.microsoft.com/office/drawing/2014/main" id="{964EAD7C-8B54-AEE0-1AD5-A37CB49F7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Speech Coding</a:t>
            </a:r>
            <a:endParaRPr dirty="0"/>
          </a:p>
        </p:txBody>
      </p:sp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B30D44A8-61F1-B08E-537C-1107B5C51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29" y="810990"/>
            <a:ext cx="8720587" cy="938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noProof="0" dirty="0"/>
              <a:t>Bit rates between 2 kb/s and 24 kb/s.</a:t>
            </a:r>
          </a:p>
          <a:p>
            <a:r>
              <a:rPr lang="en-US" dirty="0"/>
              <a:t>Based on harmonic vector excitation coding (HVXC) and code excited predictive coding (CELP).</a:t>
            </a:r>
            <a:endParaRPr dirty="0"/>
          </a:p>
        </p:txBody>
      </p:sp>
      <p:pic>
        <p:nvPicPr>
          <p:cNvPr id="4" name="Picture 3" descr="A diagram of a speech language&#10;&#10;Description automatically generated">
            <a:extLst>
              <a:ext uri="{FF2B5EF4-FFF2-40B4-BE49-F238E27FC236}">
                <a16:creationId xmlns:a16="http://schemas.microsoft.com/office/drawing/2014/main" id="{FE112DD3-1E15-D408-5776-57113D30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17685" y="341936"/>
            <a:ext cx="3083558" cy="60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E134795C-1FD9-BC93-BB69-87BED8373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>
            <a:extLst>
              <a:ext uri="{FF2B5EF4-FFF2-40B4-BE49-F238E27FC236}">
                <a16:creationId xmlns:a16="http://schemas.microsoft.com/office/drawing/2014/main" id="{1FC8D9BA-7DA8-569F-BA99-C526E5954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Structured Audio Coding</a:t>
            </a:r>
            <a:endParaRPr dirty="0"/>
          </a:p>
        </p:txBody>
      </p:sp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4BCC6B85-ED42-0461-F79F-F1F0954DC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29" y="810990"/>
            <a:ext cx="8720588" cy="115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US" noProof="0" dirty="0"/>
              <a:t>Ability to represent and encode efficiently synthetic audio and multimedia content.</a:t>
            </a:r>
          </a:p>
          <a:p>
            <a:r>
              <a:rPr lang="en-US" noProof="0" dirty="0"/>
              <a:t>Based on the synthesizer-description language called </a:t>
            </a:r>
            <a:r>
              <a:rPr lang="en-US" i="1" noProof="0" dirty="0" err="1"/>
              <a:t>Csound</a:t>
            </a:r>
            <a:r>
              <a:rPr lang="en-US" noProof="0" dirty="0"/>
              <a:t>.</a:t>
            </a:r>
          </a:p>
          <a:p>
            <a:r>
              <a:rPr lang="en-US" dirty="0"/>
              <a:t>Defines a set of syntax and semantic rules corresponding to the Structured Audio orchestra Language (SAOL).</a:t>
            </a:r>
            <a:endParaRPr lang="en-US" noProof="0" dirty="0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01DC7858-FE9B-424D-C2E1-B3BFDDEC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81" y="2036058"/>
            <a:ext cx="5324470" cy="3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AC-3 (Dolby Digital)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De facto standard in most movie houses and home theaters.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Sample rates: 32, 44.1, and 48 kHz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 rates: 32–640 kb/s, variable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High-quality output at 64 kb/s per channel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 roughly 100 </a:t>
            </a:r>
            <a:r>
              <a:rPr lang="en" dirty="0" err="1"/>
              <a:t>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MCDT filter bank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channels processed as an ensemble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Robust decoder downmix functionality from 5.1 to fewer channels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Digital encoder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75" y="1134276"/>
            <a:ext cx="6631300" cy="31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208700" y="8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Lossless audio coding (FLAC)</a:t>
            </a:r>
            <a:endParaRPr dirty="0"/>
          </a:p>
        </p:txBody>
      </p:sp>
      <p:sp>
        <p:nvSpPr>
          <p:cNvPr id="2" name="Google Shape;180;p34">
            <a:extLst>
              <a:ext uri="{FF2B5EF4-FFF2-40B4-BE49-F238E27FC236}">
                <a16:creationId xmlns:a16="http://schemas.microsoft.com/office/drawing/2014/main" id="{761F6B78-6C23-F39A-C27C-C54DAAC75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004" y="725936"/>
            <a:ext cx="8418296" cy="1745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 dirty="0"/>
              <a:t>High-quality audio without any artifacts.</a:t>
            </a:r>
          </a:p>
          <a:p>
            <a:r>
              <a:rPr lang="en" dirty="0"/>
              <a:t>Compression ratios of 2:1 – 4:1.</a:t>
            </a:r>
          </a:p>
          <a:p>
            <a:r>
              <a:rPr lang="en-US" dirty="0"/>
              <a:t>Similar to how Zip works, except with FLAC you will get much better compression because it is designed specifically for audio.</a:t>
            </a:r>
          </a:p>
          <a:p>
            <a:r>
              <a:rPr lang="en-US" dirty="0"/>
              <a:t>Non-proprietary and has an open-source reference implementation.</a:t>
            </a:r>
            <a:endParaRPr dirty="0"/>
          </a:p>
        </p:txBody>
      </p:sp>
      <p:pic>
        <p:nvPicPr>
          <p:cNvPr id="4" name="Picture 3" descr="A diagram of a flac and flac decoder&#10;&#10;Description automatically generated">
            <a:extLst>
              <a:ext uri="{FF2B5EF4-FFF2-40B4-BE49-F238E27FC236}">
                <a16:creationId xmlns:a16="http://schemas.microsoft.com/office/drawing/2014/main" id="{427D65BA-9714-3645-DB92-916D6531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1" y="2589622"/>
            <a:ext cx="7969485" cy="21568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F7B4-BF0C-E48C-8310-16868881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67668"/>
            <a:ext cx="8520600" cy="42617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Lossless: </a:t>
            </a:r>
            <a:r>
              <a:rPr lang="en-US" dirty="0"/>
              <a:t>The encoding of audio (PCM) data incurs no loss of information, and the decoded audio is bit-for-bit identical to what went into the encoder. </a:t>
            </a:r>
          </a:p>
          <a:p>
            <a:r>
              <a:rPr lang="en-US" b="1" dirty="0"/>
              <a:t>Fast: </a:t>
            </a:r>
            <a:r>
              <a:rPr lang="en-US" dirty="0"/>
              <a:t>FLAC is asymmetric in favor of decode speed. Decoding requires only integer arithmetic, and is much less compute-intensive than for most perceptual codecs. </a:t>
            </a:r>
          </a:p>
          <a:p>
            <a:r>
              <a:rPr lang="en-US" b="1" dirty="0"/>
              <a:t>Hardware support: </a:t>
            </a:r>
            <a:r>
              <a:rPr lang="en-US" dirty="0"/>
              <a:t>FLAC is supported by dozens of consumer electronic devices, from portable players, to home stereo equipment, to car stereo.</a:t>
            </a:r>
          </a:p>
          <a:p>
            <a:r>
              <a:rPr lang="en-US" b="1" dirty="0"/>
              <a:t>Flexible metadata: </a:t>
            </a:r>
            <a:r>
              <a:rPr lang="en-US" dirty="0"/>
              <a:t>FLAC's metadata system supports tags, cover art, seek tables, and cue sheets. Applications can write their own APPLICATION metadata once they register an ID. </a:t>
            </a:r>
          </a:p>
          <a:p>
            <a:r>
              <a:rPr lang="en-US" b="1" dirty="0" err="1"/>
              <a:t>Seekable</a:t>
            </a:r>
            <a:r>
              <a:rPr lang="en-US" b="1" dirty="0"/>
              <a:t>: </a:t>
            </a:r>
            <a:r>
              <a:rPr lang="en-US" dirty="0"/>
              <a:t>FLAC supports fast sample-accurate seeking. Not only is this useful for playback, it makes FLAC files suitable for use in editing applications.</a:t>
            </a:r>
          </a:p>
          <a:p>
            <a:r>
              <a:rPr lang="en-US" b="1" dirty="0" err="1"/>
              <a:t>Streamable</a:t>
            </a:r>
            <a:r>
              <a:rPr lang="en-US" b="1" dirty="0"/>
              <a:t>: </a:t>
            </a:r>
            <a:r>
              <a:rPr lang="en-US" dirty="0"/>
              <a:t>Each FLAC frame contains enough data to decode that frame. </a:t>
            </a:r>
          </a:p>
        </p:txBody>
      </p:sp>
    </p:spTree>
    <p:extLst>
      <p:ext uri="{BB962C8B-B14F-4D97-AF65-F5344CB8AC3E}">
        <p14:creationId xmlns:p14="http://schemas.microsoft.com/office/powerpoint/2010/main" val="102947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8E2E-7085-E047-7D48-0F2C4F77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FFmpeg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7F21-852A-D198-374F-6F042768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free and open-source software project consisting of a suite of libraries and programs for handling video, audio, and other multimedia files and streams. At its core is the command-line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ffmpeg</a:t>
            </a:r>
            <a:r>
              <a:rPr lang="en-US" dirty="0"/>
              <a:t> tool itself, designed for processing video and audio files. It is widely used for format transcoding, basic editing (trimming and concatenation), video scaling, video post-production effects, and standards compliance (SMPTE, ITU).</a:t>
            </a:r>
          </a:p>
        </p:txBody>
      </p:sp>
    </p:spTree>
    <p:extLst>
      <p:ext uri="{BB962C8B-B14F-4D97-AF65-F5344CB8AC3E}">
        <p14:creationId xmlns:p14="http://schemas.microsoft.com/office/powerpoint/2010/main" val="3861791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10: Audio coding standards and algorithms” in Andreas </a:t>
            </a:r>
            <a:r>
              <a:rPr lang="en-US" dirty="0" err="1"/>
              <a:t>Spanias</a:t>
            </a:r>
            <a:r>
              <a:rPr lang="en-US" dirty="0"/>
              <a:t>, Ted Painter, and Venkatraman Atti (2007). Audio Signal Processing and Coding. John Wiley &amp; Sons, Inc.</a:t>
            </a:r>
          </a:p>
          <a:p>
            <a:r>
              <a:rPr lang="en-US" dirty="0"/>
              <a:t>Free lossless audio codec: </a:t>
            </a:r>
            <a:r>
              <a:rPr lang="en-US" dirty="0">
                <a:hlinkClick r:id="rId2"/>
              </a:rPr>
              <a:t>https://xiph.org/flac/</a:t>
            </a:r>
            <a:endParaRPr lang="en-US" dirty="0"/>
          </a:p>
          <a:p>
            <a:r>
              <a:rPr lang="en-US" dirty="0" err="1"/>
              <a:t>FFmpeg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www.ffmpeg.org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00" y="1017725"/>
            <a:ext cx="6291325" cy="39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Mono, Stereo, Surround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75" y="1142675"/>
            <a:ext cx="48179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73600" y="4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 audio standards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621475"/>
            <a:ext cx="85206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is the acronym for Moving Pictures Experts Group.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standardizes the type of information that an encoder has to produce as well as the way in which the decoder has to decompress the information.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82113" y="-374824"/>
            <a:ext cx="3379776" cy="765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77712" y="-1393389"/>
            <a:ext cx="3943724" cy="78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59775" y="23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MPEG-1 Audio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99600"/>
            <a:ext cx="8520600" cy="4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Lossy compression of mono and stereo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Sampling frequency: 32KHz, 44.1 </a:t>
            </a:r>
            <a:r>
              <a:rPr lang="en" dirty="0" err="1"/>
              <a:t>KHz</a:t>
            </a:r>
            <a:r>
              <a:rPr lang="en" dirty="0"/>
              <a:t>, 48 KHz.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Precision 16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 compression layers: Layer 1, Layer 2, Layer 3.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1: 32-448 kbps, target 192 kbps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2: 32-384 kbps, target 128 kbps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3: 32-320 kbps, target 64 kbps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Layer 3 is called MP3 format.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Popular for  Internet applications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encoder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81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Filter bank: </a:t>
            </a:r>
            <a:r>
              <a:rPr lang="en" dirty="0"/>
              <a:t>Hybrid filter bank. Polyphase </a:t>
            </a:r>
            <a:r>
              <a:rPr lang="en" dirty="0" err="1"/>
              <a:t>filterbank</a:t>
            </a:r>
            <a:r>
              <a:rPr lang="en" dirty="0"/>
              <a:t> (as used in Layer-1 and Layer2) followed by a Modified Discrete Cosine Transform (MDCT).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Perceptual model </a:t>
            </a:r>
            <a:r>
              <a:rPr lang="en" dirty="0"/>
              <a:t>to identify masking thresholds based on critical bands of human hearing and using the FFT.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Quantization and coding: </a:t>
            </a:r>
            <a:r>
              <a:rPr lang="en" dirty="0"/>
              <a:t>Two nested iteration loops. Use of Huffman coding.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1037</Words>
  <Application>Microsoft Macintosh PowerPoint</Application>
  <PresentationFormat>On-screen Show (16:9)</PresentationFormat>
  <Paragraphs>102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Courier New</vt:lpstr>
      <vt:lpstr>Simple Light</vt:lpstr>
      <vt:lpstr>5. Audio coding standards</vt:lpstr>
      <vt:lpstr>Index</vt:lpstr>
      <vt:lpstr>MIDI</vt:lpstr>
      <vt:lpstr>Mono, Stereo, Surround</vt:lpstr>
      <vt:lpstr>MPEG audio standards</vt:lpstr>
      <vt:lpstr>PowerPoint Presentation</vt:lpstr>
      <vt:lpstr>MPEG-1 Audio</vt:lpstr>
      <vt:lpstr>MP3 encoder</vt:lpstr>
      <vt:lpstr>PowerPoint Presentation</vt:lpstr>
      <vt:lpstr>MP3 audio format</vt:lpstr>
      <vt:lpstr>MPEG-2 Advanced Audio Coding (AAC)</vt:lpstr>
      <vt:lpstr>AAC encoding</vt:lpstr>
      <vt:lpstr>PowerPoint Presentation</vt:lpstr>
      <vt:lpstr>MPEG-4 Audio</vt:lpstr>
      <vt:lpstr>PowerPoint Presentation</vt:lpstr>
      <vt:lpstr>MPEG-4 integrated tools</vt:lpstr>
      <vt:lpstr>MPEG-4 General Audio coder</vt:lpstr>
      <vt:lpstr>MPEG-4 Twin VQ in GA coder</vt:lpstr>
      <vt:lpstr>MPEG-4 Scalable audio coding</vt:lpstr>
      <vt:lpstr>MPEG-4 Speech Coding</vt:lpstr>
      <vt:lpstr>MPEG-4 Structured Audio Coding</vt:lpstr>
      <vt:lpstr>Dolby AC-3 (Dolby Digital)</vt:lpstr>
      <vt:lpstr>Dolby Digital encoder</vt:lpstr>
      <vt:lpstr>Lossless audio coding (FLAC)</vt:lpstr>
      <vt:lpstr>PowerPoint Presentation</vt:lpstr>
      <vt:lpstr>FFmpeg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8</cp:revision>
  <dcterms:modified xsi:type="dcterms:W3CDTF">2024-10-29T10:51:36Z</dcterms:modified>
</cp:coreProperties>
</file>