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erif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Black"/>
      <p:bold r:id="rId27"/>
      <p:boldItalic r:id="rId28"/>
    </p:embeddedFont>
    <p:embeddedFont>
      <p:font typeface="Roboto Serif ExtraBold"/>
      <p:bold r:id="rId29"/>
      <p:boldItalic r:id="rId30"/>
    </p:embeddedFont>
    <p:embeddedFont>
      <p:font typeface="Montserrat ExtraBold"/>
      <p:bold r:id="rId31"/>
      <p:boldItalic r:id="rId32"/>
    </p:embeddedFont>
    <p:embeddedFont>
      <p:font typeface="Roboto Serif SemiBold"/>
      <p:regular r:id="rId33"/>
      <p:bold r:id="rId34"/>
      <p:italic r:id="rId35"/>
      <p:boldItalic r:id="rId36"/>
    </p:embeddedFont>
    <p:embeddedFont>
      <p:font typeface="Roboto Serif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hT0pFv35EpufDPNND8SwgQbOLf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erifMedium-boldItalic.fntdata"/><Relationship Id="rId20" Type="http://schemas.openxmlformats.org/officeDocument/2006/relationships/font" Target="fonts/RobotoSerif-bold.fntdata"/><Relationship Id="rId41" Type="http://customschemas.google.com/relationships/presentationmetadata" Target="metadata"/><Relationship Id="rId22" Type="http://schemas.openxmlformats.org/officeDocument/2006/relationships/font" Target="fonts/RobotoSerif-boldItalic.fntdata"/><Relationship Id="rId21" Type="http://schemas.openxmlformats.org/officeDocument/2006/relationships/font" Target="fonts/RobotoSerif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Black-boldItalic.fntdata"/><Relationship Id="rId27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.fntdata"/><Relationship Id="rId30" Type="http://schemas.openxmlformats.org/officeDocument/2006/relationships/font" Target="fonts/RobotoSerif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Serif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ExtraBold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SerifSemiBold-italic.fntdata"/><Relationship Id="rId12" Type="http://schemas.openxmlformats.org/officeDocument/2006/relationships/slide" Target="slides/slide7.xml"/><Relationship Id="rId34" Type="http://schemas.openxmlformats.org/officeDocument/2006/relationships/font" Target="fonts/RobotoSerifSemiBold-bold.fntdata"/><Relationship Id="rId15" Type="http://schemas.openxmlformats.org/officeDocument/2006/relationships/slide" Target="slides/slide10.xml"/><Relationship Id="rId37" Type="http://schemas.openxmlformats.org/officeDocument/2006/relationships/font" Target="fonts/RobotoSerifMedium-regular.fntdata"/><Relationship Id="rId14" Type="http://schemas.openxmlformats.org/officeDocument/2006/relationships/slide" Target="slides/slide9.xml"/><Relationship Id="rId36" Type="http://schemas.openxmlformats.org/officeDocument/2006/relationships/font" Target="fonts/RobotoSerifSemi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SerifMedium-italic.fntdata"/><Relationship Id="rId16" Type="http://schemas.openxmlformats.org/officeDocument/2006/relationships/slide" Target="slides/slide11.xml"/><Relationship Id="rId38" Type="http://schemas.openxmlformats.org/officeDocument/2006/relationships/font" Target="fonts/RobotoSerifMedium-bold.fntdata"/><Relationship Id="rId19" Type="http://schemas.openxmlformats.org/officeDocument/2006/relationships/font" Target="fonts/RobotoSerif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e6de659c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ee6de659c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e6de659c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ee6de659c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e6de659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2ee6de659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e6de659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ee6de659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e6de659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ee6de659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e6de659c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ee6de659c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z8_1zBicNhsgET9xAhniaXXUk9s3Ker1/view" TargetMode="External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tfF7EwANvb14E6PonGuEKoMFQjQaCX4Ls_Nu3ZdHkhk/edit?usp=sharing" TargetMode="External"/><Relationship Id="rId5" Type="http://schemas.openxmlformats.org/officeDocument/2006/relationships/hyperlink" Target="https://docs.google.com/document/d/1pHBcv2JY5_wqipbUIe11HpCQ6OxZLDnZjkQ1xm-vwlI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hyperlink" Target="https://www.linkedin.com/in/lucila-b-38a830245/." TargetMode="External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document/d/1-d8-6AFz1Mor3436j_-tkszsdk73QauRjxdWcLoVUM0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cV9SVY0UtJ8v--iEro_4OUYARURqmKWZK5d_GrGu1Kc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m-iR9RmIkPn55t-Njyw9jBg0sxbeBEep/view" TargetMode="External"/><Relationship Id="rId5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RkVxa05r5JK4nWnjMjXWdm4odv1V4Wyw/view" TargetMode="External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125"/>
            <a:ext cx="5235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359250" y="4343400"/>
            <a:ext cx="3885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624850" y="2194575"/>
            <a:ext cx="38937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600" u="none" cap="none" strike="noStrike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Case Projeto Final</a:t>
            </a:r>
            <a:endParaRPr b="1" i="0" sz="2600" u="none" cap="none" strike="noStrike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pt-BR" sz="2600" u="none" cap="none" strike="noStrike">
                <a:solidFill>
                  <a:srgbClr val="FFC440"/>
                </a:solidFill>
                <a:latin typeface="Roboto Serif"/>
                <a:ea typeface="Roboto Serif"/>
                <a:cs typeface="Roboto Serif"/>
                <a:sym typeface="Roboto Serif"/>
              </a:rPr>
              <a:t>Bugou? QA Tá On!</a:t>
            </a:r>
            <a:endParaRPr b="1" i="0" sz="2600" u="none" cap="none" strike="noStrike">
              <a:solidFill>
                <a:srgbClr val="FFC44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01/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9575" y="325150"/>
            <a:ext cx="784849" cy="1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5696275" y="2258050"/>
            <a:ext cx="347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SQUAD:</a:t>
            </a:r>
            <a:r>
              <a:rPr lang="pt-BR" sz="19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 Alone     </a:t>
            </a:r>
            <a:r>
              <a:rPr lang="pt-BR" sz="2600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rPr>
              <a:t>S</a:t>
            </a:r>
            <a:endParaRPr sz="2600">
              <a:solidFill>
                <a:schemeClr val="dk2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cxnSp>
        <p:nvCxnSpPr>
          <p:cNvPr id="60" name="Google Shape;60;p1"/>
          <p:cNvCxnSpPr/>
          <p:nvPr/>
        </p:nvCxnSpPr>
        <p:spPr>
          <a:xfrm>
            <a:off x="7818150" y="2206950"/>
            <a:ext cx="384300" cy="65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"/>
          <p:cNvCxnSpPr/>
          <p:nvPr/>
        </p:nvCxnSpPr>
        <p:spPr>
          <a:xfrm flipH="1">
            <a:off x="7813075" y="2207050"/>
            <a:ext cx="346800" cy="66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e6de659c7_0_43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ee6de659c7_0_43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10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2ee6de659c7_0_43"/>
          <p:cNvSpPr/>
          <p:nvPr/>
        </p:nvSpPr>
        <p:spPr>
          <a:xfrm>
            <a:off x="207450" y="1162925"/>
            <a:ext cx="1713000" cy="2179200"/>
          </a:xfrm>
          <a:prstGeom prst="roundRect">
            <a:avLst>
              <a:gd fmla="val 4400" name="adj"/>
            </a:avLst>
          </a:prstGeom>
          <a:solidFill>
            <a:srgbClr val="FFC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ee6de659c7_0_43"/>
          <p:cNvSpPr txBox="1"/>
          <p:nvPr/>
        </p:nvSpPr>
        <p:spPr>
          <a:xfrm>
            <a:off x="352200" y="1691150"/>
            <a:ext cx="13791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Testes Automatizados para cadastro de usuário e produto.</a:t>
            </a:r>
            <a:endParaRPr i="0" sz="12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3" name="Google Shape;163;g2ee6de659c7_0_43"/>
          <p:cNvSpPr txBox="1"/>
          <p:nvPr/>
        </p:nvSpPr>
        <p:spPr>
          <a:xfrm>
            <a:off x="276000" y="1195275"/>
            <a:ext cx="1455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0" i="0" lang="pt-BR" sz="265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b="0" i="0" sz="265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4" name="Google Shape;164;g2ee6de659c7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ee6de659c7_0_43" title="automaca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3803" y="481575"/>
            <a:ext cx="6573951" cy="37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e6de659c7_1_3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ee6de659c7_1_3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11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g2ee6de659c7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ee6de659c7_1_3"/>
          <p:cNvSpPr/>
          <p:nvPr/>
        </p:nvSpPr>
        <p:spPr>
          <a:xfrm>
            <a:off x="342850" y="1048350"/>
            <a:ext cx="1893900" cy="2179200"/>
          </a:xfrm>
          <a:prstGeom prst="roundRect">
            <a:avLst>
              <a:gd fmla="val 44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ee6de659c7_1_3"/>
          <p:cNvSpPr txBox="1"/>
          <p:nvPr/>
        </p:nvSpPr>
        <p:spPr>
          <a:xfrm>
            <a:off x="476075" y="1114650"/>
            <a:ext cx="15912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pt-BR" sz="26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04</a:t>
            </a:r>
            <a:endParaRPr b="1" sz="26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sz="9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4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Bug Report  e Relatório de testes</a:t>
            </a:r>
            <a:endParaRPr sz="14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75" name="Google Shape;175;g2ee6de659c7_1_3"/>
          <p:cNvSpPr txBox="1"/>
          <p:nvPr/>
        </p:nvSpPr>
        <p:spPr>
          <a:xfrm>
            <a:off x="3101700" y="885600"/>
            <a:ext cx="2735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rgbClr val="00FFFF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 Report (AQUI)</a:t>
            </a:r>
            <a:endParaRPr sz="1900">
              <a:solidFill>
                <a:srgbClr val="00FFFF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176" name="Google Shape;176;g2ee6de659c7_1_3"/>
          <p:cNvSpPr txBox="1"/>
          <p:nvPr/>
        </p:nvSpPr>
        <p:spPr>
          <a:xfrm>
            <a:off x="3051050" y="1973750"/>
            <a:ext cx="37758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rgbClr val="FFFF00"/>
                </a:solidFill>
                <a:latin typeface="Roboto Serif Medium"/>
                <a:ea typeface="Roboto Serif Medium"/>
                <a:cs typeface="Roboto Serif Medium"/>
                <a:sym typeface="Roboto Serif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Relatório de testes (AQUI)</a:t>
            </a:r>
            <a:endParaRPr sz="1900">
              <a:solidFill>
                <a:srgbClr val="FFFF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5448175" y="125"/>
            <a:ext cx="3695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12</a:t>
            </a:r>
            <a:r>
              <a:rPr b="0" i="0" lang="pt-BR" sz="1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29359" r="18800" t="0"/>
          <a:stretch/>
        </p:blipFill>
        <p:spPr>
          <a:xfrm>
            <a:off x="5070829" y="602000"/>
            <a:ext cx="3063900" cy="3939600"/>
          </a:xfrm>
          <a:prstGeom prst="roundRect">
            <a:avLst>
              <a:gd fmla="val 4113" name="adj"/>
            </a:avLst>
          </a:prstGeom>
          <a:noFill/>
          <a:ln>
            <a:noFill/>
          </a:ln>
          <a:effectLst>
            <a:outerShdw blurRad="400050" rotWithShape="0" algn="bl" dir="3000000" dist="85725">
              <a:srgbClr val="000000">
                <a:alpha val="29803"/>
              </a:srgbClr>
            </a:outerShdw>
          </a:effectLst>
        </p:spPr>
      </p:pic>
      <p:sp>
        <p:nvSpPr>
          <p:cNvPr id="184" name="Google Shape;184;p8"/>
          <p:cNvSpPr txBox="1"/>
          <p:nvPr/>
        </p:nvSpPr>
        <p:spPr>
          <a:xfrm>
            <a:off x="396250" y="2140975"/>
            <a:ext cx="45567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FF"/>
                </a:solidFill>
                <a:latin typeface="Roboto Serif"/>
                <a:ea typeface="Roboto Serif"/>
                <a:cs typeface="Roboto Serif"/>
                <a:sym typeface="Roboto Serif"/>
              </a:rPr>
              <a:t>Conclusão</a:t>
            </a:r>
            <a:endParaRPr b="1">
              <a:solidFill>
                <a:srgbClr val="0000FF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Serif"/>
                <a:ea typeface="Roboto Serif"/>
                <a:cs typeface="Roboto Serif"/>
                <a:sym typeface="Roboto Serif"/>
              </a:rPr>
              <a:t>O sistema do Instituto Joga Junto apresenta funcionalidades essenciais, porém com falhas significativas que afetam a experiência do usuário.</a:t>
            </a:r>
            <a:endParaRPr sz="1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latin typeface="Roboto Serif"/>
                <a:ea typeface="Roboto Serif"/>
                <a:cs typeface="Roboto Serif"/>
                <a:sym typeface="Roboto Serif"/>
              </a:rPr>
              <a:t>Recomenda-se priorizar correções nos bugs críticos e implementar funcionalidades ausentes para melhorar a qualidade e usabilidade do sistema.</a:t>
            </a:r>
            <a:endParaRPr sz="1200"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i="1" sz="32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624850" y="1032475"/>
            <a:ext cx="10362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1" lang="pt-BR" sz="10000" u="none" cap="none" strike="noStrike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</a:t>
            </a:r>
            <a:endParaRPr b="0" i="1" sz="10000" u="none" cap="none" strike="noStrike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624850" y="3530000"/>
            <a:ext cx="4370700" cy="1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Obrigada</a:t>
            </a:r>
            <a:r>
              <a:rPr lang="pt-BR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 todos pela atenção!</a:t>
            </a:r>
            <a:endParaRPr b="0" i="0" sz="32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13</a:t>
            </a:r>
            <a:r>
              <a:rPr b="0" i="0" lang="pt-BR" sz="1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425" y="4134725"/>
            <a:ext cx="1584950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624850" y="1135375"/>
            <a:ext cx="30786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Lucila Beger</a:t>
            </a:r>
            <a:endParaRPr b="0" i="0" sz="29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4848475" y="1287775"/>
            <a:ext cx="3696600" cy="202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703975" y="1909850"/>
            <a:ext cx="1035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pt-BR" sz="1100" u="sng">
                <a:latin typeface="Montserrat"/>
                <a:ea typeface="Montserrat"/>
                <a:cs typeface="Montserrat"/>
                <a:sym typeface="Montserrat"/>
                <a:hlinkClick r:id="rId4"/>
              </a:rPr>
              <a:t>linkedin</a:t>
            </a:r>
            <a:endParaRPr b="1" i="0" sz="11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" name="Google Shape;198;p9" title="lin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50" y="1909850"/>
            <a:ext cx="315300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/>
          <p:nvPr/>
        </p:nvSpPr>
        <p:spPr>
          <a:xfrm>
            <a:off x="5108500" y="1621750"/>
            <a:ext cx="3191585" cy="1358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SQUAD: Alone  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e6de659c7_0_4"/>
          <p:cNvSpPr/>
          <p:nvPr/>
        </p:nvSpPr>
        <p:spPr>
          <a:xfrm>
            <a:off x="0" y="125"/>
            <a:ext cx="49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ee6de659c7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511650" y="4191000"/>
            <a:ext cx="388500" cy="3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ee6de659c7_0_4"/>
          <p:cNvSpPr txBox="1"/>
          <p:nvPr/>
        </p:nvSpPr>
        <p:spPr>
          <a:xfrm>
            <a:off x="624850" y="2194575"/>
            <a:ext cx="38937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1" lang="pt-BR" sz="2700">
                <a:solidFill>
                  <a:srgbClr val="FFE740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AGRADECIMENTOS</a:t>
            </a:r>
            <a:endParaRPr i="1" sz="2700" u="none" cap="none" strike="noStrike">
              <a:solidFill>
                <a:srgbClr val="FFE740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  <p:sp>
        <p:nvSpPr>
          <p:cNvPr id="69" name="Google Shape;69;g2ee6de659c7_0_4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" name="Google Shape;70;g2ee6de659c7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0975" y="325150"/>
            <a:ext cx="784849" cy="1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ee6de659c7_0_4"/>
          <p:cNvSpPr txBox="1"/>
          <p:nvPr/>
        </p:nvSpPr>
        <p:spPr>
          <a:xfrm>
            <a:off x="4951175" y="162125"/>
            <a:ext cx="38937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★"/>
            </a:pPr>
            <a:r>
              <a:rPr lang="pt-BR" sz="1700">
                <a:solidFill>
                  <a:schemeClr val="dk2"/>
                </a:solidFill>
              </a:rPr>
              <a:t>Ao Instituto Joga Junto pela oportunidade de poder aprender e aprimorar o conhecimento;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★"/>
            </a:pPr>
            <a:r>
              <a:rPr lang="pt-BR" sz="1700">
                <a:solidFill>
                  <a:schemeClr val="dk2"/>
                </a:solidFill>
              </a:rPr>
              <a:t>Aos Facilitadores: Matheus, Michelle e Ryan pelas aulas ótimas que nos foi proporcionado;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★"/>
            </a:pPr>
            <a:r>
              <a:rPr lang="pt-BR" sz="1700">
                <a:solidFill>
                  <a:schemeClr val="dk2"/>
                </a:solidFill>
              </a:rPr>
              <a:t>Ao Renato, pelo apoio, pela ajuda, pela disponibilidade e paciência em tirar as dúvidas;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★"/>
            </a:pPr>
            <a:r>
              <a:rPr lang="pt-BR" sz="1700">
                <a:solidFill>
                  <a:schemeClr val="dk2"/>
                </a:solidFill>
              </a:rPr>
              <a:t>À Viviane, pelo carinho, dedicação e atenção;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★"/>
            </a:pPr>
            <a:r>
              <a:rPr lang="pt-BR" sz="1700">
                <a:solidFill>
                  <a:schemeClr val="dk2"/>
                </a:solidFill>
              </a:rPr>
              <a:t>e, por fim, mas não menos importantes, à todos que ajudaram a preparar este curso.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233325" y="548725"/>
            <a:ext cx="46893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pt-BR" sz="2500">
                <a:solidFill>
                  <a:schemeClr val="dk1"/>
                </a:solidFill>
                <a:latin typeface="Roboto Serif SemiBold"/>
                <a:ea typeface="Roboto Serif SemiBold"/>
                <a:cs typeface="Roboto Serif SemiBold"/>
                <a:sym typeface="Roboto Serif SemiBold"/>
              </a:rPr>
              <a:t>INSTITUTO JOGA JUNTO</a:t>
            </a:r>
            <a:endParaRPr i="0" sz="2500" u="none" cap="none" strike="noStrike">
              <a:solidFill>
                <a:srgbClr val="FFC440"/>
              </a:solidFill>
              <a:latin typeface="Roboto Serif SemiBold"/>
              <a:ea typeface="Roboto Serif SemiBold"/>
              <a:cs typeface="Roboto Serif SemiBold"/>
              <a:sym typeface="Roboto Serif SemiBold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396250" y="2972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r>
              <a:rPr lang="pt-BR" sz="1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r>
              <a:rPr b="0" i="0" lang="pt-BR" sz="1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5783575" y="125"/>
            <a:ext cx="33603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233225" y="1455325"/>
            <a:ext cx="46893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programa Jogar Junto é uma iniciativa colaborativa que reúne empresas, fundações, institutos e outras organizações da sociedade civil com o objetivo comum de impactar positivamente comunidades e transformar indivíduos. Utilizando tecnologia avançada, o programa visa acelerar e formar profissionais em diversas áreas do conhecimento, expandindo seus projetos educacionais por diferentes regiões do Brasil e América Latina.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abordagem educacional adotada pelo Jogar Junto consiste em três etapas evolutivas que integram habilidades técnicas e comportamentais, incentivando o aprendizado através de interações sociais e promovendo o autoconhecimento e o reconhecimento de valores pessoais.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Além disso, o programa desenvolve projetos sob medida para atender às necessidades específicas de cada empresa, visando o crescimento e a excelência em seus respectivos setores.</a:t>
            </a:r>
            <a:endParaRPr b="0" i="0" sz="1200" u="none" cap="none" strike="noStrik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 b="0" l="29359" r="18800" t="0"/>
          <a:stretch/>
        </p:blipFill>
        <p:spPr>
          <a:xfrm>
            <a:off x="5070829" y="602000"/>
            <a:ext cx="3063900" cy="3939600"/>
          </a:xfrm>
          <a:prstGeom prst="roundRect">
            <a:avLst>
              <a:gd fmla="val 4113" name="adj"/>
            </a:avLst>
          </a:prstGeom>
          <a:noFill/>
          <a:ln>
            <a:noFill/>
          </a:ln>
          <a:effectLst>
            <a:outerShdw blurRad="400050" rotWithShape="0" algn="bl" dir="3000000" dist="85725">
              <a:srgbClr val="000000">
                <a:alpha val="29803"/>
              </a:srgbClr>
            </a:outerShdw>
          </a:effectLst>
        </p:spPr>
      </p:pic>
      <p:pic>
        <p:nvPicPr>
          <p:cNvPr id="81" name="Google Shape;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"/>
          <p:cNvSpPr txBox="1"/>
          <p:nvPr/>
        </p:nvSpPr>
        <p:spPr>
          <a:xfrm>
            <a:off x="338000" y="1055575"/>
            <a:ext cx="4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CONHECENDO UM POUCO SOBRE:</a:t>
            </a:r>
            <a:endParaRPr>
              <a:solidFill>
                <a:schemeClr val="dk2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804175" y="779075"/>
            <a:ext cx="7354800" cy="3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1" lang="pt-BR" sz="16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O Instituto Joga Junto, uma empresa multinacional no ramo têxtil, enfrenta o desafio de gerenciar informações de produtos em vários idiomas para facilitar a comunicação entre sua equipe global. </a:t>
            </a:r>
            <a:endParaRPr i="1" sz="16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1" lang="pt-BR" sz="16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Além disso, busca fortalecer o senso de equipe e reconhecimento da marca entre os funcionários, garantindo que identifiquem facilmente os elementos visuais da marca em todos os produtos, incluindo no sistema interno. </a:t>
            </a:r>
            <a:endParaRPr i="1" sz="16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i="1" lang="pt-BR" sz="16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Para otimizar operações de estoque e vendas, a navegação deve ser simples e eficiente, minimizando o desperdício de recursos financeiros e de tempo dos colaboradores.</a:t>
            </a:r>
            <a:endParaRPr i="1" sz="1600" u="none" cap="none" strike="noStrike">
              <a:solidFill>
                <a:srgbClr val="FFC44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217850" y="14725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359250" y="4343400"/>
            <a:ext cx="388500" cy="3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1650" y="3989799"/>
            <a:ext cx="388499" cy="3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>
            <a:off x="91450" y="174275"/>
            <a:ext cx="88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1" lang="pt-BR" sz="7700" u="none" cap="none" strike="noStrike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</a:t>
            </a:r>
            <a:endParaRPr b="0" i="1" sz="7700" u="none" cap="none" strike="noStrike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3" name="Google Shape;93;p5"/>
          <p:cNvSpPr txBox="1"/>
          <p:nvPr/>
        </p:nvSpPr>
        <p:spPr>
          <a:xfrm rot="10798833">
            <a:off x="7944309" y="4401027"/>
            <a:ext cx="8838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1" lang="pt-BR" sz="7700" u="none" cap="none" strike="noStrike">
                <a:solidFill>
                  <a:srgbClr val="FFC44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“</a:t>
            </a:r>
            <a:endParaRPr b="0" i="1" sz="7700" u="none" cap="none" strike="noStrike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1253650" y="391150"/>
            <a:ext cx="651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E740"/>
                </a:solidFill>
                <a:latin typeface="Roboto Serif"/>
                <a:ea typeface="Roboto Serif"/>
                <a:cs typeface="Roboto Serif"/>
                <a:sym typeface="Roboto Serif"/>
              </a:rPr>
              <a:t>SOBRE O CASE:</a:t>
            </a:r>
            <a:endParaRPr b="1" sz="1800">
              <a:solidFill>
                <a:srgbClr val="FFE74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1261375" y="3502375"/>
            <a:ext cx="6511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E740"/>
                </a:solidFill>
                <a:latin typeface="Roboto Serif"/>
                <a:ea typeface="Roboto Serif"/>
                <a:cs typeface="Roboto Serif"/>
                <a:sym typeface="Roboto Serif"/>
              </a:rPr>
              <a:t>OBJETIVO: </a:t>
            </a:r>
            <a:endParaRPr b="1" sz="1300">
              <a:solidFill>
                <a:srgbClr val="FFE74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FFFF"/>
                </a:solidFill>
                <a:latin typeface="Roboto Serif"/>
                <a:ea typeface="Roboto Serif"/>
                <a:cs typeface="Roboto Serif"/>
                <a:sym typeface="Roboto Serif"/>
              </a:rPr>
              <a:t>O sistema de controle de estoque do Instituto Joga Junto foi projetado para tornar a experiência dos colaboradores o mais intuitiva possível. Isso inclui a organização dos produtos de maneira lógica e de fácil navegação, tanto no cadastro de colaboradores quanto no cadastro de produtos.</a:t>
            </a:r>
            <a:endParaRPr sz="1300">
              <a:solidFill>
                <a:srgbClr val="FFFFFF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769625" y="1093450"/>
            <a:ext cx="61590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pt-BR" sz="2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Etapas de execução de testes</a:t>
            </a:r>
            <a:endParaRPr b="0" i="0" sz="2500" u="none" cap="none" strike="noStrike">
              <a:solidFill>
                <a:srgbClr val="FFC44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36225" y="2270775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24600" y="2324200"/>
            <a:ext cx="18243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pt-BR" sz="12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01-) Planejamento dos testes:</a:t>
            </a:r>
            <a:endParaRPr b="1" sz="1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-  </a:t>
            </a: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Elaboração de um plano de teste com cenários em </a:t>
            </a: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gherkin</a:t>
            </a: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/BDD baseado na documentação do case</a:t>
            </a:r>
            <a:endParaRPr sz="11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430800" y="2270775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FE7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625375" y="2270775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FC4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2534400" y="2324200"/>
            <a:ext cx="18243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pt-BR" sz="12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02-) Execução</a:t>
            </a:r>
            <a:r>
              <a:rPr b="1" lang="pt-BR" sz="12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dos testes:</a:t>
            </a:r>
            <a:endParaRPr b="1" sz="1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-  Execução de testes de API e </a:t>
            </a: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funcionais</a:t>
            </a: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com foco no Login/LogOut, Cadastro, Pesquisa e Filtragem de produtos.</a:t>
            </a:r>
            <a:endParaRPr sz="11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770100" y="2337075"/>
            <a:ext cx="18243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pt-BR" sz="12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03-) Automação</a:t>
            </a:r>
            <a:r>
              <a:rPr b="1" lang="pt-BR" sz="12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dos testes:</a:t>
            </a:r>
            <a:endParaRPr b="1" sz="1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-  </a:t>
            </a: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Testar software de forma mais rápida e precisa, automatizando tarefas repetitivas e identificando defeitos com mais eficiência.</a:t>
            </a:r>
            <a:endParaRPr sz="11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831825" y="2257900"/>
            <a:ext cx="2057400" cy="2179200"/>
          </a:xfrm>
          <a:prstGeom prst="roundRect">
            <a:avLst>
              <a:gd fmla="val 44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976550" y="2324200"/>
            <a:ext cx="1824300" cy="20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pt-BR" sz="12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04-) Bug Report:</a:t>
            </a:r>
            <a:endParaRPr b="1" sz="1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- Após a finalização da execução dos testes, um Bug report e um relatório são feitos para futuras correções e melhoramentos.</a:t>
            </a:r>
            <a:endParaRPr sz="11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6de659c7_0_60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ee6de659c7_0_60"/>
          <p:cNvSpPr txBox="1"/>
          <p:nvPr/>
        </p:nvSpPr>
        <p:spPr>
          <a:xfrm>
            <a:off x="217875" y="240275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g2ee6de659c7_0_60"/>
          <p:cNvSpPr/>
          <p:nvPr/>
        </p:nvSpPr>
        <p:spPr>
          <a:xfrm>
            <a:off x="83825" y="594375"/>
            <a:ext cx="1373400" cy="1673400"/>
          </a:xfrm>
          <a:prstGeom prst="roundRect">
            <a:avLst>
              <a:gd fmla="val 44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2ee6de659c7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ee6de659c7_0_60"/>
          <p:cNvSpPr txBox="1"/>
          <p:nvPr/>
        </p:nvSpPr>
        <p:spPr>
          <a:xfrm>
            <a:off x="161617" y="637679"/>
            <a:ext cx="12177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pt-BR" sz="26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01</a:t>
            </a:r>
            <a:endParaRPr b="1" sz="26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22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Plano de teste</a:t>
            </a:r>
            <a:endParaRPr sz="2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1" name="Google Shape;121;g2ee6de659c7_0_60"/>
          <p:cNvSpPr txBox="1"/>
          <p:nvPr/>
        </p:nvSpPr>
        <p:spPr>
          <a:xfrm>
            <a:off x="6329325" y="192875"/>
            <a:ext cx="251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Plano de Teste Completo - Clique Aqui </a:t>
            </a:r>
            <a:endParaRPr sz="1000">
              <a:solidFill>
                <a:srgbClr val="FFFF00"/>
              </a:solidFill>
            </a:endParaRPr>
          </a:p>
        </p:txBody>
      </p:sp>
      <p:sp>
        <p:nvSpPr>
          <p:cNvPr id="122" name="Google Shape;122;g2ee6de659c7_0_60"/>
          <p:cNvSpPr txBox="1"/>
          <p:nvPr/>
        </p:nvSpPr>
        <p:spPr>
          <a:xfrm>
            <a:off x="1542125" y="439800"/>
            <a:ext cx="7153800" cy="4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rgbClr val="FFFFFF"/>
                </a:solidFill>
              </a:rPr>
              <a:t>Plano de Teste </a:t>
            </a:r>
            <a:endParaRPr b="1" sz="1300">
              <a:solidFill>
                <a:srgbClr val="FFFFF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Introdução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Detalha as atividades de teste para garantir a qualidade do software do Instituto Joga Junto, focando em atender requisitos do cliente e expectativas dos usuários.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Arquitetura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Utiliza Node JS no backend (EC2) e React no frontend (AWS Amplify), com comunicação REST.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Escopo do Teste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Inclui todos os módulos: Cadastro de Usuário, Gerenciamento de Produtos, Estoque, Pedidos, Relatórios, Interface Web e API.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Referências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Documentação do Produto, Swagger da API, Ambiente de Teste.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Abordagem de Teste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Baseada em requisitos, funcionalidades, testes manuais e automatizados, diferentes navegadores/dispositivos e internacionalização.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Ferramentas e Ambiente de Teste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Selenium, Python, Behave, Postman, Windows 10, Chrome, Firefox, Edge, Opera, Android 8+.</a:t>
            </a:r>
            <a:endParaRPr sz="1200">
              <a:solidFill>
                <a:srgbClr val="FFFFFF"/>
              </a:solidFill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Ambiente de teste: URLs especificadas.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e6de659c7_0_83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ee6de659c7_0_83"/>
          <p:cNvSpPr txBox="1"/>
          <p:nvPr/>
        </p:nvSpPr>
        <p:spPr>
          <a:xfrm>
            <a:off x="217875" y="240275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2ee6de659c7_0_83"/>
          <p:cNvSpPr/>
          <p:nvPr/>
        </p:nvSpPr>
        <p:spPr>
          <a:xfrm>
            <a:off x="83825" y="594375"/>
            <a:ext cx="1441200" cy="1910700"/>
          </a:xfrm>
          <a:prstGeom prst="roundRect">
            <a:avLst>
              <a:gd fmla="val 44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2ee6de659c7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ee6de659c7_0_83"/>
          <p:cNvSpPr txBox="1"/>
          <p:nvPr/>
        </p:nvSpPr>
        <p:spPr>
          <a:xfrm>
            <a:off x="178274" y="643825"/>
            <a:ext cx="1154400" cy="1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lang="pt-BR" sz="26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01</a:t>
            </a:r>
            <a:endParaRPr b="1" sz="4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1" sz="4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pt-BR" sz="225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Plano de teste</a:t>
            </a:r>
            <a:endParaRPr sz="225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descr="7." id="132" name="Google Shape;132;g2ee6de659c7_0_83"/>
          <p:cNvSpPr txBox="1"/>
          <p:nvPr/>
        </p:nvSpPr>
        <p:spPr>
          <a:xfrm>
            <a:off x="1705825" y="240275"/>
            <a:ext cx="70971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FFFFF"/>
                </a:solidFill>
              </a:rPr>
              <a:t>Plano de Teste - Continuação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Classificação de Bugs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Critérios de severidade: Crítico/Blocker, Grave, Médio, Baixo.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Priorização de Bugs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Prioridade Alta (Severidade 1 e 2), Média (Severidade 2 e 3), Baixa (Severidade 3 e 4).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Cenários de Teste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Descrição, Passos, Resultado Esperado, Resultado Obtido, Passou/Falhou, Observações.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Critérios de Aprovação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Requisitos testados, sem bugs críticos, performance e usabilidade satisfatórias, compatibilidade com navegadores/dispositivos e idiomas.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Riscos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Falta de tempo, mudanças nos requisitos, integração com outros sistemas.</a:t>
            </a:r>
            <a:endParaRPr sz="12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➢"/>
            </a:pPr>
            <a:r>
              <a:rPr b="1" lang="pt-BR" sz="1300">
                <a:solidFill>
                  <a:srgbClr val="FFFFFF"/>
                </a:solidFill>
              </a:rPr>
              <a:t>Métricas de Teste</a:t>
            </a:r>
            <a:endParaRPr b="1" sz="1300">
              <a:solidFill>
                <a:srgbClr val="FFFFFF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</a:pPr>
            <a:r>
              <a:rPr lang="pt-BR" sz="1200">
                <a:solidFill>
                  <a:srgbClr val="FFFFFF"/>
                </a:solidFill>
              </a:rPr>
              <a:t>Cobertura de testes, Defeitos por módulo/severidade, Tempo médio de resolução de defeitos, Taxa de aprovação dos testes.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</a:rPr>
              <a:t>Observação:</a:t>
            </a:r>
            <a:r>
              <a:rPr lang="pt-BR" sz="1200">
                <a:solidFill>
                  <a:srgbClr val="FFFFFF"/>
                </a:solidFill>
              </a:rPr>
              <a:t> Acesse a tabela de Cenários de Teste </a:t>
            </a:r>
            <a:r>
              <a:rPr lang="pt-BR" sz="1200" u="sng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[AQUI]</a:t>
            </a:r>
            <a:endParaRPr sz="12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04200" y="1061225"/>
            <a:ext cx="1601700" cy="1952400"/>
          </a:xfrm>
          <a:prstGeom prst="roundRect">
            <a:avLst>
              <a:gd fmla="val 4400" name="adj"/>
            </a:avLst>
          </a:prstGeom>
          <a:solidFill>
            <a:srgbClr val="FFE7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248950" y="1762275"/>
            <a:ext cx="15021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Teste de API, utilizando o POSTMAN</a:t>
            </a:r>
            <a:endParaRPr i="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72750" y="1169775"/>
            <a:ext cx="1455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0" i="0" lang="pt-BR" sz="265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b="0" i="0" sz="265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 title="Postman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025" y="493600"/>
            <a:ext cx="6849726" cy="38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6de659c7_0_93"/>
          <p:cNvSpPr/>
          <p:nvPr/>
        </p:nvSpPr>
        <p:spPr>
          <a:xfrm>
            <a:off x="-125" y="125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2ee6de659c7_0_93"/>
          <p:cNvSpPr txBox="1"/>
          <p:nvPr/>
        </p:nvSpPr>
        <p:spPr>
          <a:xfrm>
            <a:off x="624850" y="602000"/>
            <a:ext cx="88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</a:t>
            </a:r>
            <a:r>
              <a:rPr lang="pt-BR" sz="1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9</a:t>
            </a:r>
            <a:r>
              <a:rPr b="0" i="0" lang="pt-BR" sz="10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/</a:t>
            </a:r>
            <a:r>
              <a:rPr lang="pt-BR" sz="10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0" i="0" sz="1000" u="none" cap="none" strike="noStrike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2ee6de659c7_0_93"/>
          <p:cNvSpPr/>
          <p:nvPr/>
        </p:nvSpPr>
        <p:spPr>
          <a:xfrm>
            <a:off x="104200" y="1061225"/>
            <a:ext cx="1601700" cy="1952400"/>
          </a:xfrm>
          <a:prstGeom prst="roundRect">
            <a:avLst>
              <a:gd fmla="val 4400" name="adj"/>
            </a:avLst>
          </a:prstGeom>
          <a:solidFill>
            <a:srgbClr val="FFE7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ee6de659c7_0_93"/>
          <p:cNvSpPr txBox="1"/>
          <p:nvPr/>
        </p:nvSpPr>
        <p:spPr>
          <a:xfrm>
            <a:off x="248950" y="1762275"/>
            <a:ext cx="15021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Testes Funcionais</a:t>
            </a:r>
            <a:endParaRPr i="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52" name="Google Shape;152;g2ee6de659c7_0_93"/>
          <p:cNvSpPr txBox="1"/>
          <p:nvPr/>
        </p:nvSpPr>
        <p:spPr>
          <a:xfrm>
            <a:off x="172750" y="1169775"/>
            <a:ext cx="14553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Arial"/>
              <a:buNone/>
            </a:pPr>
            <a:r>
              <a:rPr b="0" i="0" lang="pt-BR" sz="2650" u="none" cap="none" strike="noStrik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b="0" i="0" sz="2650" u="none" cap="none" strike="noStrike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53" name="Google Shape;153;g2ee6de659c7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9250" y="4370799"/>
            <a:ext cx="388499" cy="333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ee6de659c7_0_93" title="testeFuncional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5189" y="551012"/>
            <a:ext cx="6706034" cy="37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