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1A3D1-2C3A-471E-8324-D3584DFD8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D52A69-1038-4D11-8A2D-DD9319E45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89F73E-BA3B-4513-8FD0-14F22D3D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4EC670-460D-4BAC-B1EC-CA99A2E5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0BB3EB-DD10-4141-AA29-FE668ABD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34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A7BA5-50D9-4A26-ACF1-34CDFB2B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04BBC8-0140-4878-9182-99D51255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BCB26-8912-4184-9E60-F28241F5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9E3A0A-9AA9-44C0-93F8-77E38CB7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1F20-BB89-4BBD-8548-AE26CE10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79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816B092-D8B9-4492-8580-84A76F744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7D7E8A-F91D-41E3-8B10-B31495B3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A4ED52-C830-4487-B62F-215CA3FD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CC6ECC-82D7-4ADC-BBF8-5D315758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CEE6-4049-409B-8003-10AF27C3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07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10678-18CE-4AA4-A24B-7251A625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A5A35-8D23-4DCA-B139-7BD07E7E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1F4DD1-4BCA-49EC-8792-57A10F46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D8C56-2FDE-44F4-96E5-FB6B2969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689BAB-E3B9-4F88-9E32-1A370892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22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5E324-9289-4658-A27B-23ED8BDF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5997E3-6476-4037-8C6C-7B5AF9EB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9643DC-5311-4321-BD33-2E4C01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C97A3D-DD4F-4441-9D26-423B1FB3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40CD28-9158-4EEA-A130-C39DCD21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62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04790-9EA3-4EC2-97CF-ACE949E2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76D1F7-97A7-4FEA-853C-FEEB67649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FCD4BD-ED21-4AAA-9785-6C8A02CFC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A68D05-B2DF-421F-BAC8-A2E8BC8A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BF0FD6-29D2-4941-9FC7-7E7D3580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3EBF3D-3890-4C3E-A784-A407CBCD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70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628F6-AC23-4039-81A9-D92A20DB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28A9B7-EABE-41D9-9A82-39817ECC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B85028-A2DE-43CD-A300-72CFEB1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380DCC7-96B5-4CBD-80C7-615161E2E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6F979D-2D2A-4A9F-83CC-A36380EC1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2F48B8-4E56-4DD2-9A55-5DCC7674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611F9E-512E-478D-A882-ED0C1967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F098F3-2D98-4C9F-84EC-33E27491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40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29BA1-3B8C-458C-9E7D-5A47ABE7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8628E0-27D9-48DE-92D4-636D2C97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3BD16E-3A63-4BC7-9ED5-C07DC588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9A2DA8-E432-42DF-B569-DB3848B6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9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26100E-09B2-4BA5-BA67-9A0CE3E8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54438A-372E-4557-B053-7C6F37F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4761FF-3044-4929-97FB-A27DFA15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4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47F10-C4EE-47A7-BE4E-D4AAD00D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58D979-5D04-40A1-B955-5793F069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4EA42F-262F-4342-BBDD-2602D909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2FBBBC-1C2B-464C-80E7-593FE321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CDBFF8-F2A7-4F4F-BD27-1CCEC0FF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D64421-7D6B-413F-A966-6FBEA72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66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808E9-F5A0-4AEA-B4BD-524BA3E2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1F04E2-0A14-46C3-9D12-7EBEB5713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42E072-514F-457E-B783-E9A81C8D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2EEECB-9433-4044-A8F1-AA9FD143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EFAD9A-94AC-4BAC-8D8F-13C3EE55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93752C-B9F3-4BA7-A675-5F227721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39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68E09DA-BF68-4F6D-8845-57A8137B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C851FB-D07F-4706-959E-00DAE236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1EF18-A685-4E48-8720-2CE7FD3A1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423419-8954-4EAC-BDCB-8BF700425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1AD483-711D-4E63-B3B1-62A9E1A9E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.jpg"/><Relationship Id="rId4" Type="http://schemas.openxmlformats.org/officeDocument/2006/relationships/image" Target="../media/image9.png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magine che contiene molletta da bucato&#10;&#10;Descrizione generata automaticamente">
            <a:extLst>
              <a:ext uri="{FF2B5EF4-FFF2-40B4-BE49-F238E27FC236}">
                <a16:creationId xmlns:a16="http://schemas.microsoft.com/office/drawing/2014/main" id="{09F1393E-20A0-4C97-94E6-DC88E4081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66"/>
          <a:stretch/>
        </p:blipFill>
        <p:spPr>
          <a:xfrm>
            <a:off x="-28" y="44093"/>
            <a:ext cx="1218893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03167B7-E480-4527-8C31-F48D5CDC5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4" y="1819129"/>
            <a:ext cx="6465211" cy="837434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Its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Raining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Then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sz="2200" dirty="0" err="1">
                <a:solidFill>
                  <a:srgbClr val="FFFFFF"/>
                </a:solidFill>
              </a:rPr>
              <a:t>Don’t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forget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your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clothes</a:t>
            </a:r>
            <a:r>
              <a:rPr lang="it-IT" sz="2200" dirty="0">
                <a:solidFill>
                  <a:srgbClr val="FFFFFF"/>
                </a:solidFill>
              </a:rPr>
              <a:t> </a:t>
            </a:r>
            <a:r>
              <a:rPr lang="it-IT" sz="2200" dirty="0" err="1">
                <a:solidFill>
                  <a:srgbClr val="FFFFFF"/>
                </a:solidFill>
              </a:rPr>
              <a:t>hanging</a:t>
            </a:r>
            <a:r>
              <a:rPr lang="it-IT" sz="2200" dirty="0">
                <a:solidFill>
                  <a:srgbClr val="FFFFFF"/>
                </a:solidFill>
              </a:rPr>
              <a:t> under the </a:t>
            </a:r>
            <a:r>
              <a:rPr lang="it-IT" sz="2200" dirty="0" err="1">
                <a:solidFill>
                  <a:srgbClr val="FFFFFF"/>
                </a:solidFill>
              </a:rPr>
              <a:t>rain</a:t>
            </a:r>
            <a:endParaRPr lang="it-IT" sz="22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5409A3-0F50-4FCA-9376-686D4B957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24" y="5687735"/>
            <a:ext cx="3469266" cy="960827"/>
          </a:xfrm>
        </p:spPr>
        <p:txBody>
          <a:bodyPr anchor="t">
            <a:normAutofit/>
          </a:bodyPr>
          <a:lstStyle/>
          <a:p>
            <a:pPr algn="l"/>
            <a:r>
              <a:rPr lang="it-IT" sz="1800" dirty="0">
                <a:solidFill>
                  <a:schemeClr val="bg1"/>
                </a:solidFill>
              </a:rPr>
              <a:t>Lucio Squitieri </a:t>
            </a:r>
            <a:r>
              <a:rPr lang="it-IT" sz="1800" dirty="0" err="1">
                <a:solidFill>
                  <a:schemeClr val="bg1"/>
                </a:solidFill>
              </a:rPr>
              <a:t>mat</a:t>
            </a:r>
            <a:r>
              <a:rPr lang="it-IT" sz="1800" dirty="0">
                <a:solidFill>
                  <a:schemeClr val="bg1"/>
                </a:solidFill>
              </a:rPr>
              <a:t>.</a:t>
            </a:r>
            <a:r>
              <a:rPr lang="it-IT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0522500984</a:t>
            </a:r>
          </a:p>
          <a:p>
            <a:pPr algn="ctr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9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A98BA-4D55-4C16-A03A-C8F9C500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9"/>
            <a:ext cx="10072922" cy="978232"/>
          </a:xfrm>
        </p:spPr>
        <p:txBody>
          <a:bodyPr/>
          <a:lstStyle/>
          <a:p>
            <a:pPr algn="ctr"/>
            <a:r>
              <a:rPr lang="it-IT"/>
              <a:t>Why this idea?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9B5C69-3EB1-4DE1-A5DA-97712586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052" y="2527300"/>
            <a:ext cx="10759948" cy="3098800"/>
          </a:xfrm>
        </p:spPr>
        <p:txBody>
          <a:bodyPr>
            <a:normAutofit lnSpcReduction="10000"/>
          </a:bodyPr>
          <a:lstStyle/>
          <a:p>
            <a:r>
              <a:rPr lang="it-IT">
                <a:solidFill>
                  <a:schemeClr val="tx1"/>
                </a:solidFill>
              </a:rPr>
              <a:t>The idea is to avoid people(especially me) to forget their clothes hanging outside under the rain because they didn’t notice or they weren’t at home when it started to rain.</a:t>
            </a:r>
          </a:p>
          <a:p>
            <a:pPr algn="ctr"/>
            <a:endParaRPr lang="it-IT" sz="4400" i="1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it-IT" sz="4400" i="1">
                <a:solidFill>
                  <a:schemeClr val="tx1"/>
                </a:solidFill>
                <a:latin typeface="+mj-lt"/>
              </a:rPr>
              <a:t>How?</a:t>
            </a:r>
          </a:p>
          <a:p>
            <a:r>
              <a:rPr lang="it-IT">
                <a:solidFill>
                  <a:schemeClr val="tx1"/>
                </a:solidFill>
              </a:rPr>
              <a:t>To help these people IRT will notify the user that is raining lightly or heavier and help them take action like calling someone to pick up the clothes.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474CFC-F404-47E2-BFA0-A30A72BD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44" y="194363"/>
            <a:ext cx="10077557" cy="838532"/>
          </a:xfrm>
        </p:spPr>
        <p:txBody>
          <a:bodyPr/>
          <a:lstStyle/>
          <a:p>
            <a:pPr algn="ctr"/>
            <a:r>
              <a:rPr lang="it-IT" dirty="0"/>
              <a:t>Technologies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9ECA2-9B9D-4F56-99F9-F1861E6C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Nuclio</a:t>
            </a:r>
            <a:r>
              <a:rPr lang="it-IT" b="1" dirty="0"/>
              <a:t> </a:t>
            </a:r>
            <a:r>
              <a:rPr lang="en-US" b="0" i="0" dirty="0">
                <a:effectLst/>
                <a:latin typeface="Open Sans" panose="020B0604020202020204" pitchFamily="34" charset="0"/>
              </a:rPr>
              <a:t>is a high-performance "serverless" framework focused on data, I/O, and compute intensive workloads. </a:t>
            </a:r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RabbitMQ</a:t>
            </a:r>
            <a:r>
              <a:rPr lang="it-IT" b="1" dirty="0"/>
              <a:t> </a:t>
            </a:r>
            <a:r>
              <a:rPr lang="en-US" b="0" i="0" dirty="0">
                <a:effectLst/>
                <a:latin typeface="Raleway" panose="020B0604020202020204" pitchFamily="2" charset="0"/>
              </a:rPr>
              <a:t>one of the most popular open-source message brokers that uses </a:t>
            </a:r>
            <a:r>
              <a:rPr lang="en-US" b="0" i="0" dirty="0" err="1">
                <a:effectLst/>
                <a:latin typeface="Raleway" panose="020B0604020202020204" pitchFamily="2" charset="0"/>
              </a:rPr>
              <a:t>amqp</a:t>
            </a:r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NodeJS</a:t>
            </a:r>
            <a:r>
              <a:rPr lang="it-IT" b="1" dirty="0"/>
              <a:t> </a:t>
            </a:r>
            <a:r>
              <a:rPr lang="en-US" dirty="0"/>
              <a:t>is an open-source, cross-platform runtime system for the execution of </a:t>
            </a:r>
            <a:r>
              <a:rPr lang="en-US" dirty="0" err="1"/>
              <a:t>Javascript</a:t>
            </a:r>
            <a:r>
              <a:rPr lang="en-US" dirty="0"/>
              <a:t> code.</a:t>
            </a:r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Telegram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messaging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TelegrafJS</a:t>
            </a:r>
            <a:r>
              <a:rPr lang="it-IT" b="1" dirty="0"/>
              <a:t> </a:t>
            </a:r>
            <a:r>
              <a:rPr lang="it-IT" dirty="0"/>
              <a:t>framework to create a bot on </a:t>
            </a:r>
            <a:r>
              <a:rPr lang="it-IT" dirty="0" err="1"/>
              <a:t>telegram</a:t>
            </a:r>
            <a:r>
              <a:rPr lang="it-IT" dirty="0"/>
              <a:t>.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76EF275-E358-4287-9969-71391386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253" y="5488690"/>
            <a:ext cx="2885103" cy="126580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3E254EC-9E2E-4876-A8DF-8F6CAEB78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798" y="535604"/>
            <a:ext cx="2439558" cy="12553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178185F-8620-43EF-AA85-56FC310A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33" y="5664297"/>
            <a:ext cx="1109877" cy="1094763"/>
          </a:xfrm>
          <a:prstGeom prst="rect">
            <a:avLst/>
          </a:prstGeom>
        </p:spPr>
      </p:pic>
      <p:pic>
        <p:nvPicPr>
          <p:cNvPr id="15" name="Immagine 1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7F7612BA-63F3-4813-B017-358A5F96B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2" y="516654"/>
            <a:ext cx="2586347" cy="125586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C65994-2EF4-4A5A-8DB5-68249C127E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02" y="5702326"/>
            <a:ext cx="3069771" cy="8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9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2A825-CD0C-4684-AB49-559E4CAA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13" y="79914"/>
            <a:ext cx="10077557" cy="697783"/>
          </a:xfrm>
        </p:spPr>
        <p:txBody>
          <a:bodyPr/>
          <a:lstStyle/>
          <a:p>
            <a:pPr algn="ctr"/>
            <a:r>
              <a:rPr lang="it-IT" dirty="0"/>
              <a:t>Architecture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A3AAA3F-F2BE-4845-960F-80CCF4A95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6" y="1469015"/>
            <a:ext cx="1145722" cy="1167592"/>
          </a:xfrm>
        </p:spPr>
      </p:pic>
      <p:pic>
        <p:nvPicPr>
          <p:cNvPr id="7" name="Immagine 6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B647F456-1DBD-4C9E-B86F-02DFA307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6" y="2898217"/>
            <a:ext cx="1145722" cy="11675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C130194-5927-4A7B-BD36-85E583249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6" y="4312444"/>
            <a:ext cx="1145722" cy="114572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F35A4B-BE34-488D-9F75-85D94A2E0741}"/>
              </a:ext>
            </a:extLst>
          </p:cNvPr>
          <p:cNvSpPr txBox="1"/>
          <p:nvPr/>
        </p:nvSpPr>
        <p:spPr>
          <a:xfrm>
            <a:off x="631629" y="5458166"/>
            <a:ext cx="933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MQTT Client</a:t>
            </a:r>
          </a:p>
        </p:txBody>
      </p:sp>
      <p:pic>
        <p:nvPicPr>
          <p:cNvPr id="14" name="Immagine 13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FFC3AC1-5D57-4831-8E58-FAA8EE63F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91" y="1801854"/>
            <a:ext cx="955688" cy="1400173"/>
          </a:xfrm>
          <a:prstGeom prst="rect">
            <a:avLst/>
          </a:prstGeom>
        </p:spPr>
      </p:pic>
      <p:pic>
        <p:nvPicPr>
          <p:cNvPr id="15" name="Immagine 1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325319E8-424D-463B-9732-D8BE71AA3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58" y="3933363"/>
            <a:ext cx="955688" cy="1400173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86A5964-79EF-4FB3-AB65-3ABF3AF08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697" y="3834389"/>
            <a:ext cx="955688" cy="1433242"/>
          </a:xfrm>
          <a:prstGeom prst="rect">
            <a:avLst/>
          </a:prstGeom>
        </p:spPr>
      </p:pic>
      <p:pic>
        <p:nvPicPr>
          <p:cNvPr id="17" name="Immagine 16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A6EE5F15-E771-4279-8B13-B1941E7E4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73" y="1779747"/>
            <a:ext cx="955688" cy="134779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A4F475C-7E9D-4C20-9429-83ED01EB6E74}"/>
              </a:ext>
            </a:extLst>
          </p:cNvPr>
          <p:cNvSpPr txBox="1"/>
          <p:nvPr/>
        </p:nvSpPr>
        <p:spPr>
          <a:xfrm>
            <a:off x="5831692" y="3290253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consumer-</a:t>
            </a:r>
            <a:r>
              <a:rPr lang="it-IT" dirty="0" err="1"/>
              <a:t>rain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C507E71-86A2-49B2-AC01-47FBF4D9DF83}"/>
              </a:ext>
            </a:extLst>
          </p:cNvPr>
          <p:cNvSpPr txBox="1"/>
          <p:nvPr/>
        </p:nvSpPr>
        <p:spPr>
          <a:xfrm>
            <a:off x="5776436" y="5388779"/>
            <a:ext cx="16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consumer-wind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50235700-CE09-4B9E-B2CB-384AC230C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77434"/>
            <a:ext cx="1057589" cy="169692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43B4DFB-6327-4531-B556-53092E659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83644"/>
            <a:ext cx="1057589" cy="169692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901F24-685F-4185-B77F-15D7EB07B4A2}"/>
              </a:ext>
            </a:extLst>
          </p:cNvPr>
          <p:cNvSpPr txBox="1"/>
          <p:nvPr/>
        </p:nvSpPr>
        <p:spPr>
          <a:xfrm>
            <a:off x="2322716" y="5388779"/>
            <a:ext cx="22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iot</a:t>
            </a:r>
            <a:r>
              <a:rPr lang="it-IT" dirty="0"/>
              <a:t>/</a:t>
            </a:r>
            <a:r>
              <a:rPr lang="it-IT" dirty="0" err="1"/>
              <a:t>sensors</a:t>
            </a:r>
            <a:r>
              <a:rPr lang="it-IT" dirty="0"/>
              <a:t>/</a:t>
            </a:r>
            <a:r>
              <a:rPr lang="it-IT" dirty="0" err="1"/>
              <a:t>infoWind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2E9B027-9CF3-499C-8A1B-FB7AC75525A0}"/>
              </a:ext>
            </a:extLst>
          </p:cNvPr>
          <p:cNvSpPr txBox="1"/>
          <p:nvPr/>
        </p:nvSpPr>
        <p:spPr>
          <a:xfrm>
            <a:off x="2379382" y="3257270"/>
            <a:ext cx="21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iot</a:t>
            </a:r>
            <a:r>
              <a:rPr lang="it-IT" dirty="0"/>
              <a:t>/</a:t>
            </a:r>
            <a:r>
              <a:rPr lang="it-IT" dirty="0" err="1"/>
              <a:t>sensors</a:t>
            </a:r>
            <a:r>
              <a:rPr lang="it-IT" dirty="0"/>
              <a:t>/</a:t>
            </a:r>
            <a:r>
              <a:rPr lang="it-IT" dirty="0" err="1"/>
              <a:t>infoRain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A9FBB70-8900-4CCF-9D21-6658DE5B57F6}"/>
              </a:ext>
            </a:extLst>
          </p:cNvPr>
          <p:cNvSpPr txBox="1"/>
          <p:nvPr/>
        </p:nvSpPr>
        <p:spPr>
          <a:xfrm>
            <a:off x="8737043" y="3296970"/>
            <a:ext cx="18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 err="1">
                <a:effectLst/>
              </a:rPr>
              <a:t>iot</a:t>
            </a:r>
            <a:r>
              <a:rPr lang="it-IT" b="0" dirty="0">
                <a:effectLst/>
              </a:rPr>
              <a:t>/</a:t>
            </a:r>
            <a:r>
              <a:rPr lang="it-IT" b="0" dirty="0" err="1">
                <a:effectLst/>
              </a:rPr>
              <a:t>rainAlert</a:t>
            </a:r>
            <a:endParaRPr lang="it-IT" b="0" dirty="0">
              <a:effectLst/>
            </a:endParaRPr>
          </a:p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FE59089-3055-42B8-A0A7-D377BAF60AE2}"/>
              </a:ext>
            </a:extLst>
          </p:cNvPr>
          <p:cNvSpPr txBox="1"/>
          <p:nvPr/>
        </p:nvSpPr>
        <p:spPr>
          <a:xfrm>
            <a:off x="8762996" y="5397798"/>
            <a:ext cx="181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 err="1">
                <a:effectLst/>
              </a:rPr>
              <a:t>iot</a:t>
            </a:r>
            <a:r>
              <a:rPr lang="it-IT" b="0" dirty="0">
                <a:effectLst/>
              </a:rPr>
              <a:t>/</a:t>
            </a:r>
            <a:r>
              <a:rPr lang="it-IT" b="0" dirty="0" err="1">
                <a:effectLst/>
              </a:rPr>
              <a:t>windAlert</a:t>
            </a:r>
            <a:endParaRPr lang="it-IT" b="0" dirty="0">
              <a:effectLst/>
            </a:endParaRPr>
          </a:p>
          <a:p>
            <a:endParaRPr lang="it-IT" dirty="0"/>
          </a:p>
        </p:txBody>
      </p:sp>
      <p:sp>
        <p:nvSpPr>
          <p:cNvPr id="31" name="Cornice 30">
            <a:extLst>
              <a:ext uri="{FF2B5EF4-FFF2-40B4-BE49-F238E27FC236}">
                <a16:creationId xmlns:a16="http://schemas.microsoft.com/office/drawing/2014/main" id="{8ED3ACC4-4AA4-4785-88EF-0F179AB9E161}"/>
              </a:ext>
            </a:extLst>
          </p:cNvPr>
          <p:cNvSpPr/>
          <p:nvPr/>
        </p:nvSpPr>
        <p:spPr>
          <a:xfrm>
            <a:off x="2154709" y="1300294"/>
            <a:ext cx="2521006" cy="4882392"/>
          </a:xfrm>
          <a:prstGeom prst="frame">
            <a:avLst>
              <a:gd name="adj1" fmla="val 1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2" name="Cornice 31">
            <a:extLst>
              <a:ext uri="{FF2B5EF4-FFF2-40B4-BE49-F238E27FC236}">
                <a16:creationId xmlns:a16="http://schemas.microsoft.com/office/drawing/2014/main" id="{C2ACFF4C-1E50-4ABB-BDC4-FB08A7137119}"/>
              </a:ext>
            </a:extLst>
          </p:cNvPr>
          <p:cNvSpPr/>
          <p:nvPr/>
        </p:nvSpPr>
        <p:spPr>
          <a:xfrm>
            <a:off x="5597382" y="1291905"/>
            <a:ext cx="2032983" cy="4882392"/>
          </a:xfrm>
          <a:prstGeom prst="frame">
            <a:avLst>
              <a:gd name="adj1" fmla="val 1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3" name="Cornice 32">
            <a:extLst>
              <a:ext uri="{FF2B5EF4-FFF2-40B4-BE49-F238E27FC236}">
                <a16:creationId xmlns:a16="http://schemas.microsoft.com/office/drawing/2014/main" id="{291B6C98-821E-4C57-A8D3-72AE12F07891}"/>
              </a:ext>
            </a:extLst>
          </p:cNvPr>
          <p:cNvSpPr/>
          <p:nvPr/>
        </p:nvSpPr>
        <p:spPr>
          <a:xfrm>
            <a:off x="8362126" y="1291905"/>
            <a:ext cx="2032983" cy="4882392"/>
          </a:xfrm>
          <a:prstGeom prst="frame">
            <a:avLst>
              <a:gd name="adj1" fmla="val 1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933FAC47-E26E-490E-A8EB-134A64672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94" y="1403308"/>
            <a:ext cx="1007378" cy="1007378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0E358A5D-B27D-40F4-84ED-402DB640F8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838" y="4440829"/>
            <a:ext cx="1099889" cy="1099889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5DE08381-3C09-4D15-9905-DBE597E8234D}"/>
              </a:ext>
            </a:extLst>
          </p:cNvPr>
          <p:cNvCxnSpPr>
            <a:cxnSpLocks/>
          </p:cNvCxnSpPr>
          <p:nvPr/>
        </p:nvCxnSpPr>
        <p:spPr>
          <a:xfrm>
            <a:off x="1300294" y="2052811"/>
            <a:ext cx="80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4A9F21-8A3E-426F-9363-E7A61BF4776D}"/>
              </a:ext>
            </a:extLst>
          </p:cNvPr>
          <p:cNvCxnSpPr>
            <a:cxnSpLocks/>
          </p:cNvCxnSpPr>
          <p:nvPr/>
        </p:nvCxnSpPr>
        <p:spPr>
          <a:xfrm flipV="1">
            <a:off x="1422948" y="3474919"/>
            <a:ext cx="700207" cy="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E7CDF5C-F7B2-409D-8D88-CD1DE7A77F62}"/>
              </a:ext>
            </a:extLst>
          </p:cNvPr>
          <p:cNvCxnSpPr>
            <a:cxnSpLocks/>
          </p:cNvCxnSpPr>
          <p:nvPr/>
        </p:nvCxnSpPr>
        <p:spPr>
          <a:xfrm flipV="1">
            <a:off x="1656511" y="4983679"/>
            <a:ext cx="451717" cy="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EB58E7A-238A-4803-A55A-CA3AD4E9614C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4675715" y="3733101"/>
            <a:ext cx="921667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4E517E1B-1C61-4E57-9936-85CDA6110622}"/>
              </a:ext>
            </a:extLst>
          </p:cNvPr>
          <p:cNvCxnSpPr>
            <a:cxnSpLocks/>
          </p:cNvCxnSpPr>
          <p:nvPr/>
        </p:nvCxnSpPr>
        <p:spPr>
          <a:xfrm>
            <a:off x="7630365" y="3749879"/>
            <a:ext cx="73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62E6D5F8-A790-4E89-9503-719BF5F2CB53}"/>
              </a:ext>
            </a:extLst>
          </p:cNvPr>
          <p:cNvCxnSpPr>
            <a:cxnSpLocks/>
          </p:cNvCxnSpPr>
          <p:nvPr/>
        </p:nvCxnSpPr>
        <p:spPr>
          <a:xfrm>
            <a:off x="10363365" y="2148353"/>
            <a:ext cx="429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78D48E2F-6F52-482A-A408-480EAA6FC9D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1342782" y="2941473"/>
            <a:ext cx="1" cy="149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A1EF7-0D71-43A7-9A8A-BC8E80CB37BF}"/>
              </a:ext>
            </a:extLst>
          </p:cNvPr>
          <p:cNvSpPr txBox="1"/>
          <p:nvPr/>
        </p:nvSpPr>
        <p:spPr>
          <a:xfrm>
            <a:off x="11126870" y="2410686"/>
            <a:ext cx="54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IRT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17813BB-5EE2-4E10-A8EF-5DEB12421E48}"/>
              </a:ext>
            </a:extLst>
          </p:cNvPr>
          <p:cNvSpPr txBox="1"/>
          <p:nvPr/>
        </p:nvSpPr>
        <p:spPr>
          <a:xfrm>
            <a:off x="10709187" y="5589344"/>
            <a:ext cx="21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Bot </a:t>
            </a:r>
            <a:r>
              <a:rPr lang="it-IT" dirty="0" err="1"/>
              <a:t>telegram</a:t>
            </a:r>
            <a:endParaRPr lang="it-IT" dirty="0"/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9EA822AB-2C99-427C-9D36-40EA447148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81" y="969783"/>
            <a:ext cx="1302341" cy="644243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E709ECA4-9AE4-45D0-BFAE-44E79D2540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950" y="969782"/>
            <a:ext cx="1302341" cy="644243"/>
          </a:xfrm>
          <a:prstGeom prst="rect">
            <a:avLst/>
          </a:prstGeom>
        </p:spPr>
      </p:pic>
      <p:pic>
        <p:nvPicPr>
          <p:cNvPr id="66" name="Immagine 6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1EFCD6A-568C-44C4-A23C-7CB7DC6CC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37" y="843758"/>
            <a:ext cx="1327072" cy="6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0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ED446-B451-4631-AACC-4212204A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288" y="321732"/>
            <a:ext cx="9276178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the attention, lets proceed with the demo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ign Language">
            <a:extLst>
              <a:ext uri="{FF2B5EF4-FFF2-40B4-BE49-F238E27FC236}">
                <a16:creationId xmlns:a16="http://schemas.microsoft.com/office/drawing/2014/main" id="{0FE5EF4F-7279-4A03-B550-BA030B90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65195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183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</vt:lpstr>
      <vt:lpstr>Raleway</vt:lpstr>
      <vt:lpstr>Tema di Office</vt:lpstr>
      <vt:lpstr>Its Raining Then Don’t forget your clothes hanging under the rain</vt:lpstr>
      <vt:lpstr>Why this idea?</vt:lpstr>
      <vt:lpstr>Technologies</vt:lpstr>
      <vt:lpstr>Architecture</vt:lpstr>
      <vt:lpstr>Thanks for the attention, lets proceed with the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Raining Then Don’t forget your clothes hanging under the rain</dc:title>
  <dc:creator>LUCIO SQUITIERI</dc:creator>
  <cp:lastModifiedBy>LUCIO SQUITIERI</cp:lastModifiedBy>
  <cp:revision>4</cp:revision>
  <dcterms:created xsi:type="dcterms:W3CDTF">2021-09-11T15:55:43Z</dcterms:created>
  <dcterms:modified xsi:type="dcterms:W3CDTF">2021-09-13T11:25:58Z</dcterms:modified>
</cp:coreProperties>
</file>