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186" autoAdjust="0"/>
  </p:normalViewPr>
  <p:slideViewPr>
    <p:cSldViewPr snapToGrid="0">
      <p:cViewPr>
        <p:scale>
          <a:sx n="100" d="100"/>
          <a:sy n="100" d="100"/>
        </p:scale>
        <p:origin x="186" y="4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16/02/2018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16/02/2018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Viene</a:t>
            </a:r>
            <a:r>
              <a:rPr lang="it-IT" baseline="0" dirty="0" smtClean="0"/>
              <a:t> qui rappresentato un </a:t>
            </a:r>
            <a:r>
              <a:rPr lang="it-IT" baseline="0" dirty="0" err="1" smtClean="0"/>
              <a:t>refinement</a:t>
            </a:r>
            <a:r>
              <a:rPr lang="it-IT" baseline="0" dirty="0" smtClean="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22</a:t>
            </a:fld>
            <a:endParaRPr lang="it-IT"/>
          </a:p>
        </p:txBody>
      </p:sp>
    </p:spTree>
    <p:extLst>
      <p:ext uri="{BB962C8B-B14F-4D97-AF65-F5344CB8AC3E}">
        <p14:creationId xmlns:p14="http://schemas.microsoft.com/office/powerpoint/2010/main" val="254972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16/02/2018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16/02/2018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16/02/2018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16/02/2018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16/02/2018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16/02/2018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16/02/2018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7.png"/><Relationship Id="rId24" Type="http://schemas.openxmlformats.org/officeDocument/2006/relationships/image" Target="../media/image20.jpe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29.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png"/><Relationship Id="rId26" Type="http://schemas.openxmlformats.org/officeDocument/2006/relationships/image" Target="../media/image4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36" Type="http://schemas.openxmlformats.org/officeDocument/2006/relationships/image" Target="../media/image53.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Don’t</a:t>
            </a:r>
            <a:r>
              <a:rPr lang="it-IT" dirty="0"/>
              <a:t> Die</a:t>
            </a:r>
          </a:p>
        </p:txBody>
      </p:sp>
      <p:sp>
        <p:nvSpPr>
          <p:cNvPr id="3" name="Sottotitolo 2"/>
          <p:cNvSpPr>
            <a:spLocks noGrp="1"/>
          </p:cNvSpPr>
          <p:nvPr>
            <p:ph type="subTitle" idx="1"/>
          </p:nvPr>
        </p:nvSpPr>
        <p:spPr/>
        <p:txBody>
          <a:bodyPr/>
          <a:lstStyle/>
          <a:p>
            <a:r>
              <a:rPr lang="it-IT" dirty="0"/>
              <a:t>Elaborato Sistemi Discreti</a:t>
            </a:r>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147116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Up-Right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smtClean="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3244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Down-Right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smtClean="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
        <p:nvSpPr>
          <p:cNvPr id="17" name="CasellaDiTesto 16"/>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8" name="CasellaDiTesto 17"/>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9" name="CasellaDiTesto 18"/>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6241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Down-Left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smtClean="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4230118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Up-Left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smtClean="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91449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r>
              <a:rPr lang="it-IT" dirty="0"/>
              <a:t/>
            </a: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r>
              <a:rPr lang="it-IT" dirty="0"/>
              <a:t>La direzione che deve prendere l’asteroide viene definita attraverso la creazione di un oggetto di tipo «Vector3» e di un oggetto di tipo «Ray2D»</a:t>
            </a:r>
            <a:br>
              <a:rPr lang="it-IT" dirty="0"/>
            </a:br>
            <a:r>
              <a:rPr lang="it-IT" dirty="0"/>
              <a:t>Per creare Vector3 abbiamo bisogno di 3 parametri, la x, la y e la zeta rispetto al centro del sistema di riferimento definito da «Ray2D»</a:t>
            </a:r>
          </a:p>
        </p:txBody>
      </p:sp>
      <p:pic>
        <p:nvPicPr>
          <p:cNvPr id="4" name="Immagine 3">
            <a:extLst>
              <a:ext uri="{FF2B5EF4-FFF2-40B4-BE49-F238E27FC236}">
                <a16:creationId xmlns:a16="http://schemas.microsoft.com/office/drawing/2014/main" id="{F6205A84-7517-478D-B14D-4E1398FB3B74}"/>
              </a:ext>
            </a:extLst>
          </p:cNvPr>
          <p:cNvPicPr>
            <a:picLocks noChangeAspect="1"/>
          </p:cNvPicPr>
          <p:nvPr/>
        </p:nvPicPr>
        <p:blipFill>
          <a:blip r:embed="rId2"/>
          <a:stretch>
            <a:fillRect/>
          </a:stretch>
        </p:blipFill>
        <p:spPr>
          <a:xfrm>
            <a:off x="3319670" y="3661632"/>
            <a:ext cx="5072476" cy="3129416"/>
          </a:xfrm>
          <a:prstGeom prst="rect">
            <a:avLst/>
          </a:prstGeom>
        </p:spPr>
      </p:pic>
    </p:spTree>
    <p:extLst>
      <p:ext uri="{BB962C8B-B14F-4D97-AF65-F5344CB8AC3E}">
        <p14:creationId xmlns:p14="http://schemas.microsoft.com/office/powerpoint/2010/main" val="400879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un punto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Con ray2D passando come parametro l’oggetto vector3D  e la posizione dell’oggetto asteroide creiamo un segmento che parte dall’origine(l’asteroide stesso) e arriva al punto specificato dal parametro vector3D</a:t>
            </a:r>
          </a:p>
        </p:txBody>
      </p:sp>
      <p:pic>
        <p:nvPicPr>
          <p:cNvPr id="4" name="Immagine 3">
            <a:extLst>
              <a:ext uri="{FF2B5EF4-FFF2-40B4-BE49-F238E27FC236}">
                <a16:creationId xmlns:a16="http://schemas.microsoft.com/office/drawing/2014/main" id="{2B958273-6141-471A-8AD3-9A97C3F6E246}"/>
              </a:ext>
            </a:extLst>
          </p:cNvPr>
          <p:cNvPicPr>
            <a:picLocks noChangeAspect="1"/>
          </p:cNvPicPr>
          <p:nvPr/>
        </p:nvPicPr>
        <p:blipFill>
          <a:blip r:embed="rId2"/>
          <a:stretch>
            <a:fillRect/>
          </a:stretch>
        </p:blipFill>
        <p:spPr>
          <a:xfrm>
            <a:off x="3920987" y="3075471"/>
            <a:ext cx="3733800" cy="346710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C2FA08-AB1D-485A-82BD-69143C5FBEC2}"/>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06F63CA-6907-4D87-AE1C-6304C66D7FF4}"/>
              </a:ext>
            </a:extLst>
          </p:cNvPr>
          <p:cNvSpPr>
            <a:spLocks noGrp="1"/>
          </p:cNvSpPr>
          <p:nvPr>
            <p:ph idx="1"/>
          </p:nvPr>
        </p:nvSpPr>
        <p:spPr/>
        <p:txBody>
          <a:bodyPr/>
          <a:lstStyle/>
          <a:p>
            <a:pPr marL="0" indent="0">
              <a:buNone/>
            </a:pPr>
            <a:r>
              <a:rPr lang="it-IT" dirty="0"/>
              <a:t>Infine passiamo ad «</a:t>
            </a:r>
            <a:r>
              <a:rPr lang="it-IT" dirty="0" err="1"/>
              <a:t>AddForce</a:t>
            </a:r>
            <a:r>
              <a:rPr lang="it-IT" dirty="0"/>
              <a:t>»  il «ray2D» e la velocità da voler applicare in modo  che l’oggetto si muova</a:t>
            </a:r>
          </a:p>
        </p:txBody>
      </p:sp>
    </p:spTree>
    <p:extLst>
      <p:ext uri="{BB962C8B-B14F-4D97-AF65-F5344CB8AC3E}">
        <p14:creationId xmlns:p14="http://schemas.microsoft.com/office/powerpoint/2010/main" val="414008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smtClean="0"/>
              <a:t>Introduzione</a:t>
            </a:r>
            <a:endParaRPr lang="it-IT" dirty="0"/>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smtClean="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smtClean="0"/>
              <a:t>Nelle slide successive verranno presentate le FSM degli attori e le loro interazioni. Nella seconda parte verranno presentato il motore grafico utilizzato, </a:t>
            </a:r>
            <a:r>
              <a:rPr lang="it-IT" sz="1500" dirty="0" err="1" smtClean="0"/>
              <a:t>Unity</a:t>
            </a:r>
            <a:r>
              <a:rPr lang="it-IT" sz="1500" dirty="0" smtClean="0"/>
              <a:t>, e alcuni dettagli implementativi.</a:t>
            </a:r>
            <a:endParaRPr lang="it-IT" sz="1500" dirty="0"/>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«ray2D» dell’asteroide</a:t>
            </a:r>
            <a:br>
              <a:rPr lang="it-IT" dirty="0"/>
            </a:br>
            <a:r>
              <a:rPr lang="it-IT" dirty="0"/>
              <a:t>Ad esempio se è stato colpito il bordo di destra creiamo un «vector3D» uguale a quello precedente ma con la componente x moltiplicata per meno uno e andiamo a modificare il «ray2D» con questo nuovo «Vector3D»</a:t>
            </a:r>
          </a:p>
        </p:txBody>
      </p:sp>
    </p:spTree>
    <p:extLst>
      <p:ext uri="{BB962C8B-B14F-4D97-AF65-F5344CB8AC3E}">
        <p14:creationId xmlns:p14="http://schemas.microsoft.com/office/powerpoint/2010/main" val="220564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Ray2D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Ray2D dopo del rimbalzo</a:t>
            </a:r>
            <a:br>
              <a:rPr lang="it-IT" dirty="0"/>
            </a:br>
            <a:r>
              <a:rPr lang="it-IT" dirty="0"/>
              <a:t>	(dopo aver colpito bordo di destra)</a:t>
            </a:r>
            <a:br>
              <a:rPr lang="it-IT" dirty="0"/>
            </a:br>
            <a:endParaRPr lang="it-IT" dirty="0"/>
          </a:p>
          <a:p>
            <a:pPr marL="0" indent="0">
              <a:buNone/>
            </a:pPr>
            <a:r>
              <a:rPr lang="it-IT" dirty="0"/>
              <a:t/>
            </a:r>
            <a:br>
              <a:rPr lang="it-IT" dirty="0"/>
            </a:br>
            <a:endParaRPr lang="it-IT" dirty="0"/>
          </a:p>
        </p:txBody>
      </p:sp>
      <p:pic>
        <p:nvPicPr>
          <p:cNvPr id="4" name="Immagine 3">
            <a:extLst>
              <a:ext uri="{FF2B5EF4-FFF2-40B4-BE49-F238E27FC236}">
                <a16:creationId xmlns:a16="http://schemas.microsoft.com/office/drawing/2014/main" id="{FBC8E21F-4E41-4080-8483-EA8E861C9ECF}"/>
              </a:ext>
            </a:extLst>
          </p:cNvPr>
          <p:cNvPicPr>
            <a:picLocks noChangeAspect="1"/>
          </p:cNvPicPr>
          <p:nvPr/>
        </p:nvPicPr>
        <p:blipFill>
          <a:blip r:embed="rId3"/>
          <a:stretch>
            <a:fillRect/>
          </a:stretch>
        </p:blipFill>
        <p:spPr>
          <a:xfrm>
            <a:off x="7558708" y="1289662"/>
            <a:ext cx="2847561" cy="2644163"/>
          </a:xfrm>
          <a:prstGeom prst="rect">
            <a:avLst/>
          </a:prstGeom>
        </p:spPr>
      </p:pic>
      <p:pic>
        <p:nvPicPr>
          <p:cNvPr id="5" name="Immagine 4">
            <a:extLst>
              <a:ext uri="{FF2B5EF4-FFF2-40B4-BE49-F238E27FC236}">
                <a16:creationId xmlns:a16="http://schemas.microsoft.com/office/drawing/2014/main" id="{486D790A-5C36-41D8-97A2-F556A8EBF38D}"/>
              </a:ext>
            </a:extLst>
          </p:cNvPr>
          <p:cNvPicPr>
            <a:picLocks noChangeAspect="1"/>
          </p:cNvPicPr>
          <p:nvPr/>
        </p:nvPicPr>
        <p:blipFill>
          <a:blip r:embed="rId4"/>
          <a:stretch>
            <a:fillRect/>
          </a:stretch>
        </p:blipFill>
        <p:spPr>
          <a:xfrm>
            <a:off x="7615856" y="4001294"/>
            <a:ext cx="2685677" cy="2429569"/>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endParaRPr lang="it-IT" dirty="0"/>
          </a:p>
          <a:p>
            <a:pPr marL="0" indent="0">
              <a:buNone/>
            </a:pPr>
            <a:endParaRPr lang="it-IT" dirty="0"/>
          </a:p>
          <a:p>
            <a:pPr marL="0" indent="0">
              <a:buNone/>
            </a:pPr>
            <a:r>
              <a:rPr lang="it-IT" dirty="0"/>
              <a:t>Nel caso in cui l’asteroide collida con la navicella viene mandata a quest’ultima un messaggio di game over utilizzando «</a:t>
            </a:r>
            <a:r>
              <a:rPr lang="it-IT" dirty="0" err="1"/>
              <a:t>sendMessage</a:t>
            </a:r>
            <a:r>
              <a:rPr lang="it-IT" dirty="0"/>
              <a:t>»</a:t>
            </a:r>
          </a:p>
          <a:p>
            <a:pPr marL="0" indent="0">
              <a:buNone/>
            </a:pPr>
            <a:endParaRPr lang="it-IT" dirty="0"/>
          </a:p>
          <a:p>
            <a:pPr marL="0" indent="0">
              <a:buNone/>
            </a:pPr>
            <a:r>
              <a:rPr lang="it-IT" dirty="0"/>
              <a:t>In questo caso apparirà una schermata di game over e il gioco termina</a:t>
            </a:r>
          </a:p>
        </p:txBody>
      </p:sp>
    </p:spTree>
    <p:extLst>
      <p:ext uri="{BB962C8B-B14F-4D97-AF65-F5344CB8AC3E}">
        <p14:creationId xmlns:p14="http://schemas.microsoft.com/office/powerpoint/2010/main" val="1330150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e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m:t>
                      </m:r>
                    </m:oMath>
                  </m:oMathPara>
                </a14:m>
                <a:endParaRPr lang="it-IT" sz="1000" baseline="-25000" dirty="0"/>
              </a:p>
            </p:txBody>
          </p:sp>
        </mc:Choice>
        <mc:Fallback>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6"/>
                  <a:stretch>
                    <a:fillRect b="-16667"/>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m:t>
                        </m:r>
                        <m:r>
                          <a:rPr lang="it-IT" sz="1000" b="0" i="1" dirty="0" smtClean="0">
                            <a:latin typeface="Cambria Math" panose="02040503050406030204" pitchFamily="18" charset="0"/>
                          </a:rPr>
                          <m:t>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49220" y="381102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49220" y="3811029"/>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15"/>
                  <a:stretch>
                    <a:fillRect b="-17143"/>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m:t>
                        </m:r>
                        <m:r>
                          <a:rPr lang="it-IT" sz="1000" b="0" i="1" dirty="0" smtClean="0">
                            <a:latin typeface="Cambria Math" panose="02040503050406030204" pitchFamily="18" charset="0"/>
                          </a:rPr>
                          <m:t>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896565" y="3530112"/>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896565" y="3530112"/>
                <a:ext cx="2621316" cy="227626"/>
              </a:xfrm>
              <a:prstGeom prst="rect">
                <a:avLst/>
              </a:prstGeom>
              <a:blipFill>
                <a:blip r:embed="rId22"/>
                <a:stretch>
                  <a:fillRect b="-5405"/>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r>
              <a:rPr lang="it-IT" sz="900" dirty="0"/>
              <a:t> (punteggio)</a:t>
            </a:r>
          </a:p>
          <a:p>
            <a:r>
              <a:rPr lang="it-IT" sz="900" dirty="0"/>
              <a:t>Input: </a:t>
            </a:r>
            <a:r>
              <a:rPr lang="it-IT" sz="900" i="1" dirty="0"/>
              <a:t>Stop</a:t>
            </a:r>
            <a:r>
              <a:rPr lang="it-IT" sz="900" dirty="0"/>
              <a:t> </a:t>
            </a:r>
          </a:p>
          <a:p>
            <a:r>
              <a:rPr lang="it-IT" sz="900" dirty="0" smtClean="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mc:Choice xmlns:a14="http://schemas.microsoft.com/office/drawing/2010/main"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smtClean="0"/>
                  <a:t>Variables</a:t>
                </a:r>
                <a:r>
                  <a:rPr lang="it-IT" sz="900" dirty="0"/>
                  <a:t>: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smtClean="0">
                  <a:ea typeface="Cambria Math" panose="02040503050406030204" pitchFamily="18" charset="0"/>
                </a:endParaRPr>
              </a:p>
              <a:p>
                <a:r>
                  <a:rPr lang="it-IT" sz="900" dirty="0" err="1" smtClean="0"/>
                  <a:t>Costant</a:t>
                </a:r>
                <a:r>
                  <a:rPr lang="it-IT" sz="900" dirty="0" smtClean="0"/>
                  <a:t>: </a:t>
                </a:r>
                <a:r>
                  <a:rPr lang="it-IT" sz="900" i="1" dirty="0" err="1" smtClean="0"/>
                  <a:t>v,x</a:t>
                </a:r>
                <a:r>
                  <a:rPr lang="it-IT" sz="900" i="1" baseline="-25000" dirty="0" err="1" smtClean="0"/>
                  <a:t>max</a:t>
                </a:r>
                <a:r>
                  <a:rPr lang="it-IT" sz="900" dirty="0" smtClean="0"/>
                  <a:t> ,</a:t>
                </a:r>
                <a:r>
                  <a:rPr lang="it-IT" sz="900" i="1" dirty="0" err="1" smtClean="0"/>
                  <a:t>x</a:t>
                </a:r>
                <a:r>
                  <a:rPr lang="it-IT" sz="900" i="1" baseline="-25000" dirty="0" err="1" smtClean="0"/>
                  <a:t>min</a:t>
                </a:r>
                <a:r>
                  <a:rPr lang="it-IT" sz="900" dirty="0" err="1" smtClean="0"/>
                  <a:t>,</a:t>
                </a:r>
                <a:r>
                  <a:rPr lang="it-IT" sz="900" i="1" dirty="0" err="1" smtClean="0"/>
                  <a:t>y</a:t>
                </a:r>
                <a:r>
                  <a:rPr lang="it-IT" sz="900" i="1" baseline="-25000" dirty="0" err="1" smtClean="0"/>
                  <a:t>max</a:t>
                </a:r>
                <a:r>
                  <a:rPr lang="it-IT" sz="900" dirty="0" smtClean="0"/>
                  <a:t> ,</a:t>
                </a:r>
                <a:r>
                  <a:rPr lang="it-IT" sz="900" i="1" dirty="0" err="1" smtClean="0"/>
                  <a:t>y</a:t>
                </a:r>
                <a:r>
                  <a:rPr lang="it-IT" sz="900" i="1" baseline="-25000" dirty="0" err="1" smtClean="0"/>
                  <a:t>min</a:t>
                </a:r>
                <a:r>
                  <a:rPr lang="it-IT" sz="900" dirty="0" smtClean="0"/>
                  <a:t> </a:t>
                </a:r>
                <a:endParaRPr lang="it-IT" sz="900" dirty="0"/>
              </a:p>
              <a:p>
                <a:r>
                  <a:rPr lang="it-IT" sz="900" dirty="0"/>
                  <a:t>Input: </a:t>
                </a:r>
                <a:r>
                  <a:rPr lang="it-IT" sz="900" i="1" dirty="0"/>
                  <a:t>Stop</a:t>
                </a:r>
                <a:r>
                  <a:rPr lang="it-IT" sz="900" dirty="0"/>
                  <a:t> </a:t>
                </a:r>
              </a:p>
              <a:p>
                <a:r>
                  <a:rPr lang="it-IT" sz="900" dirty="0" err="1"/>
                  <a:t>Outputs</a:t>
                </a:r>
                <a:r>
                  <a:rPr lang="it-IT" sz="900" dirty="0"/>
                  <a:t>: </a:t>
                </a:r>
                <a:r>
                  <a:rPr lang="it-IT" sz="900" i="1" dirty="0"/>
                  <a:t>position 1</a:t>
                </a:r>
                <a:r>
                  <a:rPr lang="it-IT" sz="900" dirty="0"/>
                  <a:t> </a:t>
                </a:r>
              </a:p>
            </p:txBody>
          </p:sp>
        </mc:Choice>
        <mc:Fallback>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smtClean="0"/>
              <a:t>position,w,a,s,d</a:t>
            </a:r>
            <a:r>
              <a:rPr lang="it-IT" sz="1200" dirty="0" smtClean="0"/>
              <a:t>  </a:t>
            </a:r>
            <a:endParaRPr lang="it-IT" sz="1200" dirty="0"/>
          </a:p>
          <a:p>
            <a:r>
              <a:rPr lang="it-IT" sz="1200" dirty="0" err="1"/>
              <a:t>Outputs</a:t>
            </a:r>
            <a:r>
              <a:rPr lang="it-IT" sz="1200" dirty="0"/>
              <a:t>: Stop</a:t>
            </a:r>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smtClean="0"/>
                  <a:t>Variables</a:t>
                </a:r>
                <a:r>
                  <a:rPr lang="it-IT" sz="900" dirty="0"/>
                  <a:t>: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smtClean="0">
                  <a:ea typeface="Cambria Math" panose="02040503050406030204" pitchFamily="18" charset="0"/>
                </a:endParaRPr>
              </a:p>
              <a:p>
                <a:r>
                  <a:rPr lang="it-IT" sz="900" dirty="0" err="1" smtClean="0"/>
                  <a:t>Costant</a:t>
                </a:r>
                <a:r>
                  <a:rPr lang="it-IT" sz="900" dirty="0" smtClean="0"/>
                  <a:t>: </a:t>
                </a:r>
                <a:r>
                  <a:rPr lang="it-IT" sz="900" i="1" dirty="0" err="1" smtClean="0"/>
                  <a:t>v,x</a:t>
                </a:r>
                <a:r>
                  <a:rPr lang="it-IT" sz="900" i="1" baseline="-25000" dirty="0" err="1" smtClean="0"/>
                  <a:t>max</a:t>
                </a:r>
                <a:r>
                  <a:rPr lang="it-IT" sz="900" dirty="0" smtClean="0"/>
                  <a:t> ,</a:t>
                </a:r>
                <a:r>
                  <a:rPr lang="it-IT" sz="900" i="1" dirty="0" err="1" smtClean="0"/>
                  <a:t>x</a:t>
                </a:r>
                <a:r>
                  <a:rPr lang="it-IT" sz="900" i="1" baseline="-25000" dirty="0" err="1" smtClean="0"/>
                  <a:t>min</a:t>
                </a:r>
                <a:r>
                  <a:rPr lang="it-IT" sz="900" dirty="0" err="1" smtClean="0"/>
                  <a:t>,</a:t>
                </a:r>
                <a:r>
                  <a:rPr lang="it-IT" sz="900" i="1" dirty="0" err="1" smtClean="0"/>
                  <a:t>y</a:t>
                </a:r>
                <a:r>
                  <a:rPr lang="it-IT" sz="900" i="1" baseline="-25000" dirty="0" err="1" smtClean="0"/>
                  <a:t>max</a:t>
                </a:r>
                <a:r>
                  <a:rPr lang="it-IT" sz="900" dirty="0" smtClean="0"/>
                  <a:t> ,</a:t>
                </a:r>
                <a:r>
                  <a:rPr lang="it-IT" sz="900" i="1" dirty="0" err="1" smtClean="0"/>
                  <a:t>y</a:t>
                </a:r>
                <a:r>
                  <a:rPr lang="it-IT" sz="900" i="1" baseline="-25000" dirty="0" err="1" smtClean="0"/>
                  <a:t>min</a:t>
                </a:r>
                <a:r>
                  <a:rPr lang="it-IT" sz="900" dirty="0" smtClean="0"/>
                  <a:t> </a:t>
                </a:r>
                <a:endParaRPr lang="it-IT" sz="900" dirty="0"/>
              </a:p>
              <a:p>
                <a:r>
                  <a:rPr lang="it-IT" sz="900" dirty="0"/>
                  <a:t>Input: </a:t>
                </a:r>
                <a:r>
                  <a:rPr lang="it-IT" sz="900" i="1" dirty="0"/>
                  <a:t>Stop</a:t>
                </a:r>
                <a:r>
                  <a:rPr lang="it-IT" sz="900" dirty="0"/>
                  <a:t> </a:t>
                </a:r>
              </a:p>
              <a:p>
                <a:r>
                  <a:rPr lang="it-IT" sz="900" dirty="0" err="1"/>
                  <a:t>Outputs</a:t>
                </a:r>
                <a:r>
                  <a:rPr lang="it-IT" sz="900" dirty="0"/>
                  <a:t>: </a:t>
                </a:r>
                <a:r>
                  <a:rPr lang="it-IT" sz="900" i="1" dirty="0"/>
                  <a:t>position 1</a:t>
                </a:r>
                <a:r>
                  <a:rPr lang="it-IT" sz="900" dirty="0"/>
                  <a:t> </a:t>
                </a:r>
              </a:p>
            </p:txBody>
          </p:sp>
        </mc:Choice>
        <mc:Fallback>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Asteroids</a:t>
            </a:r>
            <a:r>
              <a:rPr lang="it-IT" dirty="0" smtClean="0"/>
              <a:t>, State </a:t>
            </a:r>
            <a:r>
              <a:rPr lang="it-IT" dirty="0" err="1" smtClean="0"/>
              <a:t>refinement</a:t>
            </a:r>
            <a:endParaRPr lang="it-IT" dirty="0"/>
          </a:p>
        </p:txBody>
      </p:sp>
      <p:sp>
        <p:nvSpPr>
          <p:cNvPr id="45" name="CasellaDiTesto 44"/>
          <p:cNvSpPr txBox="1"/>
          <p:nvPr/>
        </p:nvSpPr>
        <p:spPr>
          <a:xfrm>
            <a:off x="8869700" y="3388199"/>
            <a:ext cx="3287568" cy="784830"/>
          </a:xfrm>
          <a:prstGeom prst="rect">
            <a:avLst/>
          </a:prstGeom>
          <a:noFill/>
        </p:spPr>
        <p:txBody>
          <a:bodyPr wrap="square" rtlCol="0">
            <a:spAutoFit/>
          </a:bodyPr>
          <a:lstStyle/>
          <a:p>
            <a:r>
              <a:rPr lang="it-IT" sz="1500" dirty="0" smtClean="0"/>
              <a:t>Output:</a:t>
            </a:r>
          </a:p>
          <a:p>
            <a:pPr marL="447675" indent="-180975">
              <a:buFont typeface="Arial" panose="020B0604020202020204" pitchFamily="34" charset="0"/>
              <a:buChar char="•"/>
              <a:tabLst>
                <a:tab pos="447675" algn="l"/>
              </a:tabLst>
            </a:pPr>
            <a:r>
              <a:rPr lang="it-IT" sz="1500" i="1" dirty="0"/>
              <a:t>p</a:t>
            </a:r>
            <a:r>
              <a:rPr lang="it-IT" sz="1500" i="1" dirty="0" smtClean="0"/>
              <a:t>osition </a:t>
            </a:r>
            <a:r>
              <a:rPr lang="it-IT" sz="1500" dirty="0" smtClean="0"/>
              <a:t>(posizione attuale dell’asteroide (</a:t>
            </a:r>
            <a:r>
              <a:rPr lang="it-IT" sz="1500" i="1" dirty="0" smtClean="0"/>
              <a:t>x</a:t>
            </a:r>
            <a:r>
              <a:rPr lang="it-IT" sz="1500" i="1" baseline="-25000" dirty="0" smtClean="0"/>
              <a:t>a</a:t>
            </a:r>
            <a:r>
              <a:rPr lang="it-IT" sz="1500" i="1" dirty="0" smtClean="0"/>
              <a:t>,y</a:t>
            </a:r>
            <a:r>
              <a:rPr lang="it-IT" sz="1500" i="1" baseline="-25000" dirty="0" smtClean="0"/>
              <a:t>a</a:t>
            </a:r>
            <a:r>
              <a:rPr lang="it-IT" sz="1500" dirty="0" smtClean="0"/>
              <a:t>) )</a:t>
            </a:r>
            <a:endParaRPr lang="it-IT" sz="1500" dirty="0"/>
          </a:p>
        </p:txBody>
      </p:sp>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smtClean="0">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smtClean="0">
                      <a:ea typeface="Cambria Math" panose="02040503050406030204" pitchFamily="18" charset="0"/>
                    </a:endParaRPr>
                  </a:p>
                  <a:p>
                    <a:endParaRPr lang="it-IT" sz="1000" b="0" dirty="0" smtClean="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smtClean="0">
                      <a:ea typeface="Cambria Math" panose="02040503050406030204" pitchFamily="18" charset="0"/>
                    </a:endParaRPr>
                  </a:p>
                  <a:p>
                    <a:endParaRPr lang="it-IT" sz="1000" b="0" dirty="0" smtClean="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m:t>
                          </m:r>
                          <m:r>
                            <a:rPr lang="it-IT" sz="1000" b="0" i="1" dirty="0" smtClean="0">
                              <a:latin typeface="Cambria Math" panose="02040503050406030204" pitchFamily="18" charset="0"/>
                            </a:rPr>
                            <m:t>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smtClean="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CasellaDiTesto 26"/>
              <p:cNvSpPr txBox="1"/>
              <p:nvPr/>
            </p:nvSpPr>
            <p:spPr>
              <a:xfrm>
                <a:off x="4179722" y="2093624"/>
                <a:ext cx="2346108" cy="2172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p:sp>
            <p:nvSpPr>
              <p:cNvPr id="27" name="CasellaDiTesto 26"/>
              <p:cNvSpPr txBox="1">
                <a:spLocks noRot="1" noChangeAspect="1" noMove="1" noResize="1" noEditPoints="1" noAdjustHandles="1" noChangeArrowheads="1" noChangeShapeType="1" noTextEdit="1"/>
              </p:cNvSpPr>
              <p:nvPr/>
            </p:nvSpPr>
            <p:spPr>
              <a:xfrm>
                <a:off x="4179722" y="2093624"/>
                <a:ext cx="2346108" cy="217215"/>
              </a:xfrm>
              <a:prstGeom prst="rect">
                <a:avLst/>
              </a:prstGeom>
              <a:blipFill>
                <a:blip r:embed="rId11"/>
                <a:stretch>
                  <a:fillRect b="-16667"/>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Stop</a:t>
            </a:r>
            <a:endParaRPr lang="it-IT" sz="2000" dirty="0">
              <a:solidFill>
                <a:schemeClr val="tx1"/>
              </a:solidFill>
            </a:endParaRPr>
          </a:p>
        </p:txBody>
      </p:sp>
      <p:sp>
        <p:nvSpPr>
          <p:cNvPr id="32" name="CasellaDiTesto 31"/>
          <p:cNvSpPr txBox="1"/>
          <p:nvPr/>
        </p:nvSpPr>
        <p:spPr>
          <a:xfrm>
            <a:off x="8869700" y="944745"/>
            <a:ext cx="2861732" cy="2631490"/>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(posizione asteroide)</a:t>
            </a:r>
            <a:endParaRPr lang="it-IT" sz="1500" dirty="0"/>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r>
              <a:rPr lang="it-IT" sz="1500" dirty="0"/>
              <a:t>(posizione asteroide)</a:t>
            </a:r>
            <a:endParaRPr lang="it-IT" sz="1500" dirty="0"/>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a:t>
            </a:r>
            <a:r>
              <a:rPr lang="it-IT" sz="1500" dirty="0" smtClean="0"/>
              <a:t>massimo, bordo</a:t>
            </a:r>
            <a:r>
              <a:rPr lang="it-IT" sz="1500" dirty="0"/>
              <a:t>)</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spTree>
    <p:extLst>
      <p:ext uri="{BB962C8B-B14F-4D97-AF65-F5344CB8AC3E}">
        <p14:creationId xmlns:p14="http://schemas.microsoft.com/office/powerpoint/2010/main" val="3107508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asellaDiTesto 130"/>
          <p:cNvSpPr txBox="1"/>
          <p:nvPr/>
        </p:nvSpPr>
        <p:spPr>
          <a:xfrm>
            <a:off x="9522569" y="3078621"/>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a:t>
            </a:r>
          </a:p>
        </p:txBody>
      </p:sp>
      <p:sp>
        <p:nvSpPr>
          <p:cNvPr id="132" name="CasellaDiTesto 131"/>
          <p:cNvSpPr txBox="1"/>
          <p:nvPr/>
        </p:nvSpPr>
        <p:spPr>
          <a:xfrm>
            <a:off x="9522569" y="4492221"/>
            <a:ext cx="2743200" cy="553998"/>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a:t>Stop</a:t>
            </a:r>
          </a:p>
        </p:txBody>
      </p:sp>
      <p:sp>
        <p:nvSpPr>
          <p:cNvPr id="133" name="CasellaDiTesto 132"/>
          <p:cNvSpPr txBox="1"/>
          <p:nvPr/>
        </p:nvSpPr>
        <p:spPr>
          <a:xfrm>
            <a:off x="9421777" y="504777"/>
            <a:ext cx="2861732" cy="2631490"/>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(posizione </a:t>
            </a:r>
            <a:r>
              <a:rPr lang="it-IT" sz="1500" dirty="0" smtClean="0"/>
              <a:t>navicella</a:t>
            </a:r>
            <a:r>
              <a:rPr lang="it-IT" sz="1500" dirty="0" smtClean="0"/>
              <a:t>)</a:t>
            </a:r>
            <a:endParaRPr lang="it-IT" sz="1500" dirty="0"/>
          </a:p>
          <a:p>
            <a:pPr marL="447675" lvl="1" indent="-180975">
              <a:buFont typeface="Arial" panose="020B0604020202020204" pitchFamily="34" charset="0"/>
              <a:buChar char="•"/>
            </a:pPr>
            <a:r>
              <a:rPr lang="it-IT" sz="1500" i="1" dirty="0"/>
              <a:t>y</a:t>
            </a:r>
            <a:r>
              <a:rPr lang="it-IT" sz="1500" i="1" baseline="-25000" dirty="0"/>
              <a:t>s</a:t>
            </a:r>
            <a:r>
              <a:rPr lang="it-IT" sz="1500" i="1" dirty="0"/>
              <a:t> </a:t>
            </a:r>
            <a:r>
              <a:rPr lang="it-IT" sz="1500" dirty="0"/>
              <a:t>(posizione </a:t>
            </a:r>
            <a:r>
              <a:rPr lang="it-IT" sz="1500" dirty="0" smtClean="0"/>
              <a:t>navicella</a:t>
            </a:r>
            <a:r>
              <a:rPr lang="it-IT" sz="1500" dirty="0" smtClean="0"/>
              <a:t>)</a:t>
            </a:r>
            <a:endParaRPr lang="it-IT" sz="1500" dirty="0"/>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a:t>
            </a:r>
            <a:r>
              <a:rPr lang="it-IT" sz="1500" dirty="0" smtClean="0"/>
              <a:t>massimo, bordo</a:t>
            </a:r>
            <a:r>
              <a:rPr lang="it-IT" sz="1500" dirty="0"/>
              <a:t>)</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3"/>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734265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59889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55626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1615</Words>
  <Application>Microsoft Office PowerPoint</Application>
  <PresentationFormat>Widescreen</PresentationFormat>
  <Paragraphs>330</Paragraphs>
  <Slides>24</Slides>
  <Notes>5</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Asteroid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Lucio</cp:lastModifiedBy>
  <cp:revision>110</cp:revision>
  <dcterms:created xsi:type="dcterms:W3CDTF">2018-02-13T15:17:56Z</dcterms:created>
  <dcterms:modified xsi:type="dcterms:W3CDTF">2018-02-16T15:05:55Z</dcterms:modified>
</cp:coreProperties>
</file>