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85" r:id="rId3"/>
    <p:sldId id="268" r:id="rId4"/>
    <p:sldId id="280" r:id="rId5"/>
    <p:sldId id="258" r:id="rId6"/>
    <p:sldId id="259" r:id="rId7"/>
    <p:sldId id="260" r:id="rId8"/>
    <p:sldId id="261" r:id="rId9"/>
    <p:sldId id="262" r:id="rId10"/>
    <p:sldId id="263" r:id="rId11"/>
    <p:sldId id="281" r:id="rId12"/>
    <p:sldId id="282" r:id="rId13"/>
    <p:sldId id="283" r:id="rId14"/>
    <p:sldId id="284" r:id="rId15"/>
    <p:sldId id="270" r:id="rId16"/>
    <p:sldId id="286" r:id="rId17"/>
    <p:sldId id="271" r:id="rId18"/>
    <p:sldId id="272" r:id="rId19"/>
    <p:sldId id="273" r:id="rId20"/>
    <p:sldId id="275" r:id="rId21"/>
    <p:sldId id="276" r:id="rId22"/>
    <p:sldId id="277" r:id="rId23"/>
    <p:sldId id="278" r:id="rId24"/>
    <p:sldId id="279"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FF1913F-BB88-4C2D-828C-D35D644CA2E6}">
          <p14:sldIdLst>
            <p14:sldId id="256"/>
            <p14:sldId id="285"/>
            <p14:sldId id="268"/>
            <p14:sldId id="280"/>
            <p14:sldId id="258"/>
          </p14:sldIdLst>
        </p14:section>
        <p14:section name="State refinement FSM Spaceship" id="{B17A674C-FB05-454F-A365-16348FD3DC14}">
          <p14:sldIdLst>
            <p14:sldId id="259"/>
            <p14:sldId id="260"/>
            <p14:sldId id="261"/>
            <p14:sldId id="262"/>
            <p14:sldId id="263"/>
            <p14:sldId id="281"/>
            <p14:sldId id="282"/>
            <p14:sldId id="283"/>
            <p14:sldId id="284"/>
            <p14:sldId id="270"/>
            <p14:sldId id="286"/>
            <p14:sldId id="271"/>
            <p14:sldId id="272"/>
            <p14:sldId id="273"/>
            <p14:sldId id="275"/>
            <p14:sldId id="276"/>
            <p14:sldId id="277"/>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53" autoAdjust="0"/>
  </p:normalViewPr>
  <p:slideViewPr>
    <p:cSldViewPr snapToGrid="0">
      <p:cViewPr varScale="1">
        <p:scale>
          <a:sx n="77" d="100"/>
          <a:sy n="77" d="100"/>
        </p:scale>
        <p:origin x="864" y="5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03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09603-6E60-49B9-BBC7-D363A6F8E0E1}" type="datetimeFigureOut">
              <a:rPr lang="it-IT" smtClean="0"/>
              <a:t>18/02/2018</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564B-A430-44A6-983E-6756BC4F6C1F}" type="slidenum">
              <a:rPr lang="it-IT" smtClean="0"/>
              <a:t>‹N›</a:t>
            </a:fld>
            <a:endParaRPr lang="it-IT"/>
          </a:p>
        </p:txBody>
      </p:sp>
    </p:spTree>
    <p:extLst>
      <p:ext uri="{BB962C8B-B14F-4D97-AF65-F5344CB8AC3E}">
        <p14:creationId xmlns:p14="http://schemas.microsoft.com/office/powerpoint/2010/main" val="78812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C8708-F48D-430F-8DA4-8CA34B9897F8}" type="datetimeFigureOut">
              <a:rPr lang="it-IT" smtClean="0"/>
              <a:t>18/02/2018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5AC8-672A-409E-B76F-2374AA227A07}" type="slidenum">
              <a:rPr lang="it-IT" smtClean="0"/>
              <a:t>‹N›</a:t>
            </a:fld>
            <a:endParaRPr lang="it-IT"/>
          </a:p>
        </p:txBody>
      </p:sp>
    </p:spTree>
    <p:extLst>
      <p:ext uri="{BB962C8B-B14F-4D97-AF65-F5344CB8AC3E}">
        <p14:creationId xmlns:p14="http://schemas.microsoft.com/office/powerpoint/2010/main" val="213070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Rappresenta la composizione delle due</a:t>
            </a:r>
            <a:r>
              <a:rPr lang="it-IT" baseline="0" dirty="0"/>
              <a:t> macchine a stati finiti che rappresentano la navicella spaziale e gli asteroidi da evitare. A questo livello di dettaglio è stato sottolineato quali sono le condizione per passare da uno stato di gioco attivo a uno di game over, ovvero la posizione della navicella non deve mai sovrapporsi a quella di uno degli asteroidi. </a:t>
            </a:r>
          </a:p>
        </p:txBody>
      </p:sp>
      <p:sp>
        <p:nvSpPr>
          <p:cNvPr id="4" name="Segnaposto numero diapositiva 3"/>
          <p:cNvSpPr>
            <a:spLocks noGrp="1"/>
          </p:cNvSpPr>
          <p:nvPr>
            <p:ph type="sldNum" sz="quarter" idx="10"/>
          </p:nvPr>
        </p:nvSpPr>
        <p:spPr/>
        <p:txBody>
          <a:bodyPr/>
          <a:lstStyle/>
          <a:p>
            <a:fld id="{AF5D5AC8-672A-409E-B76F-2374AA227A07}" type="slidenum">
              <a:rPr lang="it-IT" smtClean="0"/>
              <a:t>3</a:t>
            </a:fld>
            <a:endParaRPr lang="it-IT"/>
          </a:p>
        </p:txBody>
      </p:sp>
    </p:spTree>
    <p:extLst>
      <p:ext uri="{BB962C8B-B14F-4D97-AF65-F5344CB8AC3E}">
        <p14:creationId xmlns:p14="http://schemas.microsoft.com/office/powerpoint/2010/main" val="20946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 </a:t>
            </a:r>
            <a:r>
              <a:rPr lang="it-IT" baseline="0" dirty="0" err="1"/>
              <a:t>refinement</a:t>
            </a:r>
            <a:r>
              <a:rPr lang="it-IT" baseline="0" dirty="0"/>
              <a:t> della finite state machine del singolo asteroide, è possibile vedere tutte le transizioni disponibili, alcune omesse nella slide precedente per motivi di leggibilità. In particolare ci sono due transizioni che gestiscono l’eventuale impatto con uno dei bordi dello schermo. E’ infine esplicitata la semplice legge del moto adottata.</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4</a:t>
            </a:fld>
            <a:endParaRPr lang="it-IT"/>
          </a:p>
        </p:txBody>
      </p:sp>
    </p:spTree>
    <p:extLst>
      <p:ext uri="{BB962C8B-B14F-4D97-AF65-F5344CB8AC3E}">
        <p14:creationId xmlns:p14="http://schemas.microsoft.com/office/powerpoint/2010/main" val="20701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Viene</a:t>
            </a:r>
            <a:r>
              <a:rPr lang="it-IT" baseline="0" dirty="0"/>
              <a:t> qui rappresentato uno state </a:t>
            </a:r>
            <a:r>
              <a:rPr lang="it-IT" baseline="0" dirty="0" err="1"/>
              <a:t>refinement</a:t>
            </a:r>
            <a:r>
              <a:rPr lang="it-IT" baseline="0" dirty="0"/>
              <a:t> dello stato </a:t>
            </a:r>
            <a:r>
              <a:rPr lang="it-IT" baseline="0" dirty="0" err="1"/>
              <a:t>Playing</a:t>
            </a:r>
            <a:r>
              <a:rPr lang="it-IT" baseline="0" dirty="0"/>
              <a:t>. In particolare vengono qui descritte le modalità di movimento della navicella spaziale secondo le 8 direzioni principali, regolate dalla pressione dei tasti WASD della tastiera, le varie guardie contengono un controllo per un eventuale impatto della navicella con i bordi. È possibile aprire un collegamento ipertestuale da ogni stato in modo da visionare lo state </a:t>
            </a:r>
            <a:r>
              <a:rPr lang="it-IT" baseline="0" dirty="0" err="1"/>
              <a:t>refinement</a:t>
            </a:r>
            <a:r>
              <a:rPr lang="it-IT" baseline="0" dirty="0"/>
              <a:t> che presenta la legge del moto adottata per il movimento della navicella. </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5</a:t>
            </a:fld>
            <a:endParaRPr lang="it-IT"/>
          </a:p>
        </p:txBody>
      </p:sp>
    </p:spTree>
    <p:extLst>
      <p:ext uri="{BB962C8B-B14F-4D97-AF65-F5344CB8AC3E}">
        <p14:creationId xmlns:p14="http://schemas.microsoft.com/office/powerpoint/2010/main" val="345867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gli oggetti in scena per funzionare hanno bisogno di un </a:t>
            </a:r>
            <a:r>
              <a:rPr lang="it-IT" dirty="0" err="1"/>
              <a:t>RigidBody</a:t>
            </a:r>
            <a:r>
              <a:rPr lang="it-IT" dirty="0"/>
              <a:t> 2D che fa si che un oggetto sia sotto controllo del motore fisico di </a:t>
            </a:r>
            <a:r>
              <a:rPr lang="it-IT" dirty="0" err="1"/>
              <a:t>unity</a:t>
            </a:r>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17</a:t>
            </a:fld>
            <a:endParaRPr lang="it-IT"/>
          </a:p>
        </p:txBody>
      </p:sp>
    </p:spTree>
    <p:extLst>
      <p:ext uri="{BB962C8B-B14F-4D97-AF65-F5344CB8AC3E}">
        <p14:creationId xmlns:p14="http://schemas.microsoft.com/office/powerpoint/2010/main" val="25030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18</a:t>
            </a:fld>
            <a:endParaRPr lang="it-IT"/>
          </a:p>
        </p:txBody>
      </p:sp>
    </p:spTree>
    <p:extLst>
      <p:ext uri="{BB962C8B-B14F-4D97-AF65-F5344CB8AC3E}">
        <p14:creationId xmlns:p14="http://schemas.microsoft.com/office/powerpoint/2010/main" val="173320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passiamo a «Rigidbody2d.AddForce»  un parametro che è il prodotto tra «ray2D» e la forza da voler applicare in modo che l’oggetto si muova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 massa dell’asteroide è 1)</a:t>
            </a:r>
          </a:p>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19</a:t>
            </a:fld>
            <a:endParaRPr lang="it-IT"/>
          </a:p>
        </p:txBody>
      </p:sp>
    </p:spTree>
    <p:extLst>
      <p:ext uri="{BB962C8B-B14F-4D97-AF65-F5344CB8AC3E}">
        <p14:creationId xmlns:p14="http://schemas.microsoft.com/office/powerpoint/2010/main" val="70036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22</a:t>
            </a:fld>
            <a:endParaRPr lang="it-IT"/>
          </a:p>
        </p:txBody>
      </p:sp>
    </p:spTree>
    <p:extLst>
      <p:ext uri="{BB962C8B-B14F-4D97-AF65-F5344CB8AC3E}">
        <p14:creationId xmlns:p14="http://schemas.microsoft.com/office/powerpoint/2010/main" val="2549722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F5D5AC8-672A-409E-B76F-2374AA227A07}" type="slidenum">
              <a:rPr lang="it-IT" smtClean="0"/>
              <a:t>24</a:t>
            </a:fld>
            <a:endParaRPr lang="it-IT"/>
          </a:p>
        </p:txBody>
      </p:sp>
    </p:spTree>
    <p:extLst>
      <p:ext uri="{BB962C8B-B14F-4D97-AF65-F5344CB8AC3E}">
        <p14:creationId xmlns:p14="http://schemas.microsoft.com/office/powerpoint/2010/main" val="31230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70153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1472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64610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15859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243369B-FBAA-403C-8A1E-C9994F99F854}" type="datetimeFigureOut">
              <a:rPr lang="it-IT" smtClean="0"/>
              <a:t>18/02/2018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2588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243369B-FBAA-403C-8A1E-C9994F99F854}" type="datetimeFigureOut">
              <a:rPr lang="it-IT" smtClean="0"/>
              <a:t>18/02/2018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3405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243369B-FBAA-403C-8A1E-C9994F99F854}" type="datetimeFigureOut">
              <a:rPr lang="it-IT" smtClean="0"/>
              <a:t>18/02/2018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55292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243369B-FBAA-403C-8A1E-C9994F99F854}" type="datetimeFigureOut">
              <a:rPr lang="it-IT" smtClean="0"/>
              <a:t>18/02/2018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20521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243369B-FBAA-403C-8A1E-C9994F99F854}" type="datetimeFigureOut">
              <a:rPr lang="it-IT" smtClean="0"/>
              <a:t>18/02/2018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341013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18/02/2018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77307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243369B-FBAA-403C-8A1E-C9994F99F854}" type="datetimeFigureOut">
              <a:rPr lang="it-IT" smtClean="0"/>
              <a:t>18/02/2018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1788271-CFA8-43BF-974F-6BD697F66378}" type="slidenum">
              <a:rPr lang="it-IT" smtClean="0"/>
              <a:t>‹N›</a:t>
            </a:fld>
            <a:endParaRPr lang="it-IT"/>
          </a:p>
        </p:txBody>
      </p:sp>
    </p:spTree>
    <p:extLst>
      <p:ext uri="{BB962C8B-B14F-4D97-AF65-F5344CB8AC3E}">
        <p14:creationId xmlns:p14="http://schemas.microsoft.com/office/powerpoint/2010/main" val="26158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369B-FBAA-403C-8A1E-C9994F99F854}" type="datetimeFigureOut">
              <a:rPr lang="it-IT" smtClean="0"/>
              <a:t>18/02/2018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88271-CFA8-43BF-974F-6BD697F66378}" type="slidenum">
              <a:rPr lang="it-IT" smtClean="0"/>
              <a:t>‹N›</a:t>
            </a:fld>
            <a:endParaRPr lang="it-IT"/>
          </a:p>
        </p:txBody>
      </p:sp>
    </p:spTree>
    <p:extLst>
      <p:ext uri="{BB962C8B-B14F-4D97-AF65-F5344CB8AC3E}">
        <p14:creationId xmlns:p14="http://schemas.microsoft.com/office/powerpoint/2010/main" val="187049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slide" Target="slide5.xml"/><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7.png"/><Relationship Id="rId24" Type="http://schemas.openxmlformats.org/officeDocument/2006/relationships/image" Target="../media/image2.jpeg"/><Relationship Id="rId32" Type="http://schemas.openxmlformats.org/officeDocument/2006/relationships/image" Target="../media/image28.png"/><Relationship Id="rId5" Type="http://schemas.openxmlformats.org/officeDocument/2006/relationships/slide" Target="slide3.xm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25.png"/><Relationship Id="rId7" Type="http://schemas.openxmlformats.org/officeDocument/2006/relationships/image" Target="NULL"/><Relationship Id="rId12"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29.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39" Type="http://schemas.openxmlformats.org/officeDocument/2006/relationships/slide" Target="slide7.xml"/><Relationship Id="rId13" Type="http://schemas.openxmlformats.org/officeDocument/2006/relationships/image" Target="../media/image300.png"/><Relationship Id="rId18" Type="http://schemas.openxmlformats.org/officeDocument/2006/relationships/image" Target="../media/image35.png"/><Relationship Id="rId26" Type="http://schemas.openxmlformats.org/officeDocument/2006/relationships/image" Target="../media/image43.png"/><Relationship Id="rId34" Type="http://schemas.openxmlformats.org/officeDocument/2006/relationships/image" Target="../media/image51.png"/><Relationship Id="rId42" Type="http://schemas.openxmlformats.org/officeDocument/2006/relationships/slide" Target="slide10.xml"/><Relationship Id="rId21" Type="http://schemas.openxmlformats.org/officeDocument/2006/relationships/image" Target="../media/image38.png"/><Relationship Id="rId17" Type="http://schemas.openxmlformats.org/officeDocument/2006/relationships/image" Target="../media/image34.png"/><Relationship Id="rId38" Type="http://schemas.openxmlformats.org/officeDocument/2006/relationships/slide" Target="slide6.xml"/><Relationship Id="rId12" Type="http://schemas.openxmlformats.org/officeDocument/2006/relationships/image" Target="../media/image290.png"/><Relationship Id="rId25" Type="http://schemas.openxmlformats.org/officeDocument/2006/relationships/image" Target="../media/image42.png"/><Relationship Id="rId33" Type="http://schemas.openxmlformats.org/officeDocument/2006/relationships/image" Target="../media/image50.png"/><Relationship Id="rId46" Type="http://schemas.openxmlformats.org/officeDocument/2006/relationships/image" Target="../media/image55.png"/><Relationship Id="rId2" Type="http://schemas.openxmlformats.org/officeDocument/2006/relationships/notesSlide" Target="../notesSlides/notesSlide3.xml"/><Relationship Id="rId41" Type="http://schemas.openxmlformats.org/officeDocument/2006/relationships/slide" Target="slide8.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37" Type="http://schemas.openxmlformats.org/officeDocument/2006/relationships/image" Target="../media/image54.png"/><Relationship Id="rId40" Type="http://schemas.openxmlformats.org/officeDocument/2006/relationships/slide" Target="slide9.xml"/><Relationship Id="rId45" Type="http://schemas.openxmlformats.org/officeDocument/2006/relationships/slide" Target="slide12.xml"/><Relationship Id="rId24" Type="http://schemas.openxmlformats.org/officeDocument/2006/relationships/image" Target="../media/image41.png"/><Relationship Id="rId32" Type="http://schemas.openxmlformats.org/officeDocument/2006/relationships/image" Target="../media/image49.png"/><Relationship Id="rId36" Type="http://schemas.openxmlformats.org/officeDocument/2006/relationships/image" Target="../media/image53.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44" Type="http://schemas.openxmlformats.org/officeDocument/2006/relationships/slide" Target="slide13.xml"/><Relationship Id="rId19" Type="http://schemas.openxmlformats.org/officeDocument/2006/relationships/image" Target="../media/image36.png"/><Relationship Id="rId31" Type="http://schemas.openxmlformats.org/officeDocument/2006/relationships/image" Target="../media/image48.png"/><Relationship Id="rId35" Type="http://schemas.openxmlformats.org/officeDocument/2006/relationships/image" Target="../media/image52.png"/><Relationship Id="rId43" Type="http://schemas.openxmlformats.org/officeDocument/2006/relationships/slide" Target="slide11.xml"/><Relationship Id="rId14" Type="http://schemas.openxmlformats.org/officeDocument/2006/relationships/image" Target="../media/image310.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Don’t</a:t>
            </a:r>
            <a:r>
              <a:rPr lang="it-IT" dirty="0"/>
              <a:t> Die</a:t>
            </a:r>
          </a:p>
        </p:txBody>
      </p:sp>
      <p:sp>
        <p:nvSpPr>
          <p:cNvPr id="3" name="Sottotitolo 2"/>
          <p:cNvSpPr>
            <a:spLocks noGrp="1"/>
          </p:cNvSpPr>
          <p:nvPr>
            <p:ph type="subTitle" idx="1"/>
          </p:nvPr>
        </p:nvSpPr>
        <p:spPr/>
        <p:txBody>
          <a:bodyPr/>
          <a:lstStyle/>
          <a:p>
            <a:r>
              <a:rPr lang="it-IT" dirty="0"/>
              <a:t>Elaborato Sistemi Discreti</a:t>
            </a:r>
          </a:p>
        </p:txBody>
      </p:sp>
    </p:spTree>
    <p:extLst>
      <p:ext uri="{BB962C8B-B14F-4D97-AF65-F5344CB8AC3E}">
        <p14:creationId xmlns:p14="http://schemas.microsoft.com/office/powerpoint/2010/main" val="21509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314711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cos</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r>
                          <a:rPr lang="it-IT" sz="1400" b="0" i="0" smtClean="0">
                            <a:latin typeface="Cambria Math" panose="02040503050406030204" pitchFamily="18" charset="0"/>
                          </a:rPr>
                          <m:t> </m:t>
                        </m:r>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sin</m:t>
                            </m:r>
                          </m:fName>
                          <m:e>
                            <m:f>
                              <m:fPr>
                                <m:ctrlPr>
                                  <a:rPr lang="it-IT" sz="1400" b="0" i="1" smtClean="0">
                                    <a:latin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𝜋</m:t>
                                </m:r>
                              </m:num>
                              <m:den>
                                <m:r>
                                  <a:rPr lang="it-IT" sz="1400" b="0" i="1" smtClean="0">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1183" r="-592" b="-6667"/>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7" name="CasellaDiTesto 16"/>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3244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732123"/>
                </a:xfrm>
                <a:prstGeom prst="rect">
                  <a:avLst/>
                </a:prstGeom>
                <a:blipFill>
                  <a:blip r:embed="rId2"/>
                  <a:stretch>
                    <a:fillRect l="-5917" r="-5325"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7" name="CasellaDiTesto 16"/>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8" name="CasellaDiTesto 17"/>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9" name="CasellaDiTesto 18"/>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76241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969965"/>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969965"/>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423011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440286" y="2858894"/>
                  <a:ext cx="1222826" cy="732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cos</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func>
                          <m:funcPr>
                            <m:ctrlPr>
                              <a:rPr lang="it-IT" sz="1400" i="1">
                                <a:latin typeface="Cambria Math" panose="02040503050406030204" pitchFamily="18" charset="0"/>
                              </a:rPr>
                            </m:ctrlPr>
                          </m:funcPr>
                          <m:fName>
                            <m:r>
                              <m:rPr>
                                <m:sty m:val="p"/>
                              </m:rPr>
                              <a:rPr lang="it-IT" sz="1400">
                                <a:latin typeface="Cambria Math" panose="02040503050406030204" pitchFamily="18" charset="0"/>
                              </a:rPr>
                              <m:t>sin</m:t>
                            </m:r>
                          </m:fName>
                          <m:e>
                            <m:f>
                              <m:fPr>
                                <m:ctrlPr>
                                  <a:rPr lang="it-IT" sz="1400" i="1">
                                    <a:latin typeface="Cambria Math" panose="02040503050406030204" pitchFamily="18" charset="0"/>
                                  </a:rPr>
                                </m:ctrlPr>
                              </m:fPr>
                              <m:num>
                                <m:r>
                                  <a:rPr lang="it-IT" sz="1400" i="1">
                                    <a:latin typeface="Cambria Math" panose="02040503050406030204" pitchFamily="18" charset="0"/>
                                    <a:ea typeface="Cambria Math" panose="02040503050406030204" pitchFamily="18" charset="0"/>
                                  </a:rPr>
                                  <m:t>𝜋</m:t>
                                </m:r>
                              </m:num>
                              <m:den>
                                <m:r>
                                  <a:rPr lang="it-IT" sz="1400" i="1">
                                    <a:latin typeface="Cambria Math" panose="02040503050406030204" pitchFamily="18" charset="0"/>
                                  </a:rPr>
                                  <m:t>4</m:t>
                                </m:r>
                              </m:den>
                            </m:f>
                          </m:e>
                        </m:func>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440286" y="2858894"/>
                  <a:ext cx="1222826" cy="732123"/>
                </a:xfrm>
                <a:prstGeom prst="rect">
                  <a:avLst/>
                </a:prstGeom>
                <a:blipFill>
                  <a:blip r:embed="rId2"/>
                  <a:stretch>
                    <a:fillRect b="-6667"/>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99144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41BAE-2AFA-40DA-B369-42C86CB0D4E7}"/>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809FE257-B3F2-45F3-82FA-22ABA03822F7}"/>
              </a:ext>
            </a:extLst>
          </p:cNvPr>
          <p:cNvSpPr>
            <a:spLocks noGrp="1"/>
          </p:cNvSpPr>
          <p:nvPr>
            <p:ph idx="1"/>
          </p:nvPr>
        </p:nvSpPr>
        <p:spPr/>
        <p:txBody>
          <a:bodyPr/>
          <a:lstStyle/>
          <a:p>
            <a:pPr marL="0" indent="0">
              <a:buNone/>
            </a:pPr>
            <a:r>
              <a:rPr lang="it-IT" dirty="0"/>
              <a:t>Cosa è </a:t>
            </a:r>
            <a:r>
              <a:rPr lang="it-IT" dirty="0" err="1"/>
              <a:t>unity</a:t>
            </a:r>
            <a:r>
              <a:rPr lang="it-IT" dirty="0"/>
              <a:t>?</a:t>
            </a:r>
            <a:br>
              <a:rPr lang="it-IT" dirty="0"/>
            </a:br>
            <a:endParaRPr lang="it-IT" dirty="0"/>
          </a:p>
          <a:p>
            <a:pPr marL="0" indent="0">
              <a:buNone/>
            </a:pPr>
            <a:br>
              <a:rPr lang="it-IT" dirty="0"/>
            </a:br>
            <a:r>
              <a:rPr lang="it-IT" b="1" dirty="0" err="1"/>
              <a:t>Unity</a:t>
            </a:r>
            <a:r>
              <a:rPr lang="it-IT" dirty="0"/>
              <a:t> è uno strumento di </a:t>
            </a:r>
            <a:r>
              <a:rPr lang="it-IT" dirty="0" err="1"/>
              <a:t>authoring</a:t>
            </a:r>
            <a:r>
              <a:rPr lang="it-IT" dirty="0"/>
              <a:t> integrato multipiattaforma per la creazione di videogiochi 3D o altri contenuti interattivi, quali visualizzazioni architettoniche o animazioni 3D in tempo reale.</a:t>
            </a:r>
            <a:br>
              <a:rPr lang="it-IT" dirty="0"/>
            </a:br>
            <a:r>
              <a:rPr lang="it-IT" dirty="0"/>
              <a:t>[</a:t>
            </a:r>
            <a:r>
              <a:rPr lang="it-IT" dirty="0" err="1"/>
              <a:t>wikipedia</a:t>
            </a:r>
            <a:r>
              <a:rPr lang="it-IT" dirty="0"/>
              <a:t> 16/02/2018]</a:t>
            </a:r>
          </a:p>
        </p:txBody>
      </p:sp>
    </p:spTree>
    <p:extLst>
      <p:ext uri="{BB962C8B-B14F-4D97-AF65-F5344CB8AC3E}">
        <p14:creationId xmlns:p14="http://schemas.microsoft.com/office/powerpoint/2010/main" val="38198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DC76C1-F8F7-4F69-A998-17CAFCBAB50B}"/>
              </a:ext>
            </a:extLst>
          </p:cNvPr>
          <p:cNvSpPr>
            <a:spLocks noGrp="1"/>
          </p:cNvSpPr>
          <p:nvPr>
            <p:ph type="title"/>
          </p:nvPr>
        </p:nvSpPr>
        <p:spPr/>
        <p:txBody>
          <a:bodyPr/>
          <a:lstStyle/>
          <a:p>
            <a:r>
              <a:rPr lang="it-IT" dirty="0"/>
              <a:t>Implementazione in </a:t>
            </a:r>
            <a:r>
              <a:rPr lang="it-IT" dirty="0" err="1"/>
              <a:t>Unity</a:t>
            </a:r>
            <a:endParaRPr lang="it-IT" dirty="0"/>
          </a:p>
        </p:txBody>
      </p:sp>
      <p:sp>
        <p:nvSpPr>
          <p:cNvPr id="3" name="Segnaposto contenuto 2">
            <a:extLst>
              <a:ext uri="{FF2B5EF4-FFF2-40B4-BE49-F238E27FC236}">
                <a16:creationId xmlns:a16="http://schemas.microsoft.com/office/drawing/2014/main" id="{AC026E89-350F-4B44-8CFD-0046836A72E4}"/>
              </a:ext>
            </a:extLst>
          </p:cNvPr>
          <p:cNvSpPr>
            <a:spLocks noGrp="1"/>
          </p:cNvSpPr>
          <p:nvPr>
            <p:ph idx="1"/>
          </p:nvPr>
        </p:nvSpPr>
        <p:spPr/>
        <p:txBody>
          <a:bodyPr/>
          <a:lstStyle/>
          <a:p>
            <a:pPr marL="0" indent="0">
              <a:buNone/>
            </a:pPr>
            <a:r>
              <a:rPr lang="it-IT" dirty="0"/>
              <a:t>Tutti gli oggetti in scena (asteroidi, navicella e bordi) hanno un «RigidBody2D»</a:t>
            </a:r>
            <a:br>
              <a:rPr lang="it-IT" dirty="0"/>
            </a:br>
            <a:endParaRPr lang="it-IT" dirty="0"/>
          </a:p>
          <a:p>
            <a:pPr marL="0" indent="0">
              <a:buNone/>
            </a:pPr>
            <a:r>
              <a:rPr lang="it-IT" dirty="0"/>
              <a:t>«RigidBody2d» è un componente che fa si che un oggetto sia sotto il controllo del motore fisico</a:t>
            </a:r>
          </a:p>
          <a:p>
            <a:pPr marL="0" indent="0">
              <a:buNone/>
            </a:pPr>
            <a:endParaRPr lang="it-IT" dirty="0"/>
          </a:p>
          <a:p>
            <a:pPr marL="0" indent="0">
              <a:buNone/>
            </a:pPr>
            <a:r>
              <a:rPr lang="it-IT" dirty="0"/>
              <a:t>Senza esso non potremmo modificare la velocità degli oggetti oppure specificare cosa </a:t>
            </a:r>
            <a:r>
              <a:rPr lang="it-IT"/>
              <a:t>fare quando essi </a:t>
            </a:r>
            <a:r>
              <a:rPr lang="it-IT" dirty="0"/>
              <a:t>collidono</a:t>
            </a:r>
          </a:p>
        </p:txBody>
      </p:sp>
    </p:spTree>
    <p:extLst>
      <p:ext uri="{BB962C8B-B14F-4D97-AF65-F5344CB8AC3E}">
        <p14:creationId xmlns:p14="http://schemas.microsoft.com/office/powerpoint/2010/main" val="408986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197D-765B-443A-ACC3-84FDB04677A1}"/>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5137D0D8-7530-49FF-B384-4E43600BD73F}"/>
              </a:ext>
            </a:extLst>
          </p:cNvPr>
          <p:cNvSpPr>
            <a:spLocks noGrp="1"/>
          </p:cNvSpPr>
          <p:nvPr>
            <p:ph idx="1"/>
          </p:nvPr>
        </p:nvSpPr>
        <p:spPr>
          <a:xfrm>
            <a:off x="838200" y="1577147"/>
            <a:ext cx="10515600" cy="4351338"/>
          </a:xfrm>
        </p:spPr>
        <p:txBody>
          <a:bodyPr/>
          <a:lstStyle/>
          <a:p>
            <a:pPr marL="0" indent="0">
              <a:buNone/>
            </a:pPr>
            <a:r>
              <a:rPr lang="it-IT" dirty="0"/>
              <a:t>La direzione che deve prendere l’asteroide viene definita attraverso la creazione di un oggetto di tipo «Vector3» e di un oggetto di tipo «Ray2D»</a:t>
            </a:r>
            <a:br>
              <a:rPr lang="it-IT" dirty="0"/>
            </a:br>
            <a:r>
              <a:rPr lang="it-IT" dirty="0"/>
              <a:t>Per creare Vector3 abbiamo bisogno di 3 parametri, la x, la y e la zeta rispetto al centro del sistema di riferimento definito da «Ray2D»</a:t>
            </a:r>
          </a:p>
        </p:txBody>
      </p:sp>
      <p:pic>
        <p:nvPicPr>
          <p:cNvPr id="4" name="Immagine 3">
            <a:extLst>
              <a:ext uri="{FF2B5EF4-FFF2-40B4-BE49-F238E27FC236}">
                <a16:creationId xmlns:a16="http://schemas.microsoft.com/office/drawing/2014/main" id="{F6205A84-7517-478D-B14D-4E1398FB3B74}"/>
              </a:ext>
            </a:extLst>
          </p:cNvPr>
          <p:cNvPicPr>
            <a:picLocks noChangeAspect="1"/>
          </p:cNvPicPr>
          <p:nvPr/>
        </p:nvPicPr>
        <p:blipFill>
          <a:blip r:embed="rId3"/>
          <a:stretch>
            <a:fillRect/>
          </a:stretch>
        </p:blipFill>
        <p:spPr>
          <a:xfrm>
            <a:off x="3738666" y="3671571"/>
            <a:ext cx="4714668" cy="2908670"/>
          </a:xfrm>
          <a:prstGeom prst="rect">
            <a:avLst/>
          </a:prstGeom>
        </p:spPr>
      </p:pic>
    </p:spTree>
    <p:extLst>
      <p:ext uri="{BB962C8B-B14F-4D97-AF65-F5344CB8AC3E}">
        <p14:creationId xmlns:p14="http://schemas.microsoft.com/office/powerpoint/2010/main" val="400879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16A194-690B-4E0E-ADA3-405B8509D449}"/>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C41102CF-4431-4A02-9089-03F6F4DA46C6}"/>
              </a:ext>
            </a:extLst>
          </p:cNvPr>
          <p:cNvSpPr>
            <a:spLocks noGrp="1"/>
          </p:cNvSpPr>
          <p:nvPr>
            <p:ph idx="1"/>
          </p:nvPr>
        </p:nvSpPr>
        <p:spPr/>
        <p:txBody>
          <a:bodyPr/>
          <a:lstStyle/>
          <a:p>
            <a:pPr marL="0" indent="0">
              <a:buNone/>
            </a:pPr>
            <a:r>
              <a:rPr lang="it-IT" dirty="0"/>
              <a:t>Come valori per la x e la y vengono dati dei numeri casuali compresi tra -1 e 1, per la z invece dato che ci troviamo in un ambiente 2D viene sempre dato zero</a:t>
            </a:r>
            <a:br>
              <a:rPr lang="it-IT" dirty="0"/>
            </a:br>
            <a:r>
              <a:rPr lang="it-IT" dirty="0"/>
              <a:t>Quindi l’oggetto «Vector3D» può essere un punto qualsiasi in quest’area</a:t>
            </a:r>
          </a:p>
        </p:txBody>
      </p:sp>
      <p:pic>
        <p:nvPicPr>
          <p:cNvPr id="5" name="Immagine 4">
            <a:extLst>
              <a:ext uri="{FF2B5EF4-FFF2-40B4-BE49-F238E27FC236}">
                <a16:creationId xmlns:a16="http://schemas.microsoft.com/office/drawing/2014/main" id="{F17CDE5E-C449-410A-B3F7-05E488AC45E3}"/>
              </a:ext>
            </a:extLst>
          </p:cNvPr>
          <p:cNvPicPr>
            <a:picLocks noChangeAspect="1"/>
          </p:cNvPicPr>
          <p:nvPr/>
        </p:nvPicPr>
        <p:blipFill>
          <a:blip r:embed="rId3"/>
          <a:stretch>
            <a:fillRect/>
          </a:stretch>
        </p:blipFill>
        <p:spPr>
          <a:xfrm>
            <a:off x="3995531" y="3869616"/>
            <a:ext cx="3486770" cy="2898931"/>
          </a:xfrm>
          <a:prstGeom prst="rect">
            <a:avLst/>
          </a:prstGeom>
        </p:spPr>
      </p:pic>
    </p:spTree>
    <p:extLst>
      <p:ext uri="{BB962C8B-B14F-4D97-AF65-F5344CB8AC3E}">
        <p14:creationId xmlns:p14="http://schemas.microsoft.com/office/powerpoint/2010/main" val="38418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0ABB6-7C3C-4DFA-92FE-583D46ADD735}"/>
              </a:ext>
            </a:extLst>
          </p:cNvPr>
          <p:cNvSpPr>
            <a:spLocks noGrp="1"/>
          </p:cNvSpPr>
          <p:nvPr>
            <p:ph type="title"/>
          </p:nvPr>
        </p:nvSpPr>
        <p:spPr/>
        <p:txBody>
          <a:bodyPr/>
          <a:lstStyle/>
          <a:p>
            <a:r>
              <a:rPr lang="it-IT" dirty="0" err="1"/>
              <a:t>Asteroid</a:t>
            </a:r>
            <a:r>
              <a:rPr lang="it-IT" dirty="0"/>
              <a:t> in </a:t>
            </a:r>
            <a:r>
              <a:rPr lang="it-IT" dirty="0" err="1"/>
              <a:t>unity</a:t>
            </a:r>
            <a:endParaRPr lang="it-IT" dirty="0"/>
          </a:p>
        </p:txBody>
      </p:sp>
      <p:sp>
        <p:nvSpPr>
          <p:cNvPr id="3" name="Segnaposto contenuto 2">
            <a:extLst>
              <a:ext uri="{FF2B5EF4-FFF2-40B4-BE49-F238E27FC236}">
                <a16:creationId xmlns:a16="http://schemas.microsoft.com/office/drawing/2014/main" id="{BC733F7A-3701-488E-84D9-F7A4E35011B2}"/>
              </a:ext>
            </a:extLst>
          </p:cNvPr>
          <p:cNvSpPr>
            <a:spLocks noGrp="1"/>
          </p:cNvSpPr>
          <p:nvPr>
            <p:ph idx="1"/>
          </p:nvPr>
        </p:nvSpPr>
        <p:spPr/>
        <p:txBody>
          <a:bodyPr/>
          <a:lstStyle/>
          <a:p>
            <a:pPr marL="0" indent="0">
              <a:buNone/>
            </a:pPr>
            <a:r>
              <a:rPr lang="it-IT" dirty="0"/>
              <a:t>Con «ray2D» passando come parametro l’oggetto «vector3D»  e la posizione dell’oggetto asteroide creiamo un segmento che parte dall’origine(l’asteroide stesso) e arriva al punto specificato dal parametro vector3D</a:t>
            </a:r>
          </a:p>
        </p:txBody>
      </p:sp>
      <p:pic>
        <p:nvPicPr>
          <p:cNvPr id="4" name="Immagine 3">
            <a:extLst>
              <a:ext uri="{FF2B5EF4-FFF2-40B4-BE49-F238E27FC236}">
                <a16:creationId xmlns:a16="http://schemas.microsoft.com/office/drawing/2014/main" id="{2B958273-6141-471A-8AD3-9A97C3F6E246}"/>
              </a:ext>
            </a:extLst>
          </p:cNvPr>
          <p:cNvPicPr>
            <a:picLocks noChangeAspect="1"/>
          </p:cNvPicPr>
          <p:nvPr/>
        </p:nvPicPr>
        <p:blipFill>
          <a:blip r:embed="rId3"/>
          <a:stretch>
            <a:fillRect/>
          </a:stretch>
        </p:blipFill>
        <p:spPr>
          <a:xfrm>
            <a:off x="3920987" y="3075471"/>
            <a:ext cx="3733800" cy="3467100"/>
          </a:xfrm>
          <a:prstGeom prst="rect">
            <a:avLst/>
          </a:prstGeom>
        </p:spPr>
      </p:pic>
    </p:spTree>
    <p:extLst>
      <p:ext uri="{BB962C8B-B14F-4D97-AF65-F5344CB8AC3E}">
        <p14:creationId xmlns:p14="http://schemas.microsoft.com/office/powerpoint/2010/main" val="76786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32509" y="207818"/>
            <a:ext cx="11338560" cy="369332"/>
          </a:xfrm>
          <a:prstGeom prst="rect">
            <a:avLst/>
          </a:prstGeom>
          <a:noFill/>
        </p:spPr>
        <p:txBody>
          <a:bodyPr wrap="square" rtlCol="0">
            <a:spAutoFit/>
          </a:bodyPr>
          <a:lstStyle/>
          <a:p>
            <a:pPr algn="ctr"/>
            <a:r>
              <a:rPr lang="it-IT" dirty="0"/>
              <a:t>Introduzione</a:t>
            </a:r>
          </a:p>
        </p:txBody>
      </p:sp>
      <p:pic>
        <p:nvPicPr>
          <p:cNvPr id="5" name="Unity 2018-02-13 21-42-15-0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503797" y="1170454"/>
            <a:ext cx="8167272" cy="4708980"/>
          </a:xfrm>
        </p:spPr>
      </p:pic>
      <p:sp>
        <p:nvSpPr>
          <p:cNvPr id="6" name="CasellaDiTesto 5"/>
          <p:cNvSpPr txBox="1"/>
          <p:nvPr/>
        </p:nvSpPr>
        <p:spPr>
          <a:xfrm>
            <a:off x="332509" y="1170453"/>
            <a:ext cx="3057525" cy="4708981"/>
          </a:xfrm>
          <a:prstGeom prst="rect">
            <a:avLst/>
          </a:prstGeom>
          <a:noFill/>
        </p:spPr>
        <p:txBody>
          <a:bodyPr wrap="square" rtlCol="0">
            <a:spAutoFit/>
          </a:bodyPr>
          <a:lstStyle/>
          <a:p>
            <a:pPr marL="285750" indent="-285750" algn="just">
              <a:buFont typeface="Arial" panose="020B0604020202020204" pitchFamily="34" charset="0"/>
              <a:buChar char="•"/>
            </a:pPr>
            <a:r>
              <a:rPr lang="it-IT" sz="1500" dirty="0"/>
              <a:t>L’idea alla base del nostro elaborato è quella di realizzare un semplice gioco in 2D il cui obbiettivo è quello di evitare degli ostacoli, degli asteroidi, che si muovono in maniera autonoma sullo schermo. Il nostro attore principale sarà una navicella che verrà controllata dall’utente attraverso la tastiera. Il sistema del punteggio è legato al numero di rimbalzi degli asteroidi sul bordo dello schermo.</a:t>
            </a:r>
          </a:p>
          <a:p>
            <a:pPr marL="285750" indent="-285750" algn="just">
              <a:buFont typeface="Arial" panose="020B0604020202020204" pitchFamily="34" charset="0"/>
              <a:buChar char="•"/>
            </a:pPr>
            <a:r>
              <a:rPr lang="it-IT" sz="1500" dirty="0"/>
              <a:t>Nelle slide successive verranno presentate le FSM degli attori e le loro interazioni. Nella seconda parte verranno presentato il motore grafico utilizzato, </a:t>
            </a:r>
            <a:r>
              <a:rPr lang="it-IT" sz="1500" dirty="0" err="1"/>
              <a:t>Unity</a:t>
            </a:r>
            <a:r>
              <a:rPr lang="it-IT" sz="1500" dirty="0"/>
              <a:t>, e alcuni dettagli implementativi.</a:t>
            </a:r>
          </a:p>
        </p:txBody>
      </p:sp>
    </p:spTree>
    <p:extLst>
      <p:ext uri="{BB962C8B-B14F-4D97-AF65-F5344CB8AC3E}">
        <p14:creationId xmlns:p14="http://schemas.microsoft.com/office/powerpoint/2010/main" val="333420383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0" mute="1">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A2169-1ECF-4FDB-B88A-F810E0934637}"/>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402764E4-A8F0-4CFE-81A1-186BEB8BC0FD}"/>
              </a:ext>
            </a:extLst>
          </p:cNvPr>
          <p:cNvSpPr>
            <a:spLocks noGrp="1"/>
          </p:cNvSpPr>
          <p:nvPr>
            <p:ph idx="1"/>
          </p:nvPr>
        </p:nvSpPr>
        <p:spPr/>
        <p:txBody>
          <a:bodyPr/>
          <a:lstStyle/>
          <a:p>
            <a:pPr marL="0" indent="0">
              <a:buNone/>
            </a:pPr>
            <a:r>
              <a:rPr lang="it-IT" dirty="0"/>
              <a:t>Per rilevare il contatto tra l’asteroide e il bordo utilizziamo dei collider che ci offre </a:t>
            </a:r>
            <a:r>
              <a:rPr lang="it-IT" dirty="0" err="1"/>
              <a:t>Unity</a:t>
            </a:r>
            <a:r>
              <a:rPr lang="it-IT" dirty="0"/>
              <a:t>, andando a definire un collider sferico per l’asteroide e un collider sui bordi possiamo con la funzione «OnTriggerEnter2D» specificare il comportamento che l’asteroide deve avere quando colpisce qualcosa</a:t>
            </a:r>
          </a:p>
        </p:txBody>
      </p:sp>
    </p:spTree>
    <p:extLst>
      <p:ext uri="{BB962C8B-B14F-4D97-AF65-F5344CB8AC3E}">
        <p14:creationId xmlns:p14="http://schemas.microsoft.com/office/powerpoint/2010/main" val="217919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46ED2-5676-43D0-BB63-0A13E1E0A531}"/>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C44AE149-07FA-4F9E-837C-AA70AD4C271D}"/>
              </a:ext>
            </a:extLst>
          </p:cNvPr>
          <p:cNvSpPr>
            <a:spLocks noGrp="1"/>
          </p:cNvSpPr>
          <p:nvPr>
            <p:ph idx="1"/>
          </p:nvPr>
        </p:nvSpPr>
        <p:spPr/>
        <p:txBody>
          <a:bodyPr/>
          <a:lstStyle/>
          <a:p>
            <a:pPr marL="0" indent="0">
              <a:buNone/>
            </a:pPr>
            <a:r>
              <a:rPr lang="it-IT" dirty="0"/>
              <a:t>Nel caso «OnTriggerEnter2D» venga </a:t>
            </a:r>
            <a:r>
              <a:rPr lang="it-IT" dirty="0" err="1"/>
              <a:t>triggerato</a:t>
            </a:r>
            <a:r>
              <a:rPr lang="it-IT" dirty="0"/>
              <a:t> da un bordo del background quello che andiamo a fare è controllare quale bordo è stato colpito in modo da andare a modificare il «ray2D» dell’asteroide</a:t>
            </a:r>
            <a:br>
              <a:rPr lang="it-IT" dirty="0"/>
            </a:br>
            <a:r>
              <a:rPr lang="it-IT" dirty="0"/>
              <a:t>Ad esempio se è stato colpito il bordo di destra creiamo un «vector3D» uguale a quello precedente ma con la componente x moltiplicata per meno uno e andiamo a modificare il «ray2D» con questo nuovo «Vector3D»</a:t>
            </a:r>
          </a:p>
        </p:txBody>
      </p:sp>
    </p:spTree>
    <p:extLst>
      <p:ext uri="{BB962C8B-B14F-4D97-AF65-F5344CB8AC3E}">
        <p14:creationId xmlns:p14="http://schemas.microsoft.com/office/powerpoint/2010/main" val="220564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A23A0-CFFB-4B63-AAD5-3CECD0EC816E}"/>
              </a:ext>
            </a:extLst>
          </p:cNvPr>
          <p:cNvSpPr>
            <a:spLocks noGrp="1"/>
          </p:cNvSpPr>
          <p:nvPr>
            <p:ph type="title"/>
          </p:nvPr>
        </p:nvSpPr>
        <p:spPr/>
        <p:txBody>
          <a:bodyPr/>
          <a:lstStyle/>
          <a:p>
            <a:r>
              <a:rPr lang="it-IT" dirty="0"/>
              <a:t>Rimbalzo </a:t>
            </a:r>
            <a:r>
              <a:rPr lang="it-IT" dirty="0" err="1"/>
              <a:t>Asteroid</a:t>
            </a:r>
            <a:endParaRPr lang="it-IT" dirty="0"/>
          </a:p>
        </p:txBody>
      </p:sp>
      <p:sp>
        <p:nvSpPr>
          <p:cNvPr id="3" name="Segnaposto contenuto 2">
            <a:extLst>
              <a:ext uri="{FF2B5EF4-FFF2-40B4-BE49-F238E27FC236}">
                <a16:creationId xmlns:a16="http://schemas.microsoft.com/office/drawing/2014/main" id="{8A7F0A4B-BA81-4565-A75B-3E091B7B28BD}"/>
              </a:ext>
            </a:extLst>
          </p:cNvPr>
          <p:cNvSpPr>
            <a:spLocks noGrp="1"/>
          </p:cNvSpPr>
          <p:nvPr>
            <p:ph idx="1"/>
          </p:nvPr>
        </p:nvSpPr>
        <p:spPr/>
        <p:txBody>
          <a:bodyPr>
            <a:normAutofit fontScale="92500" lnSpcReduction="20000"/>
          </a:bodyPr>
          <a:lstStyle/>
          <a:p>
            <a:pPr marL="0" indent="0">
              <a:buNone/>
            </a:pPr>
            <a:r>
              <a:rPr lang="it-IT" dirty="0"/>
              <a:t>	Ray2D prima del rimbalzo</a:t>
            </a:r>
          </a:p>
          <a:p>
            <a:pPr marL="0" indent="0">
              <a:buNone/>
            </a:pPr>
            <a:r>
              <a:rPr lang="it-IT" dirty="0"/>
              <a:t>	(prima di colpire il bordo di destra)</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	Ray2D dopo del rimbalzo</a:t>
            </a:r>
            <a:br>
              <a:rPr lang="it-IT" dirty="0"/>
            </a:br>
            <a:r>
              <a:rPr lang="it-IT" dirty="0"/>
              <a:t>	(dopo aver colpito bordo di destra)</a:t>
            </a:r>
            <a:br>
              <a:rPr lang="it-IT" dirty="0"/>
            </a:br>
            <a:endParaRPr lang="it-IT" dirty="0"/>
          </a:p>
          <a:p>
            <a:pPr marL="0" indent="0">
              <a:buNone/>
            </a:pPr>
            <a:br>
              <a:rPr lang="it-IT" dirty="0"/>
            </a:br>
            <a:endParaRPr lang="it-IT" dirty="0"/>
          </a:p>
        </p:txBody>
      </p:sp>
      <p:pic>
        <p:nvPicPr>
          <p:cNvPr id="4" name="Immagine 3">
            <a:extLst>
              <a:ext uri="{FF2B5EF4-FFF2-40B4-BE49-F238E27FC236}">
                <a16:creationId xmlns:a16="http://schemas.microsoft.com/office/drawing/2014/main" id="{FBC8E21F-4E41-4080-8483-EA8E861C9ECF}"/>
              </a:ext>
            </a:extLst>
          </p:cNvPr>
          <p:cNvPicPr>
            <a:picLocks noChangeAspect="1"/>
          </p:cNvPicPr>
          <p:nvPr/>
        </p:nvPicPr>
        <p:blipFill>
          <a:blip r:embed="rId3"/>
          <a:stretch>
            <a:fillRect/>
          </a:stretch>
        </p:blipFill>
        <p:spPr>
          <a:xfrm>
            <a:off x="7558708" y="1289662"/>
            <a:ext cx="2847561" cy="2644163"/>
          </a:xfrm>
          <a:prstGeom prst="rect">
            <a:avLst/>
          </a:prstGeom>
        </p:spPr>
      </p:pic>
      <p:pic>
        <p:nvPicPr>
          <p:cNvPr id="5" name="Immagine 4">
            <a:extLst>
              <a:ext uri="{FF2B5EF4-FFF2-40B4-BE49-F238E27FC236}">
                <a16:creationId xmlns:a16="http://schemas.microsoft.com/office/drawing/2014/main" id="{486D790A-5C36-41D8-97A2-F556A8EBF38D}"/>
              </a:ext>
            </a:extLst>
          </p:cNvPr>
          <p:cNvPicPr>
            <a:picLocks noChangeAspect="1"/>
          </p:cNvPicPr>
          <p:nvPr/>
        </p:nvPicPr>
        <p:blipFill>
          <a:blip r:embed="rId4"/>
          <a:stretch>
            <a:fillRect/>
          </a:stretch>
        </p:blipFill>
        <p:spPr>
          <a:xfrm>
            <a:off x="7615856" y="4001294"/>
            <a:ext cx="2685677" cy="2429569"/>
          </a:xfrm>
          <a:prstGeom prst="rect">
            <a:avLst/>
          </a:prstGeom>
        </p:spPr>
      </p:pic>
    </p:spTree>
    <p:extLst>
      <p:ext uri="{BB962C8B-B14F-4D97-AF65-F5344CB8AC3E}">
        <p14:creationId xmlns:p14="http://schemas.microsoft.com/office/powerpoint/2010/main" val="283166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8A9DD-903B-43E9-9B7C-6FABA833E186}"/>
              </a:ext>
            </a:extLst>
          </p:cNvPr>
          <p:cNvSpPr>
            <a:spLocks noGrp="1"/>
          </p:cNvSpPr>
          <p:nvPr>
            <p:ph type="title"/>
          </p:nvPr>
        </p:nvSpPr>
        <p:spPr/>
        <p:txBody>
          <a:bodyPr/>
          <a:lstStyle/>
          <a:p>
            <a:r>
              <a:rPr lang="it-IT" dirty="0"/>
              <a:t>Collisione con la navicella</a:t>
            </a:r>
          </a:p>
        </p:txBody>
      </p:sp>
      <p:sp>
        <p:nvSpPr>
          <p:cNvPr id="3" name="Segnaposto contenuto 2">
            <a:extLst>
              <a:ext uri="{FF2B5EF4-FFF2-40B4-BE49-F238E27FC236}">
                <a16:creationId xmlns:a16="http://schemas.microsoft.com/office/drawing/2014/main" id="{B22CF22A-DC56-4657-9F0C-96FF82574A5A}"/>
              </a:ext>
            </a:extLst>
          </p:cNvPr>
          <p:cNvSpPr>
            <a:spLocks noGrp="1"/>
          </p:cNvSpPr>
          <p:nvPr>
            <p:ph idx="1"/>
          </p:nvPr>
        </p:nvSpPr>
        <p:spPr/>
        <p:txBody>
          <a:bodyPr/>
          <a:lstStyle/>
          <a:p>
            <a:pPr marL="0" indent="0">
              <a:buNone/>
            </a:pPr>
            <a:r>
              <a:rPr lang="it-IT" dirty="0"/>
              <a:t>Nel caso in cui l’asteroide collida con la navicella viene mandata a quest’ultima un messaggio di game over utilizzando «</a:t>
            </a:r>
            <a:r>
              <a:rPr lang="it-IT" dirty="0" err="1"/>
              <a:t>sendMessage</a:t>
            </a:r>
            <a:r>
              <a:rPr lang="it-IT" dirty="0"/>
              <a:t>»</a:t>
            </a:r>
          </a:p>
          <a:p>
            <a:pPr marL="0" indent="0">
              <a:buNone/>
            </a:pPr>
            <a:r>
              <a:rPr lang="it-IT" dirty="0"/>
              <a:t>In questo caso apparirà una schermata di game over e il gioco termina</a:t>
            </a:r>
          </a:p>
        </p:txBody>
      </p:sp>
      <p:pic>
        <p:nvPicPr>
          <p:cNvPr id="4" name="Immagine 3">
            <a:extLst>
              <a:ext uri="{FF2B5EF4-FFF2-40B4-BE49-F238E27FC236}">
                <a16:creationId xmlns:a16="http://schemas.microsoft.com/office/drawing/2014/main" id="{70587D19-6C14-4EDE-84B0-FB5B5E9FCFA2}"/>
              </a:ext>
            </a:extLst>
          </p:cNvPr>
          <p:cNvPicPr>
            <a:picLocks noChangeAspect="1"/>
          </p:cNvPicPr>
          <p:nvPr/>
        </p:nvPicPr>
        <p:blipFill>
          <a:blip r:embed="rId2"/>
          <a:stretch>
            <a:fillRect/>
          </a:stretch>
        </p:blipFill>
        <p:spPr>
          <a:xfrm>
            <a:off x="3741254" y="3438885"/>
            <a:ext cx="4709491" cy="2895861"/>
          </a:xfrm>
          <a:prstGeom prst="rect">
            <a:avLst/>
          </a:prstGeom>
        </p:spPr>
      </p:pic>
    </p:spTree>
    <p:extLst>
      <p:ext uri="{BB962C8B-B14F-4D97-AF65-F5344CB8AC3E}">
        <p14:creationId xmlns:p14="http://schemas.microsoft.com/office/powerpoint/2010/main" val="1330150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3AB70-6C2B-4F2F-9168-49C8E749B4EC}"/>
              </a:ext>
            </a:extLst>
          </p:cNvPr>
          <p:cNvSpPr>
            <a:spLocks noGrp="1"/>
          </p:cNvSpPr>
          <p:nvPr>
            <p:ph type="title"/>
          </p:nvPr>
        </p:nvSpPr>
        <p:spPr/>
        <p:txBody>
          <a:bodyPr/>
          <a:lstStyle/>
          <a:p>
            <a:r>
              <a:rPr lang="it-IT" dirty="0"/>
              <a:t>Movimento navicella</a:t>
            </a:r>
          </a:p>
        </p:txBody>
      </p:sp>
      <p:sp>
        <p:nvSpPr>
          <p:cNvPr id="3" name="Segnaposto contenuto 2">
            <a:extLst>
              <a:ext uri="{FF2B5EF4-FFF2-40B4-BE49-F238E27FC236}">
                <a16:creationId xmlns:a16="http://schemas.microsoft.com/office/drawing/2014/main" id="{DEAD9EF2-70DA-40AB-971B-4DAF167E6182}"/>
              </a:ext>
            </a:extLst>
          </p:cNvPr>
          <p:cNvSpPr>
            <a:spLocks noGrp="1"/>
          </p:cNvSpPr>
          <p:nvPr>
            <p:ph idx="1"/>
          </p:nvPr>
        </p:nvSpPr>
        <p:spPr/>
        <p:txBody>
          <a:bodyPr>
            <a:normAutofit fontScale="92500" lnSpcReduction="10000"/>
          </a:bodyPr>
          <a:lstStyle/>
          <a:p>
            <a:pPr marL="0" indent="0">
              <a:buNone/>
            </a:pPr>
            <a:r>
              <a:rPr lang="it-IT" dirty="0"/>
              <a:t>Per il movimento della navicella andiamo a creare un </a:t>
            </a:r>
            <a:r>
              <a:rPr lang="it-IT" dirty="0" err="1"/>
              <a:t>Vector</a:t>
            </a:r>
            <a:r>
              <a:rPr lang="it-IT" dirty="0"/>
              <a:t> molto similmente a come si fa per gli asteroidi, solo che le componenti x e y le otteniamo con «</a:t>
            </a:r>
            <a:r>
              <a:rPr lang="it-IT" dirty="0" err="1"/>
              <a:t>GetAxis</a:t>
            </a:r>
            <a:r>
              <a:rPr lang="it-IT" dirty="0"/>
              <a:t>» che ci restituisce -1 o 1 in base a quale pulsante della croce direzionale si è premuto</a:t>
            </a:r>
          </a:p>
          <a:p>
            <a:pPr marL="0" indent="0">
              <a:buNone/>
            </a:pPr>
            <a:r>
              <a:rPr lang="it-IT" dirty="0"/>
              <a:t>Questo vettore viene moltiplicato per la variabile «speed» in modo che la navicella si muova solo fin quando un bottone della croce direzionale è premuto</a:t>
            </a:r>
          </a:p>
          <a:p>
            <a:pPr marL="0" indent="0">
              <a:buNone/>
            </a:pPr>
            <a:endParaRPr lang="it-IT" dirty="0"/>
          </a:p>
          <a:p>
            <a:pPr marL="0" indent="0">
              <a:buNone/>
            </a:pPr>
            <a:r>
              <a:rPr lang="it-IT" dirty="0"/>
              <a:t>Avendo i collider sia sulla navicella sia sui bordi e non andando a definire nessun comportamento particolare con «OnTriggerEnter2D»  quello che succede è che la navicella si comporta come se fosse dinanzi ad un muro e non si muove oltre il bordo</a:t>
            </a:r>
          </a:p>
        </p:txBody>
      </p:sp>
    </p:spTree>
    <p:extLst>
      <p:ext uri="{BB962C8B-B14F-4D97-AF65-F5344CB8AC3E}">
        <p14:creationId xmlns:p14="http://schemas.microsoft.com/office/powerpoint/2010/main" val="270139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tangolo 21"/>
          <p:cNvSpPr/>
          <p:nvPr/>
        </p:nvSpPr>
        <p:spPr>
          <a:xfrm>
            <a:off x="6633557" y="1510302"/>
            <a:ext cx="5434111" cy="3952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hlinkClick r:id="rId3" action="ppaction://hlinksldjump"/>
          </p:cNvPr>
          <p:cNvSpPr>
            <a:spLocks noChangeAspect="1"/>
          </p:cNvSpPr>
          <p:nvPr/>
        </p:nvSpPr>
        <p:spPr>
          <a:xfrm>
            <a:off x="7235323" y="3051505"/>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Playing</a:t>
            </a:r>
            <a:endParaRPr lang="it-IT" sz="2000" dirty="0">
              <a:solidFill>
                <a:schemeClr val="tx1"/>
              </a:solidFill>
            </a:endParaRPr>
          </a:p>
        </p:txBody>
      </p:sp>
      <p:sp>
        <p:nvSpPr>
          <p:cNvPr id="25" name="Ovale 24"/>
          <p:cNvSpPr>
            <a:spLocks noChangeAspect="1"/>
          </p:cNvSpPr>
          <p:nvPr/>
        </p:nvSpPr>
        <p:spPr>
          <a:xfrm>
            <a:off x="10086754" y="3052094"/>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Game Over</a:t>
            </a:r>
          </a:p>
        </p:txBody>
      </p:sp>
      <p:cxnSp>
        <p:nvCxnSpPr>
          <p:cNvPr id="27" name="Connettore 7 26"/>
          <p:cNvCxnSpPr>
            <a:stCxn id="24" idx="7"/>
            <a:endCxn id="25" idx="1"/>
          </p:cNvCxnSpPr>
          <p:nvPr/>
        </p:nvCxnSpPr>
        <p:spPr>
          <a:xfrm rot="16200000" flipH="1">
            <a:off x="9477495" y="2326036"/>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sellaDiTesto 27"/>
              <p:cNvSpPr txBox="1"/>
              <p:nvPr/>
            </p:nvSpPr>
            <p:spPr>
              <a:xfrm>
                <a:off x="8167131" y="256758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𝑆𝑝𝑜𝑡𝑖𝑜𝑛</m:t>
                      </m:r>
                      <m:r>
                        <a:rPr lang="it-IT" sz="1000" b="0" i="1" dirty="0" smtClean="0">
                          <a:latin typeface="Cambria Math" panose="02040503050406030204" pitchFamily="18" charset="0"/>
                        </a:rPr>
                        <m:t>/</m:t>
                      </m:r>
                      <m:r>
                        <a:rPr lang="it-IT" sz="1000" b="0" i="1" dirty="0" smtClean="0">
                          <a:latin typeface="Cambria Math" panose="02040503050406030204" pitchFamily="18" charset="0"/>
                        </a:rPr>
                        <m:t>𝑆𝑡𝑜𝑝</m:t>
                      </m:r>
                    </m:oMath>
                  </m:oMathPara>
                </a14:m>
                <a:endParaRPr lang="it-IT" sz="1000" baseline="-25000"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8167131" y="2567583"/>
                <a:ext cx="2621316" cy="242695"/>
              </a:xfrm>
              <a:prstGeom prst="rect">
                <a:avLst/>
              </a:prstGeom>
              <a:blipFill>
                <a:blip r:embed="rId4"/>
                <a:stretch>
                  <a:fillRect b="-5000"/>
                </a:stretch>
              </a:blipFill>
            </p:spPr>
            <p:txBody>
              <a:bodyPr/>
              <a:lstStyle/>
              <a:p>
                <a:r>
                  <a:rPr lang="it-IT">
                    <a:noFill/>
                  </a:rPr>
                  <a:t> </a:t>
                </a:r>
              </a:p>
            </p:txBody>
          </p:sp>
        </mc:Fallback>
      </mc:AlternateContent>
      <p:grpSp>
        <p:nvGrpSpPr>
          <p:cNvPr id="92" name="Gruppo 91"/>
          <p:cNvGrpSpPr>
            <a:grpSpLocks noChangeAspect="1"/>
          </p:cNvGrpSpPr>
          <p:nvPr/>
        </p:nvGrpSpPr>
        <p:grpSpPr>
          <a:xfrm>
            <a:off x="439407" y="1528066"/>
            <a:ext cx="4824975" cy="2508298"/>
            <a:chOff x="-151689" y="2626718"/>
            <a:chExt cx="5390964" cy="2802532"/>
          </a:xfrm>
        </p:grpSpPr>
        <p:sp>
          <p:nvSpPr>
            <p:cNvPr id="21" name="Rettangolo 20"/>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30" name="Ovale 29"/>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31" name="Connettore 7 30"/>
            <p:cNvCxnSpPr>
              <a:stCxn id="29" idx="7"/>
              <a:endCxn id="30"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32" name="CasellaDiTesto 31"/>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6"/>
                  <a:stretch>
                    <a:fillRect b="-16667"/>
                  </a:stretch>
                </a:blipFill>
              </p:spPr>
              <p:txBody>
                <a:bodyPr/>
                <a:lstStyle/>
                <a:p>
                  <a:r>
                    <a:rPr lang="it-IT">
                      <a:noFill/>
                    </a:rPr>
                    <a:t> </a:t>
                  </a:r>
                </a:p>
              </p:txBody>
            </p:sp>
          </mc:Fallback>
        </mc:AlternateContent>
        <p:cxnSp>
          <p:nvCxnSpPr>
            <p:cNvPr id="33" name="Connettore 7 32"/>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sellaDiTesto 33"/>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34" name="CasellaDiTesto 33"/>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7"/>
                  <a:stretch>
                    <a:fillRect b="-17143"/>
                  </a:stretch>
                </a:blipFill>
              </p:spPr>
              <p:txBody>
                <a:bodyPr/>
                <a:lstStyle/>
                <a:p>
                  <a:r>
                    <a:rPr lang="it-IT">
                      <a:noFill/>
                    </a:rPr>
                    <a:t> </a:t>
                  </a:r>
                </a:p>
              </p:txBody>
            </p:sp>
          </mc:Fallback>
        </mc:AlternateContent>
        <p:cxnSp>
          <p:nvCxnSpPr>
            <p:cNvPr id="43" name="Connettore diritto 42"/>
            <p:cNvCxnSpPr>
              <a:stCxn id="29"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Connettore diritto 43"/>
            <p:cNvCxnSpPr>
              <a:stCxn id="29"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5" name="CasellaDiTesto 44"/>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8"/>
                  <a:stretch>
                    <a:fillRect b="-12000"/>
                  </a:stretch>
                </a:blipFill>
              </p:spPr>
              <p:txBody>
                <a:bodyPr/>
                <a:lstStyle/>
                <a:p>
                  <a:r>
                    <a:rPr lang="it-IT">
                      <a:noFill/>
                    </a:rPr>
                    <a:t> </a:t>
                  </a:r>
                </a:p>
              </p:txBody>
            </p:sp>
          </mc:Fallback>
        </mc:AlternateContent>
        <p:cxnSp>
          <p:nvCxnSpPr>
            <p:cNvPr id="55" name="Connettore diritto 54"/>
            <p:cNvCxnSpPr>
              <a:stCxn id="30"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Connettore diritto 55"/>
            <p:cNvCxnSpPr>
              <a:stCxn id="30"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CasellaDiTesto 56"/>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57" name="CasellaDiTesto 56"/>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9"/>
                  <a:stretch>
                    <a:fillRect b="-23913"/>
                  </a:stretch>
                </a:blipFill>
              </p:spPr>
              <p:txBody>
                <a:bodyPr/>
                <a:lstStyle/>
                <a:p>
                  <a:r>
                    <a:rPr lang="it-IT">
                      <a:noFill/>
                    </a:rPr>
                    <a:t> </a:t>
                  </a:r>
                </a:p>
              </p:txBody>
            </p:sp>
          </mc:Fallback>
        </mc:AlternateContent>
        <p:cxnSp>
          <p:nvCxnSpPr>
            <p:cNvPr id="66" name="Connettore 7 65"/>
            <p:cNvCxnSpPr>
              <a:endCxn id="29"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CasellaDiTesto 66"/>
                <p:cNvSpPr txBox="1"/>
                <p:nvPr/>
              </p:nvSpPr>
              <p:spPr>
                <a:xfrm>
                  <a:off x="-120416" y="2626718"/>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67" name="CasellaDiTesto 66"/>
                <p:cNvSpPr txBox="1">
                  <a:spLocks noRot="1" noChangeAspect="1" noMove="1" noResize="1" noEditPoints="1" noAdjustHandles="1" noChangeArrowheads="1" noChangeShapeType="1" noTextEdit="1"/>
                </p:cNvSpPr>
                <p:nvPr/>
              </p:nvSpPr>
              <p:spPr>
                <a:xfrm>
                  <a:off x="-120416" y="2626718"/>
                  <a:ext cx="2166701" cy="280621"/>
                </a:xfrm>
                <a:prstGeom prst="rect">
                  <a:avLst/>
                </a:prstGeom>
                <a:blipFill>
                  <a:blip r:embed="rId10"/>
                  <a:stretch>
                    <a:fillRect b="-2439"/>
                  </a:stretch>
                </a:blipFill>
              </p:spPr>
              <p:txBody>
                <a:bodyPr/>
                <a:lstStyle/>
                <a:p>
                  <a:r>
                    <a:rPr lang="it-IT">
                      <a:noFill/>
                    </a:rPr>
                    <a:t> </a:t>
                  </a:r>
                </a:p>
              </p:txBody>
            </p:sp>
          </mc:Fallback>
        </mc:AlternateContent>
      </p:grpSp>
      <p:cxnSp>
        <p:nvCxnSpPr>
          <p:cNvPr id="69" name="Connettore 7 68"/>
          <p:cNvCxnSpPr>
            <a:endCxn id="24" idx="3"/>
          </p:cNvCxnSpPr>
          <p:nvPr/>
        </p:nvCxnSpPr>
        <p:spPr>
          <a:xfrm flipV="1">
            <a:off x="6832185" y="3765033"/>
            <a:ext cx="642359" cy="4447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5995675" y="4170384"/>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5995675" y="4170384"/>
                <a:ext cx="2166700" cy="251159"/>
              </a:xfrm>
              <a:prstGeom prst="rect">
                <a:avLst/>
              </a:prstGeom>
              <a:blipFill>
                <a:blip r:embed="rId11"/>
                <a:stretch>
                  <a:fillRect b="-2439"/>
                </a:stretch>
              </a:blipFill>
            </p:spPr>
            <p:txBody>
              <a:bodyPr/>
              <a:lstStyle/>
              <a:p>
                <a:r>
                  <a:rPr lang="it-IT">
                    <a:noFill/>
                  </a:rPr>
                  <a:t> </a:t>
                </a:r>
              </a:p>
            </p:txBody>
          </p:sp>
        </mc:Fallback>
      </mc:AlternateContent>
      <p:cxnSp>
        <p:nvCxnSpPr>
          <p:cNvPr id="74" name="Connettore diritto 73"/>
          <p:cNvCxnSpPr/>
          <p:nvPr/>
        </p:nvCxnSpPr>
        <p:spPr>
          <a:xfrm flipH="1">
            <a:off x="10086754" y="3765754"/>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ttore diritto 74"/>
          <p:cNvCxnSpPr/>
          <p:nvPr/>
        </p:nvCxnSpPr>
        <p:spPr>
          <a:xfrm>
            <a:off x="11477444" y="3765754"/>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6" name="CasellaDiTesto 75"/>
              <p:cNvSpPr txBox="1"/>
              <p:nvPr/>
            </p:nvSpPr>
            <p:spPr>
              <a:xfrm>
                <a:off x="10360718" y="3999218"/>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e>
                      </m:acc>
                      <m:r>
                        <a:rPr lang="it-IT" sz="1000" b="0" i="1" smtClean="0">
                          <a:latin typeface="Cambria Math" panose="02040503050406030204" pitchFamily="18" charset="0"/>
                        </a:rPr>
                        <m:t>=0</m:t>
                      </m:r>
                    </m:oMath>
                  </m:oMathPara>
                </a14:m>
                <a:endParaRPr lang="it-IT" sz="1000" dirty="0"/>
              </a:p>
            </p:txBody>
          </p:sp>
        </mc:Choice>
        <mc:Fallback xmlns="">
          <p:sp>
            <p:nvSpPr>
              <p:cNvPr id="76" name="CasellaDiTesto 75"/>
              <p:cNvSpPr txBox="1">
                <a:spLocks noRot="1" noChangeAspect="1" noMove="1" noResize="1" noEditPoints="1" noAdjustHandles="1" noChangeArrowheads="1" noChangeShapeType="1" noTextEdit="1"/>
              </p:cNvSpPr>
              <p:nvPr/>
            </p:nvSpPr>
            <p:spPr>
              <a:xfrm>
                <a:off x="10360718" y="3999218"/>
                <a:ext cx="1035322" cy="307777"/>
              </a:xfrm>
              <a:prstGeom prst="rect">
                <a:avLst/>
              </a:prstGeom>
              <a:blipFill>
                <a:blip r:embed="rId12"/>
                <a:stretch>
                  <a:fillRect b="-11765"/>
                </a:stretch>
              </a:blipFill>
            </p:spPr>
            <p:txBody>
              <a:bodyPr/>
              <a:lstStyle/>
              <a:p>
                <a:r>
                  <a:rPr lang="it-IT">
                    <a:noFill/>
                  </a:rPr>
                  <a:t> </a:t>
                </a:r>
              </a:p>
            </p:txBody>
          </p:sp>
        </mc:Fallback>
      </mc:AlternateContent>
      <p:cxnSp>
        <p:nvCxnSpPr>
          <p:cNvPr id="83" name="Connettore 2 82"/>
          <p:cNvCxnSpPr/>
          <p:nvPr/>
        </p:nvCxnSpPr>
        <p:spPr>
          <a:xfrm>
            <a:off x="5678803" y="2886585"/>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sellaDiTesto 84"/>
              <p:cNvSpPr txBox="1"/>
              <p:nvPr/>
            </p:nvSpPr>
            <p:spPr>
              <a:xfrm>
                <a:off x="4845522" y="267819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𝑝𝑜𝑠𝑖𝑡𝑖𝑜𝑛</m:t>
                      </m:r>
                    </m:oMath>
                  </m:oMathPara>
                </a14:m>
                <a:endParaRPr lang="it-IT" sz="1000" baseline="-25000" dirty="0"/>
              </a:p>
            </p:txBody>
          </p:sp>
        </mc:Choice>
        <mc:Fallback xmlns="">
          <p:sp>
            <p:nvSpPr>
              <p:cNvPr id="85" name="CasellaDiTesto 84"/>
              <p:cNvSpPr txBox="1">
                <a:spLocks noRot="1" noChangeAspect="1" noMove="1" noResize="1" noEditPoints="1" noAdjustHandles="1" noChangeArrowheads="1" noChangeShapeType="1" noTextEdit="1"/>
              </p:cNvSpPr>
              <p:nvPr/>
            </p:nvSpPr>
            <p:spPr>
              <a:xfrm>
                <a:off x="4845522" y="2678199"/>
                <a:ext cx="2621316" cy="242695"/>
              </a:xfrm>
              <a:prstGeom prst="rect">
                <a:avLst/>
              </a:prstGeom>
              <a:blipFill>
                <a:blip r:embed="rId13"/>
                <a:stretch>
                  <a:fillRect b="-2500"/>
                </a:stretch>
              </a:blipFill>
            </p:spPr>
            <p:txBody>
              <a:bodyPr/>
              <a:lstStyle/>
              <a:p>
                <a:r>
                  <a:rPr lang="it-IT">
                    <a:noFill/>
                  </a:rPr>
                  <a:t> </a:t>
                </a:r>
              </a:p>
            </p:txBody>
          </p:sp>
        </mc:Fallback>
      </mc:AlternateContent>
      <p:cxnSp>
        <p:nvCxnSpPr>
          <p:cNvPr id="87" name="Connettore 2 86"/>
          <p:cNvCxnSpPr/>
          <p:nvPr/>
        </p:nvCxnSpPr>
        <p:spPr>
          <a:xfrm flipH="1">
            <a:off x="5678803" y="4011319"/>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4823901" y="3747673"/>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oMath>
                  </m:oMathPara>
                </a14:m>
                <a:endParaRPr lang="it-IT" sz="1000" baseline="-25000"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4823901" y="3747673"/>
                <a:ext cx="2621316" cy="242695"/>
              </a:xfrm>
              <a:prstGeom prst="rect">
                <a:avLst/>
              </a:prstGeom>
              <a:blipFill>
                <a:blip r:embed="rId14"/>
                <a:stretch>
                  <a:fillRect b="-2500"/>
                </a:stretch>
              </a:blipFill>
            </p:spPr>
            <p:txBody>
              <a:bodyPr/>
              <a:lstStyle/>
              <a:p>
                <a:r>
                  <a:rPr lang="it-IT">
                    <a:noFill/>
                  </a:rPr>
                  <a:t> </a:t>
                </a:r>
              </a:p>
            </p:txBody>
          </p:sp>
        </mc:Fallback>
      </mc:AlternateContent>
      <p:sp>
        <p:nvSpPr>
          <p:cNvPr id="89" name="CasellaDiTesto 88"/>
          <p:cNvSpPr txBox="1"/>
          <p:nvPr/>
        </p:nvSpPr>
        <p:spPr>
          <a:xfrm>
            <a:off x="332509" y="207818"/>
            <a:ext cx="11338560" cy="369332"/>
          </a:xfrm>
          <a:prstGeom prst="rect">
            <a:avLst/>
          </a:prstGeom>
          <a:noFill/>
        </p:spPr>
        <p:txBody>
          <a:bodyPr wrap="square" rtlCol="0">
            <a:spAutoFit/>
          </a:bodyPr>
          <a:lstStyle/>
          <a:p>
            <a:pPr algn="ctr"/>
            <a:r>
              <a:rPr lang="it-IT" dirty="0" err="1"/>
              <a:t>Composition</a:t>
            </a:r>
            <a:r>
              <a:rPr lang="it-IT" dirty="0"/>
              <a:t> of </a:t>
            </a:r>
            <a:r>
              <a:rPr lang="it-IT" dirty="0" err="1"/>
              <a:t>Asteroids</a:t>
            </a:r>
            <a:r>
              <a:rPr lang="it-IT" dirty="0"/>
              <a:t> and </a:t>
            </a:r>
            <a:r>
              <a:rPr lang="it-IT" dirty="0" err="1"/>
              <a:t>Spaceship</a:t>
            </a:r>
            <a:endParaRPr lang="it-IT" dirty="0"/>
          </a:p>
        </p:txBody>
      </p:sp>
      <p:sp>
        <p:nvSpPr>
          <p:cNvPr id="122" name="Rettangolo 121"/>
          <p:cNvSpPr/>
          <p:nvPr/>
        </p:nvSpPr>
        <p:spPr>
          <a:xfrm>
            <a:off x="226243" y="735291"/>
            <a:ext cx="5452560" cy="6004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3" name="Gruppo 122"/>
          <p:cNvGrpSpPr>
            <a:grpSpLocks noChangeAspect="1"/>
          </p:cNvGrpSpPr>
          <p:nvPr/>
        </p:nvGrpSpPr>
        <p:grpSpPr>
          <a:xfrm>
            <a:off x="439407" y="4142084"/>
            <a:ext cx="4824975" cy="2511120"/>
            <a:chOff x="-151689" y="2623565"/>
            <a:chExt cx="5390964" cy="2805685"/>
          </a:xfrm>
        </p:grpSpPr>
        <p:sp>
          <p:nvSpPr>
            <p:cNvPr id="124" name="Rettangolo 123"/>
            <p:cNvSpPr/>
            <p:nvPr/>
          </p:nvSpPr>
          <p:spPr>
            <a:xfrm>
              <a:off x="152400" y="2627219"/>
              <a:ext cx="5086875" cy="2802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5" name="Ovale 124">
              <a:hlinkClick r:id="rId5" action="ppaction://hlinksldjump"/>
            </p:cNvPr>
            <p:cNvSpPr>
              <a:spLocks noChangeAspect="1"/>
            </p:cNvSpPr>
            <p:nvPr/>
          </p:nvSpPr>
          <p:spPr>
            <a:xfrm>
              <a:off x="580353" y="3297792"/>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sp>
          <p:nvSpPr>
            <p:cNvPr id="126" name="Ovale 125"/>
            <p:cNvSpPr>
              <a:spLocks noChangeAspect="1"/>
            </p:cNvSpPr>
            <p:nvPr/>
          </p:nvSpPr>
          <p:spPr>
            <a:xfrm>
              <a:off x="3431784" y="3298381"/>
              <a:ext cx="1633503" cy="8359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127" name="Connettore 7 126"/>
            <p:cNvCxnSpPr>
              <a:stCxn id="125" idx="7"/>
              <a:endCxn id="126" idx="1"/>
            </p:cNvCxnSpPr>
            <p:nvPr/>
          </p:nvCxnSpPr>
          <p:spPr>
            <a:xfrm rot="16200000" flipH="1">
              <a:off x="2822525" y="2572323"/>
              <a:ext cx="589" cy="1696370"/>
            </a:xfrm>
            <a:prstGeom prst="curvedConnector3">
              <a:avLst>
                <a:gd name="adj1" fmla="val -595962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CasellaDiTesto 127"/>
                <p:cNvSpPr txBox="1"/>
                <p:nvPr/>
              </p:nvSpPr>
              <p:spPr>
                <a:xfrm>
                  <a:off x="1512161" y="2814459"/>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128" name="CasellaDiTesto 127"/>
                <p:cNvSpPr txBox="1">
                  <a:spLocks noRot="1" noChangeAspect="1" noMove="1" noResize="1" noEditPoints="1" noAdjustHandles="1" noChangeArrowheads="1" noChangeShapeType="1" noTextEdit="1"/>
                </p:cNvSpPr>
                <p:nvPr/>
              </p:nvSpPr>
              <p:spPr>
                <a:xfrm>
                  <a:off x="1512161" y="2814459"/>
                  <a:ext cx="2621316" cy="242695"/>
                </a:xfrm>
                <a:prstGeom prst="rect">
                  <a:avLst/>
                </a:prstGeom>
                <a:blipFill>
                  <a:blip r:embed="rId15"/>
                  <a:stretch>
                    <a:fillRect b="-17143"/>
                  </a:stretch>
                </a:blipFill>
              </p:spPr>
              <p:txBody>
                <a:bodyPr/>
                <a:lstStyle/>
                <a:p>
                  <a:r>
                    <a:rPr lang="it-IT">
                      <a:noFill/>
                    </a:rPr>
                    <a:t> </a:t>
                  </a:r>
                </a:p>
              </p:txBody>
            </p:sp>
          </mc:Fallback>
        </mc:AlternateContent>
        <p:cxnSp>
          <p:nvCxnSpPr>
            <p:cNvPr id="129" name="Connettore 7 128"/>
            <p:cNvCxnSpPr/>
            <p:nvPr/>
          </p:nvCxnSpPr>
          <p:spPr>
            <a:xfrm rot="16200000" flipH="1">
              <a:off x="528829" y="3709416"/>
              <a:ext cx="591106" cy="12700"/>
            </a:xfrm>
            <a:prstGeom prst="curvedConnector5">
              <a:avLst>
                <a:gd name="adj1" fmla="val -38673"/>
                <a:gd name="adj2" fmla="val -4816370"/>
                <a:gd name="adj3" fmla="val 1386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CasellaDiTesto 129"/>
                <p:cNvSpPr txBox="1"/>
                <p:nvPr/>
              </p:nvSpPr>
              <p:spPr>
                <a:xfrm>
                  <a:off x="-151689" y="2994961"/>
                  <a:ext cx="1548793"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130" name="CasellaDiTesto 129"/>
                <p:cNvSpPr txBox="1">
                  <a:spLocks noRot="1" noChangeAspect="1" noMove="1" noResize="1" noEditPoints="1" noAdjustHandles="1" noChangeArrowheads="1" noChangeShapeType="1" noTextEdit="1"/>
                </p:cNvSpPr>
                <p:nvPr/>
              </p:nvSpPr>
              <p:spPr>
                <a:xfrm>
                  <a:off x="-151689" y="2994961"/>
                  <a:ext cx="1548793" cy="242695"/>
                </a:xfrm>
                <a:prstGeom prst="rect">
                  <a:avLst/>
                </a:prstGeom>
                <a:blipFill>
                  <a:blip r:embed="rId16"/>
                  <a:stretch>
                    <a:fillRect b="-16667"/>
                  </a:stretch>
                </a:blipFill>
              </p:spPr>
              <p:txBody>
                <a:bodyPr/>
                <a:lstStyle/>
                <a:p>
                  <a:r>
                    <a:rPr lang="it-IT">
                      <a:noFill/>
                    </a:rPr>
                    <a:t> </a:t>
                  </a:r>
                </a:p>
              </p:txBody>
            </p:sp>
          </mc:Fallback>
        </mc:AlternateContent>
        <p:cxnSp>
          <p:nvCxnSpPr>
            <p:cNvPr id="131" name="Connettore diritto 130"/>
            <p:cNvCxnSpPr>
              <a:stCxn id="125" idx="3"/>
            </p:cNvCxnSpPr>
            <p:nvPr/>
          </p:nvCxnSpPr>
          <p:spPr>
            <a:xfrm flipH="1">
              <a:off x="533400" y="4011320"/>
              <a:ext cx="286174"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Connettore diritto 131"/>
            <p:cNvCxnSpPr>
              <a:stCxn id="125" idx="5"/>
            </p:cNvCxnSpPr>
            <p:nvPr/>
          </p:nvCxnSpPr>
          <p:spPr>
            <a:xfrm>
              <a:off x="1974635" y="4011320"/>
              <a:ext cx="421539" cy="12623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3" name="CasellaDiTesto 132"/>
                <p:cNvSpPr txBox="1"/>
                <p:nvPr/>
              </p:nvSpPr>
              <p:spPr>
                <a:xfrm>
                  <a:off x="933805" y="4290047"/>
                  <a:ext cx="1035322" cy="343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133" name="CasellaDiTesto 132"/>
                <p:cNvSpPr txBox="1">
                  <a:spLocks noRot="1" noChangeAspect="1" noMove="1" noResize="1" noEditPoints="1" noAdjustHandles="1" noChangeArrowheads="1" noChangeShapeType="1" noTextEdit="1"/>
                </p:cNvSpPr>
                <p:nvPr/>
              </p:nvSpPr>
              <p:spPr>
                <a:xfrm>
                  <a:off x="933805" y="4290047"/>
                  <a:ext cx="1035322" cy="343881"/>
                </a:xfrm>
                <a:prstGeom prst="rect">
                  <a:avLst/>
                </a:prstGeom>
                <a:blipFill>
                  <a:blip r:embed="rId17"/>
                  <a:stretch>
                    <a:fillRect b="-11765"/>
                  </a:stretch>
                </a:blipFill>
              </p:spPr>
              <p:txBody>
                <a:bodyPr/>
                <a:lstStyle/>
                <a:p>
                  <a:r>
                    <a:rPr lang="it-IT">
                      <a:noFill/>
                    </a:rPr>
                    <a:t> </a:t>
                  </a:r>
                </a:p>
              </p:txBody>
            </p:sp>
          </mc:Fallback>
        </mc:AlternateContent>
        <p:cxnSp>
          <p:nvCxnSpPr>
            <p:cNvPr id="134" name="Connettore diritto 133"/>
            <p:cNvCxnSpPr>
              <a:stCxn id="126" idx="3"/>
            </p:cNvCxnSpPr>
            <p:nvPr/>
          </p:nvCxnSpPr>
          <p:spPr>
            <a:xfrm flipH="1">
              <a:off x="3308935" y="4011909"/>
              <a:ext cx="362070"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Connettore diritto 134"/>
            <p:cNvCxnSpPr>
              <a:stCxn id="126" idx="5"/>
            </p:cNvCxnSpPr>
            <p:nvPr/>
          </p:nvCxnSpPr>
          <p:spPr>
            <a:xfrm>
              <a:off x="4826066" y="4011909"/>
              <a:ext cx="345643" cy="12170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3709340" y="4245373"/>
                  <a:ext cx="103532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136" name="CasellaDiTesto 135"/>
                <p:cNvSpPr txBox="1">
                  <a:spLocks noRot="1" noChangeAspect="1" noMove="1" noResize="1" noEditPoints="1" noAdjustHandles="1" noChangeArrowheads="1" noChangeShapeType="1" noTextEdit="1"/>
                </p:cNvSpPr>
                <p:nvPr/>
              </p:nvSpPr>
              <p:spPr>
                <a:xfrm>
                  <a:off x="3709340" y="4245373"/>
                  <a:ext cx="1035322" cy="307777"/>
                </a:xfrm>
                <a:prstGeom prst="rect">
                  <a:avLst/>
                </a:prstGeom>
                <a:blipFill>
                  <a:blip r:embed="rId18"/>
                  <a:stretch>
                    <a:fillRect b="-24444"/>
                  </a:stretch>
                </a:blipFill>
              </p:spPr>
              <p:txBody>
                <a:bodyPr/>
                <a:lstStyle/>
                <a:p>
                  <a:r>
                    <a:rPr lang="it-IT">
                      <a:noFill/>
                    </a:rPr>
                    <a:t> </a:t>
                  </a:r>
                </a:p>
              </p:txBody>
            </p:sp>
          </mc:Fallback>
        </mc:AlternateContent>
        <p:cxnSp>
          <p:nvCxnSpPr>
            <p:cNvPr id="137" name="Connettore 7 136"/>
            <p:cNvCxnSpPr>
              <a:endCxn id="125" idx="0"/>
            </p:cNvCxnSpPr>
            <p:nvPr/>
          </p:nvCxnSpPr>
          <p:spPr>
            <a:xfrm>
              <a:off x="246328" y="2869985"/>
              <a:ext cx="1150777" cy="42780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CasellaDiTesto 137"/>
                <p:cNvSpPr txBox="1"/>
                <p:nvPr/>
              </p:nvSpPr>
              <p:spPr>
                <a:xfrm>
                  <a:off x="-141741" y="2623565"/>
                  <a:ext cx="2166701" cy="280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a:off x="-141741" y="2623565"/>
                  <a:ext cx="2166701" cy="280621"/>
                </a:xfrm>
                <a:prstGeom prst="rect">
                  <a:avLst/>
                </a:prstGeom>
                <a:blipFill>
                  <a:blip r:embed="rId19"/>
                  <a:stretch>
                    <a:fillRect b="-2381"/>
                  </a:stretch>
                </a:blipFill>
              </p:spPr>
              <p:txBody>
                <a:bodyPr/>
                <a:lstStyle/>
                <a:p>
                  <a:r>
                    <a:rPr lang="it-IT">
                      <a:noFill/>
                    </a:rPr>
                    <a:t> </a:t>
                  </a:r>
                </a:p>
              </p:txBody>
            </p:sp>
          </mc:Fallback>
        </mc:AlternateContent>
      </p:grpSp>
      <p:cxnSp>
        <p:nvCxnSpPr>
          <p:cNvPr id="140" name="Connettore 2 139"/>
          <p:cNvCxnSpPr/>
          <p:nvPr/>
        </p:nvCxnSpPr>
        <p:spPr>
          <a:xfrm>
            <a:off x="5264382" y="2767300"/>
            <a:ext cx="414421" cy="119285"/>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1" name="Connettore 2 140"/>
          <p:cNvCxnSpPr/>
          <p:nvPr/>
        </p:nvCxnSpPr>
        <p:spPr>
          <a:xfrm flipV="1">
            <a:off x="5258426" y="2886585"/>
            <a:ext cx="403792" cy="2516949"/>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asellaDiTesto 142"/>
              <p:cNvSpPr txBox="1"/>
              <p:nvPr/>
            </p:nvSpPr>
            <p:spPr>
              <a:xfrm>
                <a:off x="4139092" y="2578330"/>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1</m:t>
                      </m:r>
                    </m:oMath>
                  </m:oMathPara>
                </a14:m>
                <a:endParaRPr lang="it-IT" sz="600" baseline="-25000" dirty="0"/>
              </a:p>
            </p:txBody>
          </p:sp>
        </mc:Choice>
        <mc:Fallback xmlns="">
          <p:sp>
            <p:nvSpPr>
              <p:cNvPr id="143" name="CasellaDiTesto 142"/>
              <p:cNvSpPr txBox="1">
                <a:spLocks noRot="1" noChangeAspect="1" noMove="1" noResize="1" noEditPoints="1" noAdjustHandles="1" noChangeArrowheads="1" noChangeShapeType="1" noTextEdit="1"/>
              </p:cNvSpPr>
              <p:nvPr/>
            </p:nvSpPr>
            <p:spPr>
              <a:xfrm>
                <a:off x="4139092" y="2578330"/>
                <a:ext cx="2621316" cy="18255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4" name="CasellaDiTesto 143"/>
              <p:cNvSpPr txBox="1"/>
              <p:nvPr/>
            </p:nvSpPr>
            <p:spPr>
              <a:xfrm>
                <a:off x="4168015" y="5258213"/>
                <a:ext cx="2621316" cy="18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600" b="0" i="1" dirty="0" smtClean="0">
                          <a:latin typeface="Cambria Math" panose="02040503050406030204" pitchFamily="18" charset="0"/>
                        </a:rPr>
                        <m:t>𝑝𝑜𝑠𝑖𝑡𝑖𝑜𝑛</m:t>
                      </m:r>
                      <m:r>
                        <a:rPr lang="it-IT" sz="600" b="0" i="1" dirty="0" smtClean="0">
                          <a:latin typeface="Cambria Math" panose="02040503050406030204" pitchFamily="18" charset="0"/>
                        </a:rPr>
                        <m:t> 2</m:t>
                      </m:r>
                    </m:oMath>
                  </m:oMathPara>
                </a14:m>
                <a:endParaRPr lang="it-IT" sz="600" baseline="-25000" dirty="0"/>
              </a:p>
            </p:txBody>
          </p:sp>
        </mc:Choice>
        <mc:Fallback xmlns="">
          <p:sp>
            <p:nvSpPr>
              <p:cNvPr id="144" name="CasellaDiTesto 143"/>
              <p:cNvSpPr txBox="1">
                <a:spLocks noRot="1" noChangeAspect="1" noMove="1" noResize="1" noEditPoints="1" noAdjustHandles="1" noChangeArrowheads="1" noChangeShapeType="1" noTextEdit="1"/>
              </p:cNvSpPr>
              <p:nvPr/>
            </p:nvSpPr>
            <p:spPr>
              <a:xfrm>
                <a:off x="4168015" y="5258213"/>
                <a:ext cx="2621316" cy="182550"/>
              </a:xfrm>
              <a:prstGeom prst="rect">
                <a:avLst/>
              </a:prstGeom>
              <a:blipFill>
                <a:blip r:embed="rId21"/>
                <a:stretch>
                  <a:fillRect/>
                </a:stretch>
              </a:blipFill>
            </p:spPr>
            <p:txBody>
              <a:bodyPr/>
              <a:lstStyle/>
              <a:p>
                <a:r>
                  <a:rPr lang="it-IT">
                    <a:noFill/>
                  </a:rPr>
                  <a:t> </a:t>
                </a:r>
              </a:p>
            </p:txBody>
          </p:sp>
        </mc:Fallback>
      </mc:AlternateContent>
      <p:cxnSp>
        <p:nvCxnSpPr>
          <p:cNvPr id="148" name="Connettore diritto 147"/>
          <p:cNvCxnSpPr>
            <a:stCxn id="122" idx="1"/>
          </p:cNvCxnSpPr>
          <p:nvPr/>
        </p:nvCxnSpPr>
        <p:spPr>
          <a:xfrm>
            <a:off x="226243" y="3737728"/>
            <a:ext cx="213164" cy="0"/>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150" name="Connettore 4 149"/>
          <p:cNvCxnSpPr>
            <a:endCxn id="21" idx="1"/>
          </p:cNvCxnSpPr>
          <p:nvPr/>
        </p:nvCxnSpPr>
        <p:spPr>
          <a:xfrm rot="5400000" flipH="1" flipV="1">
            <a:off x="97844" y="3124003"/>
            <a:ext cx="955289"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4 151"/>
          <p:cNvCxnSpPr>
            <a:endCxn id="124" idx="1"/>
          </p:cNvCxnSpPr>
          <p:nvPr/>
        </p:nvCxnSpPr>
        <p:spPr>
          <a:xfrm rot="16200000" flipH="1">
            <a:off x="-255287" y="4432421"/>
            <a:ext cx="1661551" cy="2721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CasellaDiTesto 152"/>
              <p:cNvSpPr txBox="1"/>
              <p:nvPr/>
            </p:nvSpPr>
            <p:spPr>
              <a:xfrm>
                <a:off x="-1207917" y="3555685"/>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𝑆𝑡𝑜𝑝</m:t>
                      </m:r>
                    </m:oMath>
                  </m:oMathPara>
                </a14:m>
                <a:endParaRPr lang="it-IT" sz="900" baseline="-25000" dirty="0"/>
              </a:p>
            </p:txBody>
          </p:sp>
        </mc:Choice>
        <mc:Fallback xmlns="">
          <p:sp>
            <p:nvSpPr>
              <p:cNvPr id="153" name="CasellaDiTesto 152"/>
              <p:cNvSpPr txBox="1">
                <a:spLocks noRot="1" noChangeAspect="1" noMove="1" noResize="1" noEditPoints="1" noAdjustHandles="1" noChangeArrowheads="1" noChangeShapeType="1" noTextEdit="1"/>
              </p:cNvSpPr>
              <p:nvPr/>
            </p:nvSpPr>
            <p:spPr>
              <a:xfrm>
                <a:off x="-1207917" y="3555685"/>
                <a:ext cx="2621316" cy="227626"/>
              </a:xfrm>
              <a:prstGeom prst="rect">
                <a:avLst/>
              </a:prstGeom>
              <a:blipFill>
                <a:blip r:embed="rId22"/>
                <a:stretch>
                  <a:fillRect b="-2632"/>
                </a:stretch>
              </a:blipFill>
            </p:spPr>
            <p:txBody>
              <a:bodyPr/>
              <a:lstStyle/>
              <a:p>
                <a:r>
                  <a:rPr lang="it-IT">
                    <a:noFill/>
                  </a:rPr>
                  <a:t> </a:t>
                </a:r>
              </a:p>
            </p:txBody>
          </p:sp>
        </mc:Fallback>
      </mc:AlternateContent>
      <p:sp>
        <p:nvSpPr>
          <p:cNvPr id="155" name="CasellaDiTesto 154"/>
          <p:cNvSpPr txBox="1"/>
          <p:nvPr/>
        </p:nvSpPr>
        <p:spPr>
          <a:xfrm>
            <a:off x="303315" y="772605"/>
            <a:ext cx="2805645" cy="507831"/>
          </a:xfrm>
          <a:prstGeom prst="rect">
            <a:avLst/>
          </a:prstGeom>
          <a:noFill/>
        </p:spPr>
        <p:txBody>
          <a:bodyPr wrap="square" rtlCol="0">
            <a:spAutoFit/>
          </a:bodyPr>
          <a:lstStyle/>
          <a:p>
            <a:r>
              <a:rPr lang="it-IT" sz="900" dirty="0" err="1"/>
              <a:t>Shared</a:t>
            </a:r>
            <a:r>
              <a:rPr lang="it-IT" sz="900" dirty="0"/>
              <a:t> </a:t>
            </a:r>
            <a:r>
              <a:rPr lang="it-IT" sz="900" dirty="0" err="1"/>
              <a:t>variable</a:t>
            </a:r>
            <a:r>
              <a:rPr lang="it-IT" sz="900" dirty="0"/>
              <a:t>: </a:t>
            </a:r>
            <a:r>
              <a:rPr lang="it-IT" sz="900" i="1" dirty="0"/>
              <a:t>p</a:t>
            </a:r>
            <a:r>
              <a:rPr lang="it-IT" sz="900" dirty="0"/>
              <a:t> </a:t>
            </a:r>
            <a:r>
              <a:rPr lang="it-IT" sz="900" dirty="0" err="1"/>
              <a:t>int</a:t>
            </a:r>
            <a:r>
              <a:rPr lang="it-IT" sz="900" dirty="0"/>
              <a:t> (punteggio)</a:t>
            </a:r>
          </a:p>
          <a:p>
            <a:r>
              <a:rPr lang="it-IT" sz="900" dirty="0"/>
              <a:t>Input: </a:t>
            </a:r>
            <a:r>
              <a:rPr lang="it-IT" sz="900" i="1" dirty="0" err="1"/>
              <a:t>Stop,RestartA</a:t>
            </a:r>
            <a:r>
              <a:rPr lang="it-IT" sz="900" dirty="0"/>
              <a:t> </a:t>
            </a:r>
          </a:p>
          <a:p>
            <a:r>
              <a:rPr lang="it-IT" sz="900" dirty="0"/>
              <a:t>Output: </a:t>
            </a:r>
            <a:r>
              <a:rPr lang="it-IT" sz="900" i="1" dirty="0"/>
              <a:t>position</a:t>
            </a:r>
            <a:r>
              <a:rPr lang="it-IT" sz="900" dirty="0"/>
              <a:t> </a:t>
            </a:r>
          </a:p>
        </p:txBody>
      </p:sp>
      <p:sp>
        <p:nvSpPr>
          <p:cNvPr id="156" name="CasellaDiTesto 155"/>
          <p:cNvSpPr txBox="1"/>
          <p:nvPr/>
        </p:nvSpPr>
        <p:spPr>
          <a:xfrm>
            <a:off x="5023387" y="1476690"/>
            <a:ext cx="358387" cy="369332"/>
          </a:xfrm>
          <a:prstGeom prst="rect">
            <a:avLst/>
          </a:prstGeom>
          <a:noFill/>
        </p:spPr>
        <p:txBody>
          <a:bodyPr wrap="square" rtlCol="0">
            <a:spAutoFit/>
          </a:bodyPr>
          <a:lstStyle/>
          <a:p>
            <a:r>
              <a:rPr lang="it-IT" dirty="0"/>
              <a:t>1</a:t>
            </a:r>
          </a:p>
        </p:txBody>
      </p:sp>
      <p:sp>
        <p:nvSpPr>
          <p:cNvPr id="157" name="CasellaDiTesto 156"/>
          <p:cNvSpPr txBox="1"/>
          <p:nvPr/>
        </p:nvSpPr>
        <p:spPr>
          <a:xfrm>
            <a:off x="5023387" y="4087214"/>
            <a:ext cx="358387" cy="369332"/>
          </a:xfrm>
          <a:prstGeom prst="rect">
            <a:avLst/>
          </a:prstGeom>
          <a:noFill/>
        </p:spPr>
        <p:txBody>
          <a:bodyPr wrap="square" rtlCol="0">
            <a:spAutoFit/>
          </a:bodyPr>
          <a:lstStyle/>
          <a:p>
            <a:r>
              <a:rPr lang="it-IT" dirty="0"/>
              <a:t>2</a:t>
            </a:r>
          </a:p>
        </p:txBody>
      </p:sp>
      <mc:AlternateContent xmlns:mc="http://schemas.openxmlformats.org/markup-compatibility/2006" xmlns:a14="http://schemas.microsoft.com/office/drawing/2010/main">
        <mc:Choice Requires="a14">
          <p:sp>
            <p:nvSpPr>
              <p:cNvPr id="166" name="CasellaDiTesto 165"/>
              <p:cNvSpPr txBox="1"/>
              <p:nvPr/>
            </p:nvSpPr>
            <p:spPr>
              <a:xfrm>
                <a:off x="3665464" y="1499056"/>
                <a:ext cx="1699276"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66" name="CasellaDiTesto 165"/>
              <p:cNvSpPr txBox="1">
                <a:spLocks noRot="1" noChangeAspect="1" noMove="1" noResize="1" noEditPoints="1" noAdjustHandles="1" noChangeArrowheads="1" noChangeShapeType="1" noTextEdit="1"/>
              </p:cNvSpPr>
              <p:nvPr/>
            </p:nvSpPr>
            <p:spPr>
              <a:xfrm>
                <a:off x="3665464" y="1499056"/>
                <a:ext cx="1699276" cy="646331"/>
              </a:xfrm>
              <a:prstGeom prst="rect">
                <a:avLst/>
              </a:prstGeom>
              <a:blipFill>
                <a:blip r:embed="rId23"/>
                <a:stretch>
                  <a:fillRect b="-2830"/>
                </a:stretch>
              </a:blipFill>
            </p:spPr>
            <p:txBody>
              <a:bodyPr/>
              <a:lstStyle/>
              <a:p>
                <a:r>
                  <a:rPr lang="it-IT">
                    <a:noFill/>
                  </a:rPr>
                  <a:t> </a:t>
                </a:r>
              </a:p>
            </p:txBody>
          </p:sp>
        </mc:Fallback>
      </mc:AlternateContent>
      <p:sp>
        <p:nvSpPr>
          <p:cNvPr id="168" name="CasellaDiTesto 167"/>
          <p:cNvSpPr txBox="1"/>
          <p:nvPr/>
        </p:nvSpPr>
        <p:spPr>
          <a:xfrm>
            <a:off x="6652532" y="1633384"/>
            <a:ext cx="2805645" cy="646331"/>
          </a:xfrm>
          <a:prstGeom prst="rect">
            <a:avLst/>
          </a:prstGeom>
          <a:noFill/>
        </p:spPr>
        <p:txBody>
          <a:bodyPr wrap="square" rtlCol="0">
            <a:spAutoFit/>
          </a:bodyPr>
          <a:lstStyle/>
          <a:p>
            <a:r>
              <a:rPr lang="it-IT" sz="1200" dirty="0" err="1"/>
              <a:t>Variable</a:t>
            </a:r>
            <a:r>
              <a:rPr lang="it-IT" sz="1200" dirty="0"/>
              <a:t>: </a:t>
            </a:r>
            <a:r>
              <a:rPr lang="it-IT" sz="1200" dirty="0" err="1"/>
              <a:t>Sposition</a:t>
            </a:r>
            <a:r>
              <a:rPr lang="it-IT" sz="1200" dirty="0"/>
              <a:t> (x</a:t>
            </a:r>
            <a:r>
              <a:rPr lang="it-IT" sz="1200" baseline="-25000" dirty="0"/>
              <a:t>s</a:t>
            </a:r>
            <a:r>
              <a:rPr lang="it-IT" sz="1200" dirty="0"/>
              <a:t>,y</a:t>
            </a:r>
            <a:r>
              <a:rPr lang="it-IT" sz="1200" baseline="-25000" dirty="0"/>
              <a:t>s</a:t>
            </a:r>
            <a:r>
              <a:rPr lang="it-IT" sz="1200" dirty="0"/>
              <a:t>)</a:t>
            </a:r>
          </a:p>
          <a:p>
            <a:r>
              <a:rPr lang="it-IT" sz="1200" dirty="0"/>
              <a:t>Input: </a:t>
            </a:r>
            <a:r>
              <a:rPr lang="it-IT" sz="1200" dirty="0" err="1"/>
              <a:t>position,w,a,s,d,RestartS</a:t>
            </a:r>
            <a:r>
              <a:rPr lang="it-IT" sz="1200" dirty="0"/>
              <a:t>  </a:t>
            </a:r>
          </a:p>
          <a:p>
            <a:r>
              <a:rPr lang="it-IT" sz="1200" dirty="0" err="1"/>
              <a:t>Outputs</a:t>
            </a:r>
            <a:r>
              <a:rPr lang="it-IT" sz="1200" dirty="0"/>
              <a:t>: </a:t>
            </a:r>
            <a:r>
              <a:rPr lang="it-IT" sz="1200" dirty="0" err="1"/>
              <a:t>Stop,RestartA</a:t>
            </a:r>
            <a:endParaRPr lang="it-IT" sz="1200" dirty="0"/>
          </a:p>
        </p:txBody>
      </p:sp>
      <p:sp>
        <p:nvSpPr>
          <p:cNvPr id="169" name="CasellaDiTesto 168"/>
          <p:cNvSpPr txBox="1"/>
          <p:nvPr/>
        </p:nvSpPr>
        <p:spPr>
          <a:xfrm>
            <a:off x="2453843" y="720089"/>
            <a:ext cx="4286422" cy="369332"/>
          </a:xfrm>
          <a:prstGeom prst="rect">
            <a:avLst/>
          </a:prstGeom>
          <a:noFill/>
        </p:spPr>
        <p:txBody>
          <a:bodyPr wrap="square" rtlCol="0">
            <a:spAutoFit/>
          </a:bodyPr>
          <a:lstStyle/>
          <a:p>
            <a:pPr algn="ctr"/>
            <a:r>
              <a:rPr lang="it-IT" dirty="0"/>
              <a:t>FSM </a:t>
            </a:r>
            <a:r>
              <a:rPr lang="it-IT" dirty="0" err="1"/>
              <a:t>Asteroids</a:t>
            </a:r>
            <a:endParaRPr lang="it-IT" dirty="0"/>
          </a:p>
        </p:txBody>
      </p:sp>
      <p:sp>
        <p:nvSpPr>
          <p:cNvPr id="170" name="CasellaDiTesto 169"/>
          <p:cNvSpPr txBox="1"/>
          <p:nvPr/>
        </p:nvSpPr>
        <p:spPr>
          <a:xfrm>
            <a:off x="10047110" y="1498405"/>
            <a:ext cx="1598776" cy="369332"/>
          </a:xfrm>
          <a:prstGeom prst="rect">
            <a:avLst/>
          </a:prstGeom>
          <a:noFill/>
        </p:spPr>
        <p:txBody>
          <a:bodyPr wrap="square" rtlCol="0">
            <a:spAutoFit/>
          </a:bodyPr>
          <a:lstStyle/>
          <a:p>
            <a:pPr algn="ctr"/>
            <a:r>
              <a:rPr lang="it-IT" dirty="0"/>
              <a:t>FSM </a:t>
            </a:r>
            <a:r>
              <a:rPr lang="it-IT" dirty="0" err="1"/>
              <a:t>Spaceship</a:t>
            </a:r>
            <a:endParaRPr lang="it-IT" dirty="0"/>
          </a:p>
        </p:txBody>
      </p:sp>
      <p:pic>
        <p:nvPicPr>
          <p:cNvPr id="3" name="Immagine 2">
            <a:hlinkClick r:id="rId3" action="ppaction://hlinksldjump"/>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482261" y="4347824"/>
            <a:ext cx="1351237" cy="777144"/>
          </a:xfrm>
          <a:prstGeom prst="rect">
            <a:avLst/>
          </a:prstGeom>
        </p:spPr>
      </p:pic>
      <p:cxnSp>
        <p:nvCxnSpPr>
          <p:cNvPr id="71" name="Connettore diritto 70"/>
          <p:cNvCxnSpPr/>
          <p:nvPr/>
        </p:nvCxnSpPr>
        <p:spPr>
          <a:xfrm>
            <a:off x="8608685" y="3785533"/>
            <a:ext cx="298476" cy="975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Connettore diritto 67"/>
          <p:cNvCxnSpPr/>
          <p:nvPr/>
        </p:nvCxnSpPr>
        <p:spPr>
          <a:xfrm flipH="1">
            <a:off x="7394184" y="3830823"/>
            <a:ext cx="235629" cy="9302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83" name="CasellaDiTesto 182"/>
              <p:cNvSpPr txBox="1"/>
              <p:nvPr/>
            </p:nvSpPr>
            <p:spPr>
              <a:xfrm>
                <a:off x="3669880" y="4108351"/>
                <a:ext cx="1554042" cy="646331"/>
              </a:xfrm>
              <a:prstGeom prst="rect">
                <a:avLst/>
              </a:prstGeom>
              <a:noFill/>
            </p:spPr>
            <p:txBody>
              <a:bodyPr wrap="square" rtlCol="0">
                <a:spAutoFit/>
              </a:bodyPr>
              <a:lstStyle/>
              <a:p>
                <a:r>
                  <a:rPr lang="it-IT" sz="900" dirty="0"/>
                  <a:t>Variables: x</a:t>
                </a:r>
                <a:r>
                  <a:rPr lang="it-IT" sz="900" baseline="-25000" dirty="0"/>
                  <a:t>a</a:t>
                </a:r>
                <a:r>
                  <a:rPr lang="it-IT" sz="900" dirty="0"/>
                  <a:t>, y</a:t>
                </a:r>
                <a:r>
                  <a:rPr lang="it-IT" sz="900" baseline="-25000" dirty="0"/>
                  <a:t>a</a:t>
                </a:r>
                <a:r>
                  <a:rPr lang="it-IT" sz="900" dirty="0"/>
                  <a:t> , </a:t>
                </a:r>
                <a14:m>
                  <m:oMath xmlns:m="http://schemas.openxmlformats.org/officeDocument/2006/math">
                    <m:r>
                      <a:rPr lang="it-IT" sz="900" i="1" smtClean="0">
                        <a:latin typeface="Cambria Math" panose="02040503050406030204" pitchFamily="18" charset="0"/>
                        <a:ea typeface="Cambria Math" panose="02040503050406030204" pitchFamily="18" charset="0"/>
                      </a:rPr>
                      <m:t>𝛾</m:t>
                    </m:r>
                  </m:oMath>
                </a14:m>
                <a:endParaRPr lang="it-IT" sz="900" dirty="0">
                  <a:ea typeface="Cambria Math" panose="02040503050406030204" pitchFamily="18" charset="0"/>
                </a:endParaRPr>
              </a:p>
              <a:p>
                <a:r>
                  <a:rPr lang="it-IT" sz="900" dirty="0" err="1"/>
                  <a:t>Costant</a:t>
                </a:r>
                <a:r>
                  <a:rPr lang="it-IT" sz="900" dirty="0"/>
                  <a:t>: </a:t>
                </a:r>
                <a:r>
                  <a:rPr lang="it-IT" sz="900" i="1" dirty="0" err="1"/>
                  <a:t>v,x</a:t>
                </a:r>
                <a:r>
                  <a:rPr lang="it-IT" sz="900" i="1" baseline="-25000" dirty="0" err="1"/>
                  <a:t>max</a:t>
                </a:r>
                <a:r>
                  <a:rPr lang="it-IT" sz="900" dirty="0"/>
                  <a:t> ,</a:t>
                </a:r>
                <a:r>
                  <a:rPr lang="it-IT" sz="900" i="1" dirty="0" err="1"/>
                  <a:t>x</a:t>
                </a:r>
                <a:r>
                  <a:rPr lang="it-IT" sz="900" i="1" baseline="-25000" dirty="0" err="1"/>
                  <a:t>min</a:t>
                </a:r>
                <a:r>
                  <a:rPr lang="it-IT" sz="900" dirty="0" err="1"/>
                  <a:t>,</a:t>
                </a:r>
                <a:r>
                  <a:rPr lang="it-IT" sz="900" i="1" dirty="0" err="1"/>
                  <a:t>y</a:t>
                </a:r>
                <a:r>
                  <a:rPr lang="it-IT" sz="900" i="1" baseline="-25000" dirty="0" err="1"/>
                  <a:t>max</a:t>
                </a:r>
                <a:r>
                  <a:rPr lang="it-IT" sz="900" dirty="0"/>
                  <a:t> ,</a:t>
                </a:r>
                <a:r>
                  <a:rPr lang="it-IT" sz="900" i="1" dirty="0" err="1"/>
                  <a:t>y</a:t>
                </a:r>
                <a:r>
                  <a:rPr lang="it-IT" sz="900" i="1" baseline="-25000" dirty="0" err="1"/>
                  <a:t>min</a:t>
                </a:r>
                <a:r>
                  <a:rPr lang="it-IT" sz="900" dirty="0"/>
                  <a:t> </a:t>
                </a:r>
              </a:p>
              <a:p>
                <a:r>
                  <a:rPr lang="it-IT" sz="900" dirty="0"/>
                  <a:t>Input: </a:t>
                </a:r>
                <a:r>
                  <a:rPr lang="it-IT" sz="900" i="1" dirty="0" err="1"/>
                  <a:t>Stop,RestartA</a:t>
                </a:r>
                <a:r>
                  <a:rPr lang="it-IT" sz="900" dirty="0"/>
                  <a:t> </a:t>
                </a:r>
              </a:p>
              <a:p>
                <a:r>
                  <a:rPr lang="it-IT" sz="900" dirty="0" err="1"/>
                  <a:t>Outputs</a:t>
                </a:r>
                <a:r>
                  <a:rPr lang="it-IT" sz="900" dirty="0"/>
                  <a:t>: </a:t>
                </a:r>
                <a:r>
                  <a:rPr lang="it-IT" sz="900" i="1" dirty="0"/>
                  <a:t>position 1</a:t>
                </a:r>
                <a:r>
                  <a:rPr lang="it-IT" sz="900" dirty="0"/>
                  <a:t> </a:t>
                </a:r>
              </a:p>
            </p:txBody>
          </p:sp>
        </mc:Choice>
        <mc:Fallback xmlns="">
          <p:sp>
            <p:nvSpPr>
              <p:cNvPr id="183" name="CasellaDiTesto 182"/>
              <p:cNvSpPr txBox="1">
                <a:spLocks noRot="1" noChangeAspect="1" noMove="1" noResize="1" noEditPoints="1" noAdjustHandles="1" noChangeArrowheads="1" noChangeShapeType="1" noTextEdit="1"/>
              </p:cNvSpPr>
              <p:nvPr/>
            </p:nvSpPr>
            <p:spPr>
              <a:xfrm>
                <a:off x="3669880" y="4108351"/>
                <a:ext cx="1554042" cy="646331"/>
              </a:xfrm>
              <a:prstGeom prst="rect">
                <a:avLst/>
              </a:prstGeom>
              <a:blipFill>
                <a:blip r:embed="rId25"/>
                <a:stretch>
                  <a:fillRect b="-2830"/>
                </a:stretch>
              </a:blipFill>
            </p:spPr>
            <p:txBody>
              <a:bodyPr/>
              <a:lstStyle/>
              <a:p>
                <a:r>
                  <a:rPr lang="it-IT">
                    <a:noFill/>
                  </a:rPr>
                  <a:t> </a:t>
                </a:r>
              </a:p>
            </p:txBody>
          </p:sp>
        </mc:Fallback>
      </mc:AlternateContent>
      <p:cxnSp>
        <p:nvCxnSpPr>
          <p:cNvPr id="4" name="Connettore 7 3"/>
          <p:cNvCxnSpPr>
            <a:stCxn id="25" idx="3"/>
            <a:endCxn id="24" idx="5"/>
          </p:cNvCxnSpPr>
          <p:nvPr/>
        </p:nvCxnSpPr>
        <p:spPr>
          <a:xfrm rot="5400000" flipH="1">
            <a:off x="9477495" y="2917143"/>
            <a:ext cx="589" cy="1696370"/>
          </a:xfrm>
          <a:prstGeom prst="curvedConnector3">
            <a:avLst>
              <a:gd name="adj1" fmla="val -5959626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CasellaDiTesto 71"/>
              <p:cNvSpPr txBox="1"/>
              <p:nvPr/>
            </p:nvSpPr>
            <p:spPr>
              <a:xfrm>
                <a:off x="8186300" y="3821715"/>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𝑅𝑒𝑠𝑡𝑎𝑟𝑡𝑆</m:t>
                      </m:r>
                      <m:r>
                        <a:rPr lang="it-IT" sz="1000" b="0" i="1" dirty="0" smtClean="0">
                          <a:latin typeface="Cambria Math" panose="02040503050406030204" pitchFamily="18" charset="0"/>
                        </a:rPr>
                        <m:t>/</m:t>
                      </m:r>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8186300" y="3821715"/>
                <a:ext cx="2621316" cy="242695"/>
              </a:xfrm>
              <a:prstGeom prst="rect">
                <a:avLst/>
              </a:prstGeom>
              <a:blipFill>
                <a:blip r:embed="rId26"/>
                <a:stretch>
                  <a:fillRect b="-2500"/>
                </a:stretch>
              </a:blipFill>
            </p:spPr>
            <p:txBody>
              <a:bodyPr/>
              <a:lstStyle/>
              <a:p>
                <a:r>
                  <a:rPr lang="it-IT">
                    <a:noFill/>
                  </a:rPr>
                  <a:t> </a:t>
                </a:r>
              </a:p>
            </p:txBody>
          </p:sp>
        </mc:Fallback>
      </mc:AlternateContent>
      <p:cxnSp>
        <p:nvCxnSpPr>
          <p:cNvPr id="73" name="Connettore 2 72"/>
          <p:cNvCxnSpPr/>
          <p:nvPr/>
        </p:nvCxnSpPr>
        <p:spPr>
          <a:xfrm flipH="1">
            <a:off x="5678803" y="4531852"/>
            <a:ext cx="954754" cy="0"/>
          </a:xfrm>
          <a:prstGeom prst="straightConnector1">
            <a:avLst/>
          </a:prstGeom>
          <a:ln>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CasellaDiTesto 76"/>
              <p:cNvSpPr txBox="1"/>
              <p:nvPr/>
            </p:nvSpPr>
            <p:spPr>
              <a:xfrm>
                <a:off x="4823901" y="4268206"/>
                <a:ext cx="2621316"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oMath>
                  </m:oMathPara>
                </a14:m>
                <a:endParaRPr lang="it-IT" sz="1000" baseline="-25000" dirty="0"/>
              </a:p>
            </p:txBody>
          </p:sp>
        </mc:Choice>
        <mc:Fallback xmlns="">
          <p:sp>
            <p:nvSpPr>
              <p:cNvPr id="77" name="CasellaDiTesto 76"/>
              <p:cNvSpPr txBox="1">
                <a:spLocks noRot="1" noChangeAspect="1" noMove="1" noResize="1" noEditPoints="1" noAdjustHandles="1" noChangeArrowheads="1" noChangeShapeType="1" noTextEdit="1"/>
              </p:cNvSpPr>
              <p:nvPr/>
            </p:nvSpPr>
            <p:spPr>
              <a:xfrm>
                <a:off x="4823901" y="4268206"/>
                <a:ext cx="2621316" cy="242695"/>
              </a:xfrm>
              <a:prstGeom prst="rect">
                <a:avLst/>
              </a:prstGeom>
              <a:blipFill>
                <a:blip r:embed="rId27"/>
                <a:stretch>
                  <a:fillRect/>
                </a:stretch>
              </a:blipFill>
            </p:spPr>
            <p:txBody>
              <a:bodyPr/>
              <a:lstStyle/>
              <a:p>
                <a:r>
                  <a:rPr lang="it-IT">
                    <a:noFill/>
                  </a:rPr>
                  <a:t> </a:t>
                </a:r>
              </a:p>
            </p:txBody>
          </p:sp>
        </mc:Fallback>
      </mc:AlternateContent>
      <p:cxnSp>
        <p:nvCxnSpPr>
          <p:cNvPr id="78" name="Connettore diritto 77"/>
          <p:cNvCxnSpPr/>
          <p:nvPr/>
        </p:nvCxnSpPr>
        <p:spPr>
          <a:xfrm>
            <a:off x="226243" y="4561796"/>
            <a:ext cx="147182" cy="2"/>
          </a:xfrm>
          <a:prstGeom prst="line">
            <a:avLst/>
          </a:prstGeom>
          <a:ln>
            <a:solidFill>
              <a:schemeClr val="tx1"/>
            </a:solidFill>
            <a:headEnd type="diamond"/>
          </a:ln>
        </p:spPr>
        <p:style>
          <a:lnRef idx="1">
            <a:schemeClr val="accent1"/>
          </a:lnRef>
          <a:fillRef idx="0">
            <a:schemeClr val="accent1"/>
          </a:fillRef>
          <a:effectRef idx="0">
            <a:schemeClr val="accent1"/>
          </a:effectRef>
          <a:fontRef idx="minor">
            <a:schemeClr val="tx1"/>
          </a:fontRef>
        </p:style>
      </p:cxnSp>
      <p:cxnSp>
        <p:nvCxnSpPr>
          <p:cNvPr id="79" name="Connettore 4 78"/>
          <p:cNvCxnSpPr/>
          <p:nvPr/>
        </p:nvCxnSpPr>
        <p:spPr>
          <a:xfrm rot="5400000" flipH="1" flipV="1">
            <a:off x="-88400" y="3768247"/>
            <a:ext cx="1255379"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4 79"/>
          <p:cNvCxnSpPr/>
          <p:nvPr/>
        </p:nvCxnSpPr>
        <p:spPr>
          <a:xfrm rot="16200000" flipH="1">
            <a:off x="-141443" y="5076664"/>
            <a:ext cx="1361464" cy="3317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CasellaDiTesto 80"/>
              <p:cNvSpPr txBox="1"/>
              <p:nvPr/>
            </p:nvSpPr>
            <p:spPr>
              <a:xfrm>
                <a:off x="-962090" y="4339941"/>
                <a:ext cx="262131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0" i="1" dirty="0" smtClean="0">
                          <a:latin typeface="Cambria Math" panose="02040503050406030204" pitchFamily="18" charset="0"/>
                        </a:rPr>
                        <m:t>𝑅𝑒𝑠𝑡𝑎𝑟𝑡𝐴</m:t>
                      </m:r>
                    </m:oMath>
                  </m:oMathPara>
                </a14:m>
                <a:endParaRPr lang="it-IT" sz="900" baseline="-25000" dirty="0"/>
              </a:p>
            </p:txBody>
          </p:sp>
        </mc:Choice>
        <mc:Fallback xmlns="">
          <p:sp>
            <p:nvSpPr>
              <p:cNvPr id="81" name="CasellaDiTesto 80"/>
              <p:cNvSpPr txBox="1">
                <a:spLocks noRot="1" noChangeAspect="1" noMove="1" noResize="1" noEditPoints="1" noAdjustHandles="1" noChangeArrowheads="1" noChangeShapeType="1" noTextEdit="1"/>
              </p:cNvSpPr>
              <p:nvPr/>
            </p:nvSpPr>
            <p:spPr>
              <a:xfrm>
                <a:off x="-962090" y="4339941"/>
                <a:ext cx="2621316" cy="227626"/>
              </a:xfrm>
              <a:prstGeom prst="rect">
                <a:avLst/>
              </a:prstGeom>
              <a:blipFill>
                <a:blip r:embed="rId28"/>
                <a:stretch>
                  <a:fillRect/>
                </a:stretch>
              </a:blipFill>
            </p:spPr>
            <p:txBody>
              <a:bodyPr/>
              <a:lstStyle/>
              <a:p>
                <a:r>
                  <a:rPr lang="it-IT">
                    <a:noFill/>
                  </a:rPr>
                  <a:t> </a:t>
                </a:r>
              </a:p>
            </p:txBody>
          </p:sp>
        </mc:Fallback>
      </mc:AlternateContent>
      <p:cxnSp>
        <p:nvCxnSpPr>
          <p:cNvPr id="86" name="Connettore 7 85"/>
          <p:cNvCxnSpPr>
            <a:stCxn id="30" idx="3"/>
            <a:endCxn id="29" idx="5"/>
          </p:cNvCxnSpPr>
          <p:nvPr/>
        </p:nvCxnSpPr>
        <p:spPr>
          <a:xfrm rot="5400000" flipH="1">
            <a:off x="3101363" y="2008429"/>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CasellaDiTesto 89"/>
              <p:cNvSpPr txBox="1"/>
              <p:nvPr/>
            </p:nvSpPr>
            <p:spPr>
              <a:xfrm>
                <a:off x="1982518" y="2865842"/>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0" name="CasellaDiTesto 89"/>
              <p:cNvSpPr txBox="1">
                <a:spLocks noRot="1" noChangeAspect="1" noMove="1" noResize="1" noEditPoints="1" noAdjustHandles="1" noChangeArrowheads="1" noChangeShapeType="1" noTextEdit="1"/>
              </p:cNvSpPr>
              <p:nvPr/>
            </p:nvSpPr>
            <p:spPr>
              <a:xfrm>
                <a:off x="1982518" y="2865842"/>
                <a:ext cx="2346108" cy="242695"/>
              </a:xfrm>
              <a:prstGeom prst="rect">
                <a:avLst/>
              </a:prstGeom>
              <a:blipFill>
                <a:blip r:embed="rId29"/>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a:off x="2127401" y="3063060"/>
                <a:ext cx="1939222" cy="9568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baseline="-25000" dirty="0" smtClean="0">
                          <a:latin typeface="Cambria Math" panose="02040503050406030204" pitchFamily="18" charset="0"/>
                        </a:rPr>
                        <m:t> </m:t>
                      </m:r>
                    </m:oMath>
                  </m:oMathPara>
                </a14:m>
                <a:endParaRPr lang="it-IT" sz="1000" i="1" baseline="-25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0</m:t>
                      </m:r>
                    </m:oMath>
                  </m:oMathPara>
                </a14:m>
                <a:endParaRPr lang="it-IT" sz="1000" baseline="-25000" dirty="0"/>
              </a:p>
              <a:p>
                <a:endParaRPr lang="it-IT" sz="1000" baseline="-25000" dirty="0"/>
              </a:p>
              <a:p>
                <a:endParaRPr lang="it-IT" sz="1000" baseline="-25000"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2127401" y="3063060"/>
                <a:ext cx="1939222" cy="956865"/>
              </a:xfrm>
              <a:prstGeom prst="rect">
                <a:avLst/>
              </a:prstGeom>
              <a:blipFill>
                <a:blip r:embed="rId30"/>
                <a:stretch>
                  <a:fillRect/>
                </a:stretch>
              </a:blipFill>
            </p:spPr>
            <p:txBody>
              <a:bodyPr/>
              <a:lstStyle/>
              <a:p>
                <a:r>
                  <a:rPr lang="it-IT">
                    <a:noFill/>
                  </a:rPr>
                  <a:t> </a:t>
                </a:r>
              </a:p>
            </p:txBody>
          </p:sp>
        </mc:Fallback>
      </mc:AlternateContent>
      <p:cxnSp>
        <p:nvCxnSpPr>
          <p:cNvPr id="93" name="Connettore 7 92"/>
          <p:cNvCxnSpPr/>
          <p:nvPr/>
        </p:nvCxnSpPr>
        <p:spPr>
          <a:xfrm rot="5400000" flipH="1">
            <a:off x="3091237" y="4610233"/>
            <a:ext cx="527" cy="1518272"/>
          </a:xfrm>
          <a:prstGeom prst="curvedConnector3">
            <a:avLst>
              <a:gd name="adj1" fmla="val -641686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CasellaDiTesto 93"/>
              <p:cNvSpPr txBox="1"/>
              <p:nvPr/>
            </p:nvSpPr>
            <p:spPr>
              <a:xfrm>
                <a:off x="1958673" y="5466449"/>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94" name="CasellaDiTesto 93"/>
              <p:cNvSpPr txBox="1">
                <a:spLocks noRot="1" noChangeAspect="1" noMove="1" noResize="1" noEditPoints="1" noAdjustHandles="1" noChangeArrowheads="1" noChangeShapeType="1" noTextEdit="1"/>
              </p:cNvSpPr>
              <p:nvPr/>
            </p:nvSpPr>
            <p:spPr>
              <a:xfrm>
                <a:off x="1958673" y="5466449"/>
                <a:ext cx="2346108" cy="242695"/>
              </a:xfrm>
              <a:prstGeom prst="rect">
                <a:avLst/>
              </a:prstGeom>
              <a:blipFill>
                <a:blip r:embed="rId31"/>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2162116" y="5638016"/>
                <a:ext cx="1939222" cy="8695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𝑝</m:t>
                      </m:r>
                      <m:r>
                        <a:rPr lang="it-IT" sz="1000" i="1" dirty="0">
                          <a:latin typeface="Cambria Math" panose="02040503050406030204" pitchFamily="18" charset="0"/>
                          <a:ea typeface="Cambria Math" panose="02040503050406030204" pitchFamily="18" charset="0"/>
                        </a:rPr>
                        <m:t>=0</m:t>
                      </m:r>
                    </m:oMath>
                  </m:oMathPara>
                </a14:m>
                <a:endParaRPr lang="it-IT" sz="1000" baseline="-25000" dirty="0"/>
              </a:p>
              <a:p>
                <a:pPr/>
                <a14:m>
                  <m:oMathPara xmlns:m="http://schemas.openxmlformats.org/officeDocument/2006/math">
                    <m:oMathParaPr>
                      <m:jc m:val="centerGroup"/>
                    </m:oMathParaPr>
                    <m:oMath xmlns:m="http://schemas.openxmlformats.org/officeDocument/2006/math">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2162116" y="5638016"/>
                <a:ext cx="1939222" cy="869533"/>
              </a:xfrm>
              <a:prstGeom prst="rect">
                <a:avLst/>
              </a:prstGeom>
              <a:blipFill>
                <a:blip r:embed="rId3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99793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Asteroids</a:t>
            </a:r>
            <a:r>
              <a:rPr lang="it-IT" dirty="0"/>
              <a:t>, State </a:t>
            </a:r>
            <a:r>
              <a:rPr lang="it-IT" dirty="0" err="1"/>
              <a:t>refinement</a:t>
            </a:r>
            <a:endParaRPr lang="it-IT" dirty="0"/>
          </a:p>
        </p:txBody>
      </p:sp>
      <p:sp>
        <p:nvSpPr>
          <p:cNvPr id="45" name="CasellaDiTesto 44"/>
          <p:cNvSpPr txBox="1"/>
          <p:nvPr/>
        </p:nvSpPr>
        <p:spPr>
          <a:xfrm>
            <a:off x="8869700" y="3817427"/>
            <a:ext cx="3287568" cy="1477328"/>
          </a:xfrm>
          <a:prstGeom prst="rect">
            <a:avLst/>
          </a:prstGeom>
          <a:noFill/>
        </p:spPr>
        <p:txBody>
          <a:bodyPr wrap="square" rtlCol="0">
            <a:spAutoFit/>
          </a:bodyPr>
          <a:lstStyle/>
          <a:p>
            <a:r>
              <a:rPr lang="it-IT" sz="1500" dirty="0"/>
              <a:t>Input:</a:t>
            </a:r>
          </a:p>
          <a:p>
            <a:pPr marL="447675" indent="-180975">
              <a:buFont typeface="Arial" panose="020B0604020202020204" pitchFamily="34" charset="0"/>
              <a:buChar char="•"/>
              <a:tabLst>
                <a:tab pos="447675" algn="l"/>
              </a:tabLst>
            </a:pPr>
            <a:r>
              <a:rPr lang="it-IT" sz="1500" i="1" dirty="0"/>
              <a:t>Stop </a:t>
            </a:r>
            <a:r>
              <a:rPr lang="it-IT" sz="1500" dirty="0"/>
              <a:t>(Segnale inviato dalla navicella che indica una collisione)</a:t>
            </a:r>
          </a:p>
          <a:p>
            <a:pPr marL="447675" indent="-180975">
              <a:buFont typeface="Arial" panose="020B0604020202020204" pitchFamily="34" charset="0"/>
              <a:buChar char="•"/>
              <a:tabLst>
                <a:tab pos="447675" algn="l"/>
              </a:tabLst>
            </a:pPr>
            <a:r>
              <a:rPr lang="it-IT" sz="1500" dirty="0" err="1"/>
              <a:t>RestartA</a:t>
            </a:r>
            <a:r>
              <a:rPr lang="it-IT" sz="1500" dirty="0"/>
              <a:t> (Segnale inviato dalla navicella che indica di inizializzare la posizione dell’asteroide)</a:t>
            </a:r>
          </a:p>
        </p:txBody>
      </p:sp>
      <p:grpSp>
        <p:nvGrpSpPr>
          <p:cNvPr id="52" name="Gruppo 51"/>
          <p:cNvGrpSpPr/>
          <p:nvPr/>
        </p:nvGrpSpPr>
        <p:grpSpPr>
          <a:xfrm>
            <a:off x="75066" y="1550607"/>
            <a:ext cx="5851387" cy="4258994"/>
            <a:chOff x="2256291" y="1579182"/>
            <a:chExt cx="5851387" cy="4258994"/>
          </a:xfrm>
        </p:grpSpPr>
        <p:grpSp>
          <p:nvGrpSpPr>
            <p:cNvPr id="40" name="Gruppo 39"/>
            <p:cNvGrpSpPr/>
            <p:nvPr/>
          </p:nvGrpSpPr>
          <p:grpSpPr>
            <a:xfrm>
              <a:off x="2813666" y="1579182"/>
              <a:ext cx="5294012" cy="4258994"/>
              <a:chOff x="4429109" y="2417382"/>
              <a:chExt cx="2914973" cy="3046793"/>
            </a:xfrm>
          </p:grpSpPr>
          <p:sp>
            <p:nvSpPr>
              <p:cNvPr id="6" name="Ovale 5"/>
              <p:cNvSpPr/>
              <p:nvPr/>
            </p:nvSpPr>
            <p:spPr>
              <a:xfrm>
                <a:off x="5396807" y="3241040"/>
                <a:ext cx="1209963" cy="804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tx1"/>
                    </a:solidFill>
                  </a:rPr>
                  <a:t>Move</a:t>
                </a:r>
                <a:endParaRPr lang="it-IT" sz="2000" dirty="0">
                  <a:solidFill>
                    <a:schemeClr val="tx1"/>
                  </a:solidFill>
                </a:endParaRPr>
              </a:p>
            </p:txBody>
          </p:sp>
          <p:cxnSp>
            <p:nvCxnSpPr>
              <p:cNvPr id="12" name="Connettore 7 11"/>
              <p:cNvCxnSpPr>
                <a:stCxn id="6" idx="7"/>
                <a:endCxn id="6" idx="1"/>
              </p:cNvCxnSpPr>
              <p:nvPr/>
            </p:nvCxnSpPr>
            <p:spPr>
              <a:xfrm rot="16200000" flipV="1">
                <a:off x="6001789" y="2931067"/>
                <a:ext cx="12700" cy="855573"/>
              </a:xfrm>
              <a:prstGeom prst="curvedConnector3">
                <a:avLst>
                  <a:gd name="adj1" fmla="val 6291307"/>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5286467" y="2417382"/>
                    <a:ext cx="1443341"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i="1" dirty="0" err="1"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i="1" dirty="0" err="1">
                              <a:latin typeface="Cambria Math" panose="02040503050406030204" pitchFamily="18" charset="0"/>
                            </a:rPr>
                            <m:t>𝑥</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5286467" y="2417382"/>
                    <a:ext cx="1443341" cy="173619"/>
                  </a:xfrm>
                  <a:prstGeom prst="rect">
                    <a:avLst/>
                  </a:prstGeom>
                  <a:blipFill>
                    <a:blip r:embed="rId4"/>
                    <a:stretch>
                      <a:fillRect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5735011" y="2739654"/>
                    <a:ext cx="546252" cy="3302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m:t>
                          </m:r>
                          <m:r>
                            <a:rPr lang="it-IT" sz="1000" i="1">
                              <a:latin typeface="Cambria Math" panose="02040503050406030204" pitchFamily="18" charset="0"/>
                              <a:ea typeface="Cambria Math" panose="02040503050406030204" pitchFamily="18" charset="0"/>
                            </a:rPr>
                            <m:t>𝜋</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p>
                  <a:p>
                    <a:pPr algn="ct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ea typeface="Cambria Math" panose="02040503050406030204" pitchFamily="18" charset="0"/>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5735011" y="2739654"/>
                    <a:ext cx="546252" cy="330265"/>
                  </a:xfrm>
                  <a:prstGeom prst="rect">
                    <a:avLst/>
                  </a:prstGeom>
                  <a:blipFill>
                    <a:blip r:embed="rId5"/>
                    <a:stretch>
                      <a:fillRect/>
                    </a:stretch>
                  </a:blipFill>
                </p:spPr>
                <p:txBody>
                  <a:bodyPr/>
                  <a:lstStyle/>
                  <a:p>
                    <a:r>
                      <a:rPr lang="it-IT">
                        <a:noFill/>
                      </a:rPr>
                      <a:t> </a:t>
                    </a:r>
                  </a:p>
                </p:txBody>
              </p:sp>
            </mc:Fallback>
          </mc:AlternateContent>
          <p:cxnSp>
            <p:nvCxnSpPr>
              <p:cNvPr id="18" name="Connettore 7 17"/>
              <p:cNvCxnSpPr>
                <a:stCxn id="6" idx="1"/>
                <a:endCxn id="6" idx="3"/>
              </p:cNvCxnSpPr>
              <p:nvPr/>
            </p:nvCxnSpPr>
            <p:spPr>
              <a:xfrm rot="16200000" flipH="1">
                <a:off x="5289572" y="3643283"/>
                <a:ext cx="568859" cy="12700"/>
              </a:xfrm>
              <a:prstGeom prst="curvedConnector5">
                <a:avLst>
                  <a:gd name="adj1" fmla="val -40186"/>
                  <a:gd name="adj2" fmla="val -7417260"/>
                  <a:gd name="adj3" fmla="val 1133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asellaDiTesto 20"/>
                  <p:cNvSpPr txBox="1"/>
                  <p:nvPr/>
                </p:nvSpPr>
                <p:spPr>
                  <a:xfrm>
                    <a:off x="4429109" y="2965458"/>
                    <a:ext cx="119302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𝑚𝑎𝑥</m:t>
                          </m:r>
                          <m:r>
                            <a:rPr lang="it-IT" sz="1000" i="1" baseline="-25000" dirty="0" smtClean="0">
                              <a:latin typeface="Cambria Math" panose="02040503050406030204" pitchFamily="18" charset="0"/>
                            </a:rPr>
                            <m:t> </m:t>
                          </m:r>
                          <m:r>
                            <a:rPr lang="it-IT" sz="1000" b="0" i="1" dirty="0" smtClean="0">
                              <a:latin typeface="Cambria Math" panose="02040503050406030204" pitchFamily="18" charset="0"/>
                              <a:ea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𝑚𝑖𝑛</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4429109" y="2965458"/>
                    <a:ext cx="1193022" cy="173619"/>
                  </a:xfrm>
                  <a:prstGeom prst="rect">
                    <a:avLst/>
                  </a:prstGeom>
                  <a:blipFill>
                    <a:blip r:embed="rId6"/>
                    <a:stretch>
                      <a:fillRect b="-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4812345" y="3222197"/>
                    <a:ext cx="584461" cy="330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000" i="1">
                              <a:latin typeface="Cambria Math" panose="02040503050406030204" pitchFamily="18" charset="0"/>
                              <a:ea typeface="Cambria Math" panose="02040503050406030204" pitchFamily="18" charset="0"/>
                            </a:rPr>
                            <m:t>𝛾</m:t>
                          </m:r>
                          <m:r>
                            <a:rPr lang="it-IT" sz="1000" i="1">
                              <a:latin typeface="Cambria Math" panose="02040503050406030204" pitchFamily="18" charset="0"/>
                              <a:ea typeface="Cambria Math" panose="02040503050406030204" pitchFamily="18" charset="0"/>
                            </a:rPr>
                            <m:t>=− </m:t>
                          </m:r>
                          <m:r>
                            <a:rPr lang="it-IT" sz="1000" i="1">
                              <a:latin typeface="Cambria Math" panose="02040503050406030204" pitchFamily="18" charset="0"/>
                              <a:ea typeface="Cambria Math" panose="02040503050406030204" pitchFamily="18" charset="0"/>
                            </a:rPr>
                            <m:t>𝛾</m:t>
                          </m:r>
                        </m:oMath>
                      </m:oMathPara>
                    </a14:m>
                    <a:endParaRPr lang="it-IT" sz="1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𝑝</m:t>
                          </m:r>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r>
                            <a:rPr lang="it-IT" sz="1000" b="0" i="1" smtClean="0">
                              <a:latin typeface="Cambria Math" panose="02040503050406030204" pitchFamily="18" charset="0"/>
                              <a:ea typeface="Cambria Math" panose="02040503050406030204" pitchFamily="18" charset="0"/>
                            </a:rPr>
                            <m:t>1</m:t>
                          </m:r>
                        </m:oMath>
                      </m:oMathPara>
                    </a14:m>
                    <a:endParaRPr lang="it-IT" sz="1000" b="0" dirty="0">
                      <a:ea typeface="Cambria Math" panose="02040503050406030204" pitchFamily="18" charset="0"/>
                    </a:endParaRPr>
                  </a:p>
                  <a:p>
                    <a:endParaRPr lang="it-IT" sz="1000" b="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4812345" y="3222197"/>
                    <a:ext cx="584461" cy="330265"/>
                  </a:xfrm>
                  <a:prstGeom prst="rect">
                    <a:avLst/>
                  </a:prstGeom>
                  <a:blipFill>
                    <a:blip r:embed="rId7"/>
                    <a:stretch>
                      <a:fillRect/>
                    </a:stretch>
                  </a:blipFill>
                </p:spPr>
                <p:txBody>
                  <a:bodyPr/>
                  <a:lstStyle/>
                  <a:p>
                    <a:r>
                      <a:rPr lang="it-IT">
                        <a:noFill/>
                      </a:rPr>
                      <a:t> </a:t>
                    </a:r>
                  </a:p>
                </p:txBody>
              </p:sp>
            </mc:Fallback>
          </mc:AlternateContent>
          <p:cxnSp>
            <p:nvCxnSpPr>
              <p:cNvPr id="24" name="Connettore 7 23"/>
              <p:cNvCxnSpPr>
                <a:stCxn id="6" idx="7"/>
                <a:endCxn id="6" idx="5"/>
              </p:cNvCxnSpPr>
              <p:nvPr/>
            </p:nvCxnSpPr>
            <p:spPr>
              <a:xfrm rot="16200000" flipH="1">
                <a:off x="6145145" y="3643283"/>
                <a:ext cx="568859" cy="12700"/>
              </a:xfrm>
              <a:prstGeom prst="curvedConnector5">
                <a:avLst>
                  <a:gd name="adj1" fmla="val -16744"/>
                  <a:gd name="adj2" fmla="val 6669535"/>
                  <a:gd name="adj3" fmla="val 1008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asellaDiTesto 24"/>
                  <p:cNvSpPr txBox="1"/>
                  <p:nvPr/>
                </p:nvSpPr>
                <p:spPr>
                  <a:xfrm>
                    <a:off x="6491290" y="3103249"/>
                    <a:ext cx="852792" cy="173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𝑡𝑟𝑢𝑒</m:t>
                          </m:r>
                          <m:r>
                            <a:rPr lang="it-IT" sz="1000" i="1" dirty="0" smtClean="0">
                              <a:latin typeface="Cambria Math" panose="02040503050406030204" pitchFamily="18" charset="0"/>
                            </a:rPr>
                            <m:t>/</m:t>
                          </m:r>
                          <m:r>
                            <a:rPr lang="it-IT" sz="1000" i="1" dirty="0" smtClean="0">
                              <a:latin typeface="Cambria Math" panose="02040503050406030204" pitchFamily="18" charset="0"/>
                            </a:rPr>
                            <m:t>𝑝𝑜𝑠𝑖𝑡𝑖𝑜𝑛</m:t>
                          </m:r>
                        </m:oMath>
                      </m:oMathPara>
                    </a14:m>
                    <a:endParaRPr lang="it-IT" sz="1000" baseline="-250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6491290" y="3103249"/>
                    <a:ext cx="852792" cy="173619"/>
                  </a:xfrm>
                  <a:prstGeom prst="rect">
                    <a:avLst/>
                  </a:prstGeom>
                  <a:blipFill>
                    <a:blip r:embed="rId8"/>
                    <a:stretch>
                      <a:fillRect b="-5000"/>
                    </a:stretch>
                  </a:blipFill>
                </p:spPr>
                <p:txBody>
                  <a:bodyPr/>
                  <a:lstStyle/>
                  <a:p>
                    <a:r>
                      <a:rPr lang="it-IT">
                        <a:noFill/>
                      </a:rPr>
                      <a:t> </a:t>
                    </a:r>
                  </a:p>
                </p:txBody>
              </p:sp>
            </mc:Fallback>
          </mc:AlternateContent>
          <p:cxnSp>
            <p:nvCxnSpPr>
              <p:cNvPr id="33" name="Connettore diritto 32"/>
              <p:cNvCxnSpPr/>
              <p:nvPr/>
            </p:nvCxnSpPr>
            <p:spPr>
              <a:xfrm flipH="1">
                <a:off x="5059363" y="3934063"/>
                <a:ext cx="52098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Connettore diritto 35"/>
              <p:cNvCxnSpPr/>
              <p:nvPr/>
            </p:nvCxnSpPr>
            <p:spPr>
              <a:xfrm>
                <a:off x="6435926" y="3927713"/>
                <a:ext cx="462709" cy="1530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CasellaDiTesto 38"/>
                  <p:cNvSpPr txBox="1"/>
                  <p:nvPr/>
                </p:nvSpPr>
                <p:spPr>
                  <a:xfrm>
                    <a:off x="5723106" y="4183318"/>
                    <a:ext cx="570066" cy="220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cos</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m:t>
                          </m:r>
                          <m:r>
                            <a:rPr lang="it-IT" sz="1000" b="0" i="1" smtClean="0">
                              <a:latin typeface="Cambria Math" panose="02040503050406030204" pitchFamily="18" charset="0"/>
                            </a:rPr>
                            <m:t>𝑣</m:t>
                          </m:r>
                          <m:func>
                            <m:funcPr>
                              <m:ctrlPr>
                                <a:rPr lang="it-IT" sz="1000" b="0" i="1" smtClean="0">
                                  <a:latin typeface="Cambria Math" panose="02040503050406030204" pitchFamily="18" charset="0"/>
                                </a:rPr>
                              </m:ctrlPr>
                            </m:funcPr>
                            <m:fName>
                              <m:r>
                                <m:rPr>
                                  <m:sty m:val="p"/>
                                </m:rPr>
                                <a:rPr lang="it-IT" sz="1000" b="0" i="0" smtClean="0">
                                  <a:latin typeface="Cambria Math" panose="02040503050406030204" pitchFamily="18" charset="0"/>
                                </a:rPr>
                                <m:t>sin</m:t>
                              </m:r>
                            </m:fName>
                            <m:e>
                              <m:r>
                                <a:rPr lang="it-IT" sz="1000" b="0" i="1" smtClean="0">
                                  <a:latin typeface="Cambria Math" panose="02040503050406030204" pitchFamily="18" charset="0"/>
                                  <a:ea typeface="Cambria Math" panose="02040503050406030204" pitchFamily="18" charset="0"/>
                                </a:rPr>
                                <m:t>𝛾</m:t>
                              </m:r>
                            </m:e>
                          </m:func>
                        </m:oMath>
                      </m:oMathPara>
                    </a14:m>
                    <a:endParaRPr lang="it-IT" sz="1000" dirty="0"/>
                  </a:p>
                </p:txBody>
              </p:sp>
            </mc:Choice>
            <mc:Fallback xmlns="">
              <p:sp>
                <p:nvSpPr>
                  <p:cNvPr id="39" name="CasellaDiTesto 38"/>
                  <p:cNvSpPr txBox="1">
                    <a:spLocks noRot="1" noChangeAspect="1" noMove="1" noResize="1" noEditPoints="1" noAdjustHandles="1" noChangeArrowheads="1" noChangeShapeType="1" noTextEdit="1"/>
                  </p:cNvSpPr>
                  <p:nvPr/>
                </p:nvSpPr>
                <p:spPr>
                  <a:xfrm>
                    <a:off x="5723106" y="4183318"/>
                    <a:ext cx="570066" cy="220177"/>
                  </a:xfrm>
                  <a:prstGeom prst="rect">
                    <a:avLst/>
                  </a:prstGeom>
                  <a:blipFill>
                    <a:blip r:embed="rId9"/>
                    <a:stretch>
                      <a:fillRect b="-12000"/>
                    </a:stretch>
                  </a:blipFill>
                </p:spPr>
                <p:txBody>
                  <a:bodyPr/>
                  <a:lstStyle/>
                  <a:p>
                    <a:r>
                      <a:rPr lang="it-IT">
                        <a:noFill/>
                      </a:rPr>
                      <a:t> </a:t>
                    </a:r>
                  </a:p>
                </p:txBody>
              </p:sp>
            </mc:Fallback>
          </mc:AlternateContent>
        </p:grpSp>
        <p:cxnSp>
          <p:nvCxnSpPr>
            <p:cNvPr id="47" name="Connettore 7 46"/>
            <p:cNvCxnSpPr>
              <a:endCxn id="6" idx="3"/>
            </p:cNvCxnSpPr>
            <p:nvPr/>
          </p:nvCxnSpPr>
          <p:spPr>
            <a:xfrm flipV="1">
              <a:off x="2660073" y="3690415"/>
              <a:ext cx="2232884" cy="66507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CasellaDiTesto 50"/>
                <p:cNvSpPr txBox="1"/>
                <p:nvPr/>
              </p:nvSpPr>
              <p:spPr>
                <a:xfrm>
                  <a:off x="2256291" y="3972406"/>
                  <a:ext cx="2166700" cy="2593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r>
                          <a:rPr lang="it-IT" sz="1000" b="0" i="0" dirty="0" smtClean="0">
                            <a:latin typeface="Cambria Math" panose="02040503050406030204" pitchFamily="18" charset="0"/>
                          </a:rPr>
                          <m:t>,</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r>
                          <a:rPr lang="it-IT" sz="1000" b="0" i="1" dirty="0" smtClean="0">
                            <a:latin typeface="Cambria Math" panose="02040503050406030204" pitchFamily="18" charset="0"/>
                          </a:rPr>
                          <m:t>,</m:t>
                        </m:r>
                        <m:r>
                          <a:rPr lang="it-IT" sz="1000" b="0" i="1" dirty="0" smtClean="0">
                            <a:latin typeface="Cambria Math" panose="02040503050406030204" pitchFamily="18" charset="0"/>
                            <a:ea typeface="Cambria Math" panose="02040503050406030204" pitchFamily="18" charset="0"/>
                          </a:rPr>
                          <m:t>𝛾</m:t>
                        </m:r>
                        <m:r>
                          <a:rPr lang="it-IT" sz="1000" b="0" i="1" dirty="0" smtClean="0">
                            <a:latin typeface="Cambria Math" panose="02040503050406030204" pitchFamily="18" charset="0"/>
                            <a:ea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ea typeface="Cambria Math" panose="02040503050406030204" pitchFamily="18" charset="0"/>
                              </a:rPr>
                              <m:t>𝛾</m:t>
                            </m:r>
                          </m:e>
                          <m:sup>
                            <m:r>
                              <a:rPr lang="it-IT" sz="1000" b="0" i="1" dirty="0" smtClean="0">
                                <a:latin typeface="Cambria Math" panose="02040503050406030204" pitchFamily="18" charset="0"/>
                              </a:rPr>
                              <m:t>𝑖</m:t>
                            </m:r>
                          </m:sup>
                        </m:sSup>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51" name="CasellaDiTesto 50"/>
                <p:cNvSpPr txBox="1">
                  <a:spLocks noRot="1" noChangeAspect="1" noMove="1" noResize="1" noEditPoints="1" noAdjustHandles="1" noChangeArrowheads="1" noChangeShapeType="1" noTextEdit="1"/>
                </p:cNvSpPr>
                <p:nvPr/>
              </p:nvSpPr>
              <p:spPr>
                <a:xfrm>
                  <a:off x="2256291" y="3972406"/>
                  <a:ext cx="2166700" cy="259366"/>
                </a:xfrm>
                <a:prstGeom prst="rect">
                  <a:avLst/>
                </a:prstGeom>
                <a:blipFill>
                  <a:blip r:embed="rId10"/>
                  <a:stretch>
                    <a:fillRect/>
                  </a:stretch>
                </a:blipFill>
              </p:spPr>
              <p:txBody>
                <a:bodyPr/>
                <a:lstStyle/>
                <a:p>
                  <a:r>
                    <a:rPr lang="it-IT">
                      <a:noFill/>
                    </a:rPr>
                    <a:t> </a:t>
                  </a:r>
                </a:p>
              </p:txBody>
            </p:sp>
          </mc:Fallback>
        </mc:AlternateContent>
      </p:grpSp>
      <p:cxnSp>
        <p:nvCxnSpPr>
          <p:cNvPr id="26" name="Connettore 7 25"/>
          <p:cNvCxnSpPr>
            <a:stCxn id="6" idx="7"/>
            <a:endCxn id="31" idx="1"/>
          </p:cNvCxnSpPr>
          <p:nvPr/>
        </p:nvCxnSpPr>
        <p:spPr>
          <a:xfrm rot="5400000" flipH="1" flipV="1">
            <a:off x="5289298" y="1715977"/>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sellaDiTesto 26"/>
              <p:cNvSpPr txBox="1"/>
              <p:nvPr/>
            </p:nvSpPr>
            <p:spPr>
              <a:xfrm>
                <a:off x="4179722" y="2093624"/>
                <a:ext cx="2346108" cy="2172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𝑆𝑡𝑜𝑝</m:t>
                      </m:r>
                      <m:r>
                        <a:rPr lang="it-IT" sz="1000" b="0" i="1" dirty="0" smtClean="0">
                          <a:latin typeface="Cambria Math" panose="02040503050406030204" pitchFamily="18" charset="0"/>
                        </a:rPr>
                        <m:t>/</m:t>
                      </m:r>
                    </m:oMath>
                  </m:oMathPara>
                </a14:m>
                <a:endParaRPr lang="it-IT" sz="1000" baseline="-25000" dirty="0"/>
              </a:p>
            </p:txBody>
          </p:sp>
        </mc:Choice>
        <mc:Fallback xmlns="">
          <p:sp>
            <p:nvSpPr>
              <p:cNvPr id="27" name="CasellaDiTesto 26"/>
              <p:cNvSpPr txBox="1">
                <a:spLocks noRot="1" noChangeAspect="1" noMove="1" noResize="1" noEditPoints="1" noAdjustHandles="1" noChangeArrowheads="1" noChangeShapeType="1" noTextEdit="1"/>
              </p:cNvSpPr>
              <p:nvPr/>
            </p:nvSpPr>
            <p:spPr>
              <a:xfrm>
                <a:off x="4179722" y="2093624"/>
                <a:ext cx="2346108" cy="217215"/>
              </a:xfrm>
              <a:prstGeom prst="rect">
                <a:avLst/>
              </a:prstGeom>
              <a:blipFill>
                <a:blip r:embed="rId11"/>
                <a:stretch>
                  <a:fillRect b="-16667"/>
                </a:stretch>
              </a:blipFill>
            </p:spPr>
            <p:txBody>
              <a:bodyPr/>
              <a:lstStyle/>
              <a:p>
                <a:r>
                  <a:rPr lang="it-IT">
                    <a:noFill/>
                  </a:rPr>
                  <a:t> </a:t>
                </a:r>
              </a:p>
            </p:txBody>
          </p:sp>
        </mc:Fallback>
      </mc:AlternateContent>
      <p:cxnSp>
        <p:nvCxnSpPr>
          <p:cNvPr id="28" name="Connettore diritto 27"/>
          <p:cNvCxnSpPr>
            <a:stCxn id="31" idx="3"/>
          </p:cNvCxnSpPr>
          <p:nvPr/>
        </p:nvCxnSpPr>
        <p:spPr>
          <a:xfrm flipH="1">
            <a:off x="6190826" y="3534884"/>
            <a:ext cx="249151" cy="13184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diritto 28"/>
          <p:cNvCxnSpPr>
            <a:stCxn id="31" idx="5"/>
          </p:cNvCxnSpPr>
          <p:nvPr/>
        </p:nvCxnSpPr>
        <p:spPr>
          <a:xfrm>
            <a:off x="7993821" y="3534884"/>
            <a:ext cx="321812" cy="1253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CasellaDiTesto 29"/>
              <p:cNvSpPr txBox="1"/>
              <p:nvPr/>
            </p:nvSpPr>
            <p:spPr>
              <a:xfrm>
                <a:off x="6763608" y="3918655"/>
                <a:ext cx="926625" cy="2754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i="1" dirty="0" smtClean="0">
                              <a:latin typeface="Cambria Math" panose="02040503050406030204" pitchFamily="18" charset="0"/>
                            </a:rPr>
                            <m:t>𝑥</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b="0" dirty="0"/>
              </a:p>
              <a:p>
                <a:pPr/>
                <a14:m>
                  <m:oMathPara xmlns:m="http://schemas.openxmlformats.org/officeDocument/2006/math">
                    <m:oMathParaPr>
                      <m:jc m:val="centerGroup"/>
                    </m:oMathParaPr>
                    <m:oMath xmlns:m="http://schemas.openxmlformats.org/officeDocument/2006/math">
                      <m:acc>
                        <m:accPr>
                          <m:chr m:val="̇"/>
                          <m:ctrlPr>
                            <a:rPr lang="it-IT" sz="1000" i="1" smtClean="0">
                              <a:latin typeface="Cambria Math" panose="02040503050406030204" pitchFamily="18" charset="0"/>
                            </a:rPr>
                          </m:ctrlPr>
                        </m:accPr>
                        <m:e>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e>
                      </m:acc>
                      <m:r>
                        <a:rPr lang="it-IT" sz="1000" b="0" i="1" smtClean="0">
                          <a:latin typeface="Cambria Math" panose="02040503050406030204" pitchFamily="18" charset="0"/>
                        </a:rPr>
                        <m:t>=0</m:t>
                      </m:r>
                    </m:oMath>
                  </m:oMathPara>
                </a14:m>
                <a:endParaRPr lang="it-IT" sz="1000" dirty="0"/>
              </a:p>
            </p:txBody>
          </p:sp>
        </mc:Choice>
        <mc:Fallback xmlns="">
          <p:sp>
            <p:nvSpPr>
              <p:cNvPr id="30" name="CasellaDiTesto 29"/>
              <p:cNvSpPr txBox="1">
                <a:spLocks noRot="1" noChangeAspect="1" noMove="1" noResize="1" noEditPoints="1" noAdjustHandles="1" noChangeArrowheads="1" noChangeShapeType="1" noTextEdit="1"/>
              </p:cNvSpPr>
              <p:nvPr/>
            </p:nvSpPr>
            <p:spPr>
              <a:xfrm>
                <a:off x="6763608" y="3918655"/>
                <a:ext cx="926625" cy="275464"/>
              </a:xfrm>
              <a:prstGeom prst="rect">
                <a:avLst/>
              </a:prstGeom>
              <a:blipFill>
                <a:blip r:embed="rId12"/>
                <a:stretch>
                  <a:fillRect b="-24444"/>
                </a:stretch>
              </a:blipFill>
            </p:spPr>
            <p:txBody>
              <a:bodyPr/>
              <a:lstStyle/>
              <a:p>
                <a:r>
                  <a:rPr lang="it-IT">
                    <a:noFill/>
                  </a:rPr>
                  <a:t> </a:t>
                </a:r>
              </a:p>
            </p:txBody>
          </p:sp>
        </mc:Fallback>
      </mc:AlternateContent>
      <p:sp>
        <p:nvSpPr>
          <p:cNvPr id="31" name="Ovale 30"/>
          <p:cNvSpPr/>
          <p:nvPr/>
        </p:nvSpPr>
        <p:spPr>
          <a:xfrm>
            <a:off x="6118165" y="2575011"/>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32" name="CasellaDiTesto 31"/>
          <p:cNvSpPr txBox="1"/>
          <p:nvPr/>
        </p:nvSpPr>
        <p:spPr>
          <a:xfrm>
            <a:off x="8869700" y="944745"/>
            <a:ext cx="2861732" cy="3093154"/>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err="1"/>
              <a:t>x</a:t>
            </a:r>
            <a:r>
              <a:rPr lang="it-IT" sz="1500" i="1" baseline="-25000" dirty="0" err="1"/>
              <a:t>a</a:t>
            </a:r>
            <a:r>
              <a:rPr lang="it-IT" sz="1500" dirty="0"/>
              <a:t> (posizione asteroide)</a:t>
            </a:r>
          </a:p>
          <a:p>
            <a:pPr marL="447675" lvl="1" indent="-180975">
              <a:buFont typeface="Arial" panose="020B0604020202020204" pitchFamily="34" charset="0"/>
              <a:buChar char="•"/>
            </a:pPr>
            <a:r>
              <a:rPr lang="it-IT" sz="1500" i="1" dirty="0" err="1"/>
              <a:t>y</a:t>
            </a:r>
            <a:r>
              <a:rPr lang="it-IT" sz="1500" i="1" baseline="-25000" dirty="0" err="1"/>
              <a:t>a</a:t>
            </a:r>
            <a:r>
              <a:rPr lang="it-IT" sz="1500" i="1" dirty="0"/>
              <a:t> </a:t>
            </a:r>
            <a:r>
              <a:rPr lang="it-IT" sz="1500" dirty="0"/>
              <a:t>(posizione asteroide)</a:t>
            </a:r>
          </a:p>
          <a:p>
            <a:pPr marL="447675" lvl="1" indent="-180975">
              <a:buFont typeface="Arial" panose="020B0604020202020204" pitchFamily="34" charset="0"/>
              <a:buChar char="•"/>
            </a:pPr>
            <a:r>
              <a:rPr lang="it-IT" sz="1500" dirty="0"/>
              <a:t>p (punteggio, aumenta ad ogni rimbalzo)</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(velocità)</a:t>
            </a:r>
          </a:p>
          <a:p>
            <a:pPr marL="447675" lvl="1" indent="-180975">
              <a:buFont typeface="Arial" panose="020B0604020202020204" pitchFamily="34" charset="0"/>
              <a:buChar char="•"/>
            </a:pPr>
            <a:r>
              <a:rPr lang="it-IT" sz="1500" i="1" dirty="0"/>
              <a:t>x</a:t>
            </a:r>
            <a:r>
              <a:rPr lang="it-IT" sz="1500" i="1" baseline="-25000" dirty="0"/>
              <a:t>max</a:t>
            </a:r>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(valore minimo, bordo)</a:t>
            </a:r>
          </a:p>
          <a:p>
            <a:endParaRPr lang="it-IT" sz="1500" i="1" dirty="0"/>
          </a:p>
        </p:txBody>
      </p:sp>
      <p:cxnSp>
        <p:nvCxnSpPr>
          <p:cNvPr id="34" name="Connettore 7 33"/>
          <p:cNvCxnSpPr>
            <a:stCxn id="31" idx="3"/>
            <a:endCxn id="6" idx="5"/>
          </p:cNvCxnSpPr>
          <p:nvPr/>
        </p:nvCxnSpPr>
        <p:spPr>
          <a:xfrm rot="5400000">
            <a:off x="5289299" y="2511162"/>
            <a:ext cx="126956" cy="2174401"/>
          </a:xfrm>
          <a:prstGeom prst="curvedConnector3">
            <a:avLst>
              <a:gd name="adj1" fmla="val 409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asellaDiTesto 34"/>
              <p:cNvSpPr txBox="1"/>
              <p:nvPr/>
            </p:nvSpPr>
            <p:spPr>
              <a:xfrm>
                <a:off x="4265575" y="3817427"/>
                <a:ext cx="2346108" cy="242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𝑅𝑒𝑠𝑡𝑎𝑟𝑡𝐴</m:t>
                      </m:r>
                      <m:r>
                        <a:rPr lang="it-IT" sz="1000" b="0" i="1" dirty="0" smtClean="0">
                          <a:latin typeface="Cambria Math" panose="02040503050406030204" pitchFamily="18" charset="0"/>
                        </a:rPr>
                        <m:t>/</m:t>
                      </m:r>
                    </m:oMath>
                  </m:oMathPara>
                </a14:m>
                <a:endParaRPr lang="it-IT" sz="1000" baseline="-25000" dirty="0"/>
              </a:p>
            </p:txBody>
          </p:sp>
        </mc:Choice>
        <mc:Fallback xmlns="">
          <p:sp>
            <p:nvSpPr>
              <p:cNvPr id="35" name="CasellaDiTesto 34"/>
              <p:cNvSpPr txBox="1">
                <a:spLocks noRot="1" noChangeAspect="1" noMove="1" noResize="1" noEditPoints="1" noAdjustHandles="1" noChangeArrowheads="1" noChangeShapeType="1" noTextEdit="1"/>
              </p:cNvSpPr>
              <p:nvPr/>
            </p:nvSpPr>
            <p:spPr>
              <a:xfrm>
                <a:off x="4265575" y="3817427"/>
                <a:ext cx="2346108" cy="242695"/>
              </a:xfrm>
              <a:prstGeom prst="rect">
                <a:avLst/>
              </a:prstGeom>
              <a:blipFill>
                <a:blip r:embed="rId13"/>
                <a:stretch>
                  <a:fillRect b="-5000"/>
                </a:stretch>
              </a:blipFill>
            </p:spPr>
            <p:txBody>
              <a:bodyPr/>
              <a:lstStyle/>
              <a:p>
                <a:r>
                  <a:rPr lang="it-IT">
                    <a:noFill/>
                  </a:rPr>
                  <a:t> </a:t>
                </a:r>
              </a:p>
            </p:txBody>
          </p:sp>
        </mc:Fallback>
      </mc:AlternateContent>
      <p:sp>
        <p:nvSpPr>
          <p:cNvPr id="37" name="CasellaDiTesto 36"/>
          <p:cNvSpPr txBox="1"/>
          <p:nvPr/>
        </p:nvSpPr>
        <p:spPr>
          <a:xfrm>
            <a:off x="8869700" y="5294755"/>
            <a:ext cx="3287568" cy="784830"/>
          </a:xfrm>
          <a:prstGeom prst="rect">
            <a:avLst/>
          </a:prstGeom>
          <a:noFill/>
        </p:spPr>
        <p:txBody>
          <a:bodyPr wrap="square" rtlCol="0">
            <a:spAutoFit/>
          </a:bodyPr>
          <a:lstStyle/>
          <a:p>
            <a:r>
              <a:rPr lang="it-IT" sz="1500" dirty="0"/>
              <a:t>Output:</a:t>
            </a:r>
          </a:p>
          <a:p>
            <a:pPr marL="447675" indent="-180975">
              <a:buFont typeface="Arial" panose="020B0604020202020204" pitchFamily="34" charset="0"/>
              <a:buChar char="•"/>
              <a:tabLst>
                <a:tab pos="447675" algn="l"/>
              </a:tabLst>
            </a:pPr>
            <a:r>
              <a:rPr lang="it-IT" sz="1500" i="1" dirty="0"/>
              <a:t>position </a:t>
            </a:r>
            <a:r>
              <a:rPr lang="it-IT" sz="1500" dirty="0"/>
              <a:t>(posizione attuale dell’asteroide (</a:t>
            </a:r>
            <a:r>
              <a:rPr lang="it-IT" sz="1500" i="1" dirty="0"/>
              <a:t>x</a:t>
            </a:r>
            <a:r>
              <a:rPr lang="it-IT" sz="1500" i="1" baseline="-25000" dirty="0"/>
              <a:t>a</a:t>
            </a:r>
            <a:r>
              <a:rPr lang="it-IT" sz="1500" i="1" dirty="0"/>
              <a:t>,y</a:t>
            </a:r>
            <a:r>
              <a:rPr lang="it-IT" sz="1500" i="1" baseline="-25000" dirty="0"/>
              <a:t>a</a:t>
            </a:r>
            <a:r>
              <a:rPr lang="it-IT" sz="1500" dirty="0"/>
              <a:t>) )</a:t>
            </a:r>
          </a:p>
        </p:txBody>
      </p:sp>
      <mc:AlternateContent xmlns:mc="http://schemas.openxmlformats.org/markup-compatibility/2006" xmlns:a14="http://schemas.microsoft.com/office/drawing/2010/main">
        <mc:Choice Requires="a14">
          <p:sp>
            <p:nvSpPr>
              <p:cNvPr id="41" name="CasellaDiTesto 40"/>
              <p:cNvSpPr txBox="1"/>
              <p:nvPr/>
            </p:nvSpPr>
            <p:spPr>
              <a:xfrm>
                <a:off x="4337695" y="4019141"/>
                <a:ext cx="2166700" cy="7276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b="0" i="1" dirty="0" smtClean="0">
                              <a:latin typeface="Cambria Math" panose="02040503050406030204" pitchFamily="18" charset="0"/>
                            </a:rPr>
                          </m:ctrlPr>
                        </m:sSupPr>
                        <m:e>
                          <m:r>
                            <a:rPr lang="it-IT" sz="1000" b="0" i="1" dirty="0" smtClean="0">
                              <a:latin typeface="Cambria Math" panose="02040503050406030204" pitchFamily="18" charset="0"/>
                            </a:rPr>
                            <m:t>𝑦</m:t>
                          </m:r>
                        </m:e>
                        <m:sup>
                          <m:r>
                            <a:rPr lang="it-IT" sz="1000" b="0" i="1" dirty="0" smtClean="0">
                              <a:latin typeface="Cambria Math" panose="02040503050406030204" pitchFamily="18" charset="0"/>
                            </a:rPr>
                            <m:t>𝑖</m:t>
                          </m:r>
                        </m:sup>
                      </m:sSup>
                    </m:oMath>
                  </m:oMathPara>
                </a14:m>
                <a:endParaRPr lang="it-IT"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𝑥</m:t>
                      </m:r>
                      <m:r>
                        <a:rPr lang="it-IT" sz="1000" i="1" baseline="-25000" dirty="0" err="1" smtClean="0">
                          <a:latin typeface="Cambria Math" panose="02040503050406030204" pitchFamily="18" charset="0"/>
                        </a:rPr>
                        <m:t>𝑎</m:t>
                      </m:r>
                      <m:r>
                        <a:rPr lang="it-IT" sz="1000" i="1" dirty="0" smtClean="0">
                          <a:latin typeface="Cambria Math" panose="02040503050406030204" pitchFamily="18" charset="0"/>
                        </a:rPr>
                        <m:t>=</m:t>
                      </m:r>
                      <m:sSup>
                        <m:sSupPr>
                          <m:ctrlPr>
                            <a:rPr lang="it-IT" sz="1000" i="1" dirty="0" smtClean="0">
                              <a:latin typeface="Cambria Math" panose="02040503050406030204" pitchFamily="18" charset="0"/>
                            </a:rPr>
                          </m:ctrlPr>
                        </m:sSupPr>
                        <m:e>
                          <m:r>
                            <a:rPr lang="it-IT" sz="1000" b="0" i="1" dirty="0" smtClean="0">
                              <a:latin typeface="Cambria Math" panose="02040503050406030204" pitchFamily="18" charset="0"/>
                            </a:rPr>
                            <m:t>𝑥</m:t>
                          </m:r>
                        </m:e>
                        <m:sup>
                          <m:r>
                            <a:rPr lang="it-IT" sz="1000" b="0" i="1" dirty="0" smtClean="0">
                              <a:latin typeface="Cambria Math" panose="02040503050406030204" pitchFamily="18" charset="0"/>
                            </a:rPr>
                            <m:t>𝑖</m:t>
                          </m:r>
                        </m:sup>
                      </m:sSup>
                    </m:oMath>
                  </m:oMathPara>
                </a14:m>
                <a:endParaRPr lang="it-IT" sz="1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i="1" dirty="0">
                          <a:latin typeface="Cambria Math" panose="02040503050406030204" pitchFamily="18" charset="0"/>
                          <a:ea typeface="Cambria Math" panose="02040503050406030204" pitchFamily="18" charset="0"/>
                        </a:rPr>
                        <m:t>𝛾</m:t>
                      </m:r>
                      <m:r>
                        <a:rPr lang="it-IT" sz="1000" i="1" dirty="0">
                          <a:latin typeface="Cambria Math" panose="02040503050406030204" pitchFamily="18" charset="0"/>
                          <a:ea typeface="Cambria Math" panose="02040503050406030204" pitchFamily="18" charset="0"/>
                        </a:rPr>
                        <m:t>=</m:t>
                      </m:r>
                      <m:sSup>
                        <m:sSupPr>
                          <m:ctrlPr>
                            <a:rPr lang="it-IT" sz="1000" i="1" dirty="0">
                              <a:latin typeface="Cambria Math" panose="02040503050406030204" pitchFamily="18" charset="0"/>
                            </a:rPr>
                          </m:ctrlPr>
                        </m:sSupPr>
                        <m:e>
                          <m:r>
                            <a:rPr lang="it-IT" sz="1000" i="1" dirty="0">
                              <a:latin typeface="Cambria Math" panose="02040503050406030204" pitchFamily="18" charset="0"/>
                              <a:ea typeface="Cambria Math" panose="02040503050406030204" pitchFamily="18" charset="0"/>
                            </a:rPr>
                            <m:t>𝛾</m:t>
                          </m:r>
                        </m:e>
                        <m:sup>
                          <m:r>
                            <a:rPr lang="it-IT" sz="1000" i="1" dirty="0">
                              <a:latin typeface="Cambria Math" panose="02040503050406030204" pitchFamily="18" charset="0"/>
                            </a:rPr>
                            <m:t>𝑖</m:t>
                          </m:r>
                        </m:sup>
                      </m:sSup>
                    </m:oMath>
                  </m:oMathPara>
                </a14:m>
                <a:endParaRPr lang="it-IT" sz="1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ea typeface="Cambria Math" panose="02040503050406030204" pitchFamily="18" charset="0"/>
                        </a:rPr>
                        <m:t>𝑝</m:t>
                      </m:r>
                      <m:r>
                        <a:rPr lang="it-IT" sz="1000" b="0" i="1" dirty="0" smtClean="0">
                          <a:latin typeface="Cambria Math" panose="02040503050406030204" pitchFamily="18" charset="0"/>
                          <a:ea typeface="Cambria Math" panose="02040503050406030204" pitchFamily="18" charset="0"/>
                        </a:rPr>
                        <m:t>=0 </m:t>
                      </m:r>
                    </m:oMath>
                  </m:oMathPara>
                </a14:m>
                <a:endParaRPr lang="it-IT" sz="1000" baseline="-25000" dirty="0"/>
              </a:p>
            </p:txBody>
          </p:sp>
        </mc:Choice>
        <mc:Fallback xmlns="">
          <p:sp>
            <p:nvSpPr>
              <p:cNvPr id="41" name="CasellaDiTesto 40"/>
              <p:cNvSpPr txBox="1">
                <a:spLocks noRot="1" noChangeAspect="1" noMove="1" noResize="1" noEditPoints="1" noAdjustHandles="1" noChangeArrowheads="1" noChangeShapeType="1" noTextEdit="1"/>
              </p:cNvSpPr>
              <p:nvPr/>
            </p:nvSpPr>
            <p:spPr>
              <a:xfrm>
                <a:off x="4337695" y="4019141"/>
                <a:ext cx="2166700" cy="727635"/>
              </a:xfrm>
              <a:prstGeom prst="rect">
                <a:avLst/>
              </a:prstGeom>
              <a:blipFill>
                <a:blip r:embed="rId1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10750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asellaDiTesto 130"/>
          <p:cNvSpPr txBox="1"/>
          <p:nvPr/>
        </p:nvSpPr>
        <p:spPr>
          <a:xfrm>
            <a:off x="9522569" y="3078621"/>
            <a:ext cx="2743200" cy="1477328"/>
          </a:xfrm>
          <a:prstGeom prst="rect">
            <a:avLst/>
          </a:prstGeom>
          <a:noFill/>
        </p:spPr>
        <p:txBody>
          <a:bodyPr wrap="square" rtlCol="0">
            <a:spAutoFit/>
          </a:bodyPr>
          <a:lstStyle/>
          <a:p>
            <a:r>
              <a:rPr lang="it-IT" sz="1500" dirty="0"/>
              <a:t>Input:</a:t>
            </a:r>
          </a:p>
          <a:p>
            <a:pPr marL="180975" indent="-180975">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180975" indent="-180975">
              <a:buFont typeface="Arial" panose="020B0604020202020204" pitchFamily="34" charset="0"/>
              <a:buChar char="•"/>
            </a:pPr>
            <a:r>
              <a:rPr lang="it-IT" sz="1500" i="1" dirty="0"/>
              <a:t>position</a:t>
            </a:r>
          </a:p>
        </p:txBody>
      </p:sp>
      <p:sp>
        <p:nvSpPr>
          <p:cNvPr id="132" name="CasellaDiTesto 131"/>
          <p:cNvSpPr txBox="1"/>
          <p:nvPr/>
        </p:nvSpPr>
        <p:spPr>
          <a:xfrm>
            <a:off x="9522569" y="4492221"/>
            <a:ext cx="2743200" cy="553998"/>
          </a:xfrm>
          <a:prstGeom prst="rect">
            <a:avLst/>
          </a:prstGeom>
          <a:noFill/>
        </p:spPr>
        <p:txBody>
          <a:bodyPr wrap="square" rtlCol="0">
            <a:spAutoFit/>
          </a:bodyPr>
          <a:lstStyle/>
          <a:p>
            <a:r>
              <a:rPr lang="it-IT" sz="1500" dirty="0"/>
              <a:t>Output:</a:t>
            </a:r>
          </a:p>
          <a:p>
            <a:pPr marL="180975" indent="-180975">
              <a:buFont typeface="Arial" panose="020B0604020202020204" pitchFamily="34" charset="0"/>
              <a:buChar char="•"/>
            </a:pPr>
            <a:r>
              <a:rPr lang="it-IT" sz="1500" i="1" dirty="0"/>
              <a:t>Stop</a:t>
            </a:r>
          </a:p>
        </p:txBody>
      </p:sp>
      <p:sp>
        <p:nvSpPr>
          <p:cNvPr id="133" name="CasellaDiTesto 132"/>
          <p:cNvSpPr txBox="1"/>
          <p:nvPr/>
        </p:nvSpPr>
        <p:spPr>
          <a:xfrm>
            <a:off x="9421777" y="504777"/>
            <a:ext cx="2861732" cy="2631490"/>
          </a:xfrm>
          <a:prstGeom prst="rect">
            <a:avLst/>
          </a:prstGeom>
          <a:noFill/>
        </p:spPr>
        <p:txBody>
          <a:bodyPr wrap="square" rtlCol="0">
            <a:spAutoFit/>
          </a:bodyPr>
          <a:lstStyle/>
          <a:p>
            <a:r>
              <a:rPr lang="it-IT" sz="1500" dirty="0"/>
              <a:t>Parametri del sistema</a:t>
            </a:r>
          </a:p>
          <a:p>
            <a:pPr marL="266700" indent="-266700">
              <a:buFont typeface="+mj-lt"/>
              <a:buAutoNum type="arabicPeriod"/>
            </a:pPr>
            <a:r>
              <a:rPr lang="it-IT" sz="1500" dirty="0"/>
              <a:t>Variabili:</a:t>
            </a:r>
          </a:p>
          <a:p>
            <a:pPr marL="447675" lvl="1" indent="-180975">
              <a:buFont typeface="Arial" panose="020B0604020202020204" pitchFamily="34" charset="0"/>
              <a:buChar char="•"/>
              <a:tabLst>
                <a:tab pos="447675" algn="l"/>
              </a:tabLst>
            </a:pPr>
            <a:r>
              <a:rPr lang="it-IT" sz="1500" i="1" dirty="0"/>
              <a:t>x</a:t>
            </a:r>
            <a:r>
              <a:rPr lang="it-IT" sz="1500" i="1" baseline="-25000" dirty="0"/>
              <a:t>s</a:t>
            </a:r>
            <a:r>
              <a:rPr lang="it-IT" sz="1500" dirty="0"/>
              <a:t> (posizione navicella)</a:t>
            </a:r>
          </a:p>
          <a:p>
            <a:pPr marL="447675" lvl="1" indent="-180975">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66700" indent="-266700">
              <a:buFont typeface="+mj-lt"/>
              <a:buAutoNum type="arabicPeriod"/>
            </a:pPr>
            <a:r>
              <a:rPr lang="it-IT" sz="1500" dirty="0"/>
              <a:t>Costanti:</a:t>
            </a:r>
          </a:p>
          <a:p>
            <a:pPr marL="447675" lvl="1" indent="-180975">
              <a:buFont typeface="Arial" panose="020B0604020202020204" pitchFamily="34" charset="0"/>
              <a:buChar char="•"/>
            </a:pPr>
            <a:r>
              <a:rPr lang="it-IT" sz="1500" i="1" dirty="0"/>
              <a:t>v</a:t>
            </a:r>
            <a:r>
              <a:rPr lang="it-IT" sz="1500" dirty="0"/>
              <a:t> (velocità)</a:t>
            </a:r>
          </a:p>
          <a:p>
            <a:pPr marL="447675" lvl="1" indent="-180975">
              <a:buFont typeface="Arial" panose="020B0604020202020204" pitchFamily="34" charset="0"/>
              <a:buChar char="•"/>
            </a:pPr>
            <a:r>
              <a:rPr lang="it-IT" sz="1500" i="1" dirty="0"/>
              <a:t>x</a:t>
            </a:r>
            <a:r>
              <a:rPr lang="it-IT" sz="1500" i="1" baseline="-25000" dirty="0"/>
              <a:t>max</a:t>
            </a:r>
            <a:r>
              <a:rPr lang="it-IT" sz="1500" dirty="0"/>
              <a:t> (valore massimo, bordo)</a:t>
            </a:r>
          </a:p>
          <a:p>
            <a:pPr marL="447675" lvl="1" indent="-180975">
              <a:buFont typeface="Arial" panose="020B0604020202020204" pitchFamily="34" charset="0"/>
              <a:buChar char="•"/>
            </a:pPr>
            <a:r>
              <a:rPr lang="it-IT" sz="1500" i="1" dirty="0" err="1"/>
              <a:t>x</a:t>
            </a:r>
            <a:r>
              <a:rPr lang="it-IT" sz="1500" i="1" baseline="-25000" dirty="0" err="1"/>
              <a:t>min</a:t>
            </a:r>
            <a:r>
              <a:rPr lang="it-IT" sz="1500" dirty="0"/>
              <a:t> (valore minimo, bordo)</a:t>
            </a:r>
          </a:p>
          <a:p>
            <a:pPr marL="447675" lvl="1" indent="-180975">
              <a:buFont typeface="Arial" panose="020B0604020202020204" pitchFamily="34" charset="0"/>
              <a:buChar char="•"/>
              <a:tabLst>
                <a:tab pos="447675" algn="l"/>
              </a:tabLst>
            </a:pPr>
            <a:r>
              <a:rPr lang="it-IT" sz="1500" i="1" dirty="0" err="1"/>
              <a:t>y</a:t>
            </a:r>
            <a:r>
              <a:rPr lang="it-IT" sz="1500" i="1" baseline="-25000" dirty="0" err="1"/>
              <a:t>max</a:t>
            </a:r>
            <a:r>
              <a:rPr lang="it-IT" sz="1500" dirty="0"/>
              <a:t> (valore massimo, bordo)</a:t>
            </a:r>
          </a:p>
          <a:p>
            <a:pPr marL="447675" lvl="1" indent="-180975">
              <a:buFont typeface="Arial" panose="020B0604020202020204" pitchFamily="34" charset="0"/>
              <a:buChar char="•"/>
            </a:pPr>
            <a:r>
              <a:rPr lang="it-IT" sz="1500" i="1" dirty="0" err="1"/>
              <a:t>y</a:t>
            </a:r>
            <a:r>
              <a:rPr lang="it-IT" sz="1500" i="1" baseline="-25000" dirty="0" err="1"/>
              <a:t>min</a:t>
            </a:r>
            <a:r>
              <a:rPr lang="it-IT" sz="1500" dirty="0"/>
              <a:t> (valore minimo, bordo)</a:t>
            </a:r>
          </a:p>
          <a:p>
            <a:endParaRPr lang="it-IT" sz="1500" i="1" dirty="0"/>
          </a:p>
        </p:txBody>
      </p:sp>
      <p:sp>
        <p:nvSpPr>
          <p:cNvPr id="135" name="CasellaDiTesto 134"/>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mc:AlternateContent xmlns:mc="http://schemas.openxmlformats.org/markup-compatibility/2006" xmlns:a14="http://schemas.microsoft.com/office/drawing/2010/main">
        <mc:Choice Requires="a14">
          <p:sp>
            <p:nvSpPr>
              <p:cNvPr id="137" name="CasellaDiTesto 136"/>
              <p:cNvSpPr txBox="1"/>
              <p:nvPr/>
            </p:nvSpPr>
            <p:spPr>
              <a:xfrm rot="16200000">
                <a:off x="7447689" y="2422582"/>
                <a:ext cx="1170244"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7" name="CasellaDiTesto 136"/>
              <p:cNvSpPr txBox="1">
                <a:spLocks noRot="1" noChangeAspect="1" noMove="1" noResize="1" noEditPoints="1" noAdjustHandles="1" noChangeArrowheads="1" noChangeShapeType="1" noTextEdit="1"/>
              </p:cNvSpPr>
              <p:nvPr/>
            </p:nvSpPr>
            <p:spPr>
              <a:xfrm rot="16200000">
                <a:off x="7447689" y="2422582"/>
                <a:ext cx="1170244" cy="246221"/>
              </a:xfrm>
              <a:prstGeom prst="rect">
                <a:avLst/>
              </a:prstGeom>
              <a:blipFill>
                <a:blip r:embed="rId17"/>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p:cNvSpPr txBox="1"/>
              <p:nvPr/>
            </p:nvSpPr>
            <p:spPr>
              <a:xfrm rot="16200000">
                <a:off x="7853795" y="4410481"/>
                <a:ext cx="1129635"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38" name="CasellaDiTesto 137"/>
              <p:cNvSpPr txBox="1">
                <a:spLocks noRot="1" noChangeAspect="1" noMove="1" noResize="1" noEditPoints="1" noAdjustHandles="1" noChangeArrowheads="1" noChangeShapeType="1" noTextEdit="1"/>
              </p:cNvSpPr>
              <p:nvPr/>
            </p:nvSpPr>
            <p:spPr>
              <a:xfrm rot="16200000">
                <a:off x="7853795" y="4410481"/>
                <a:ext cx="1129635" cy="246221"/>
              </a:xfrm>
              <a:prstGeom prst="rect">
                <a:avLst/>
              </a:prstGeom>
              <a:blipFill>
                <a:blip r:embed="rId3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9" name="CasellaDiTesto 138"/>
              <p:cNvSpPr txBox="1"/>
              <p:nvPr/>
            </p:nvSpPr>
            <p:spPr>
              <a:xfrm rot="1869505">
                <a:off x="5728737" y="4292949"/>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39" name="CasellaDiTesto 138"/>
              <p:cNvSpPr txBox="1">
                <a:spLocks noRot="1" noChangeAspect="1" noMove="1" noResize="1" noEditPoints="1" noAdjustHandles="1" noChangeArrowheads="1" noChangeShapeType="1" noTextEdit="1"/>
              </p:cNvSpPr>
              <p:nvPr/>
            </p:nvSpPr>
            <p:spPr>
              <a:xfrm rot="1869505">
                <a:off x="5728737" y="4292949"/>
                <a:ext cx="2349643" cy="246221"/>
              </a:xfrm>
              <a:prstGeom prst="rect">
                <a:avLst/>
              </a:prstGeom>
              <a:blipFill>
                <a:blip r:embed="rId35"/>
                <a:stretch>
                  <a:fillRect l="-28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p:cNvSpPr txBox="1"/>
              <p:nvPr/>
            </p:nvSpPr>
            <p:spPr>
              <a:xfrm rot="19629403">
                <a:off x="1773769" y="4277797"/>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0" name="CasellaDiTesto 139"/>
              <p:cNvSpPr txBox="1">
                <a:spLocks noRot="1" noChangeAspect="1" noMove="1" noResize="1" noEditPoints="1" noAdjustHandles="1" noChangeArrowheads="1" noChangeShapeType="1" noTextEdit="1"/>
              </p:cNvSpPr>
              <p:nvPr/>
            </p:nvSpPr>
            <p:spPr>
              <a:xfrm rot="19629403">
                <a:off x="1773769" y="4277797"/>
                <a:ext cx="2349643" cy="246221"/>
              </a:xfrm>
              <a:prstGeom prst="rect">
                <a:avLst/>
              </a:prstGeom>
              <a:blipFill>
                <a:blip r:embed="rId36"/>
                <a:stretch>
                  <a:fillRect b="-123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1" name="CasellaDiTesto 140"/>
              <p:cNvSpPr txBox="1"/>
              <p:nvPr/>
            </p:nvSpPr>
            <p:spPr>
              <a:xfrm rot="1934918">
                <a:off x="2040384" y="2423936"/>
                <a:ext cx="2349643" cy="246221"/>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41" name="CasellaDiTesto 140"/>
              <p:cNvSpPr txBox="1">
                <a:spLocks noRot="1" noChangeAspect="1" noMove="1" noResize="1" noEditPoints="1" noAdjustHandles="1" noChangeArrowheads="1" noChangeShapeType="1" noTextEdit="1"/>
              </p:cNvSpPr>
              <p:nvPr/>
            </p:nvSpPr>
            <p:spPr>
              <a:xfrm rot="1934918">
                <a:off x="2040384" y="2423936"/>
                <a:ext cx="2349643" cy="246221"/>
              </a:xfrm>
              <a:prstGeom prst="rect">
                <a:avLst/>
              </a:prstGeom>
              <a:blipFill>
                <a:blip r:embed="rId37"/>
                <a:stretch>
                  <a:fillRect l="-287"/>
                </a:stretch>
              </a:blipFill>
            </p:spPr>
            <p:txBody>
              <a:bodyPr/>
              <a:lstStyle/>
              <a:p>
                <a:r>
                  <a:rPr lang="it-IT">
                    <a:noFill/>
                  </a:rPr>
                  <a:t> </a:t>
                </a:r>
              </a:p>
            </p:txBody>
          </p:sp>
        </mc:Fallback>
      </mc:AlternateContent>
      <p:grpSp>
        <p:nvGrpSpPr>
          <p:cNvPr id="25" name="Gruppo 24"/>
          <p:cNvGrpSpPr/>
          <p:nvPr/>
        </p:nvGrpSpPr>
        <p:grpSpPr>
          <a:xfrm>
            <a:off x="579790" y="1007745"/>
            <a:ext cx="8769753" cy="5042735"/>
            <a:chOff x="579790" y="1007745"/>
            <a:chExt cx="8769753" cy="5042735"/>
          </a:xfrm>
        </p:grpSpPr>
        <p:grpSp>
          <p:nvGrpSpPr>
            <p:cNvPr id="130" name="Gruppo 129"/>
            <p:cNvGrpSpPr>
              <a:grpSpLocks noChangeAspect="1"/>
            </p:cNvGrpSpPr>
            <p:nvPr/>
          </p:nvGrpSpPr>
          <p:grpSpPr>
            <a:xfrm>
              <a:off x="579790" y="1007745"/>
              <a:ext cx="8769753" cy="5042735"/>
              <a:chOff x="1179578" y="1067996"/>
              <a:chExt cx="9662172" cy="5555889"/>
            </a:xfrm>
          </p:grpSpPr>
          <p:sp>
            <p:nvSpPr>
              <p:cNvPr id="6" name="Ovale 5">
                <a:hlinkClick r:id="rId38" action="ppaction://hlinksldjump"/>
              </p:cNvPr>
              <p:cNvSpPr/>
              <p:nvPr/>
            </p:nvSpPr>
            <p:spPr>
              <a:xfrm>
                <a:off x="4903055"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sp>
            <p:nvSpPr>
              <p:cNvPr id="7" name="Ovale 6">
                <a:hlinkClick r:id="rId39" action="ppaction://hlinksldjump"/>
              </p:cNvPr>
              <p:cNvSpPr/>
              <p:nvPr/>
            </p:nvSpPr>
            <p:spPr>
              <a:xfrm>
                <a:off x="4903055" y="1067997"/>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sp>
            <p:nvSpPr>
              <p:cNvPr id="8" name="Ovale 7">
                <a:hlinkClick r:id="rId40" action="ppaction://hlinksldjump"/>
              </p:cNvPr>
              <p:cNvSpPr/>
              <p:nvPr/>
            </p:nvSpPr>
            <p:spPr>
              <a:xfrm>
                <a:off x="8644282" y="3284722"/>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sp>
            <p:nvSpPr>
              <p:cNvPr id="9" name="Ovale 8">
                <a:hlinkClick r:id="rId41" action="ppaction://hlinksldjump"/>
              </p:cNvPr>
              <p:cNvSpPr/>
              <p:nvPr/>
            </p:nvSpPr>
            <p:spPr>
              <a:xfrm>
                <a:off x="4903055" y="5499324"/>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sp>
            <p:nvSpPr>
              <p:cNvPr id="10" name="Ovale 9">
                <a:hlinkClick r:id="rId42" action="ppaction://hlinksldjump"/>
              </p:cNvPr>
              <p:cNvSpPr/>
              <p:nvPr/>
            </p:nvSpPr>
            <p:spPr>
              <a:xfrm>
                <a:off x="1181400" y="32847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Left</a:t>
                </a:r>
              </a:p>
            </p:txBody>
          </p:sp>
          <p:sp>
            <p:nvSpPr>
              <p:cNvPr id="11" name="Ovale 10">
                <a:hlinkClick r:id="rId42" action="ppaction://hlinksldjump"/>
              </p:cNvPr>
              <p:cNvSpPr/>
              <p:nvPr/>
            </p:nvSpPr>
            <p:spPr>
              <a:xfrm>
                <a:off x="8644282" y="1104909"/>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Up-Right</a:t>
                </a:r>
              </a:p>
            </p:txBody>
          </p:sp>
          <p:sp>
            <p:nvSpPr>
              <p:cNvPr id="12" name="Ovale 11">
                <a:hlinkClick r:id="rId43" action="ppaction://hlinksldjump"/>
              </p:cNvPr>
              <p:cNvSpPr/>
              <p:nvPr/>
            </p:nvSpPr>
            <p:spPr>
              <a:xfrm>
                <a:off x="8644282"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Down-Right</a:t>
                </a:r>
              </a:p>
            </p:txBody>
          </p:sp>
          <p:sp>
            <p:nvSpPr>
              <p:cNvPr id="13" name="Ovale 12">
                <a:hlinkClick r:id="rId44" action="ppaction://hlinksldjump"/>
              </p:cNvPr>
              <p:cNvSpPr/>
              <p:nvPr/>
            </p:nvSpPr>
            <p:spPr>
              <a:xfrm>
                <a:off x="1181400" y="1067996"/>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Up-Left</a:t>
                </a:r>
              </a:p>
            </p:txBody>
          </p:sp>
          <p:sp>
            <p:nvSpPr>
              <p:cNvPr id="14" name="Ovale 13">
                <a:hlinkClick r:id="rId45" action="ppaction://hlinksldjump"/>
              </p:cNvPr>
              <p:cNvSpPr/>
              <p:nvPr/>
            </p:nvSpPr>
            <p:spPr>
              <a:xfrm>
                <a:off x="1179578" y="5499323"/>
                <a:ext cx="2197468" cy="1124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Down-Left</a:t>
                </a:r>
              </a:p>
            </p:txBody>
          </p:sp>
          <p:cxnSp>
            <p:nvCxnSpPr>
              <p:cNvPr id="34" name="Connettore 7 33"/>
              <p:cNvCxnSpPr/>
              <p:nvPr/>
            </p:nvCxnSpPr>
            <p:spPr>
              <a:xfrm rot="5400000" flipH="1" flipV="1">
                <a:off x="5677164" y="273228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7 40"/>
              <p:cNvCxnSpPr/>
              <p:nvPr/>
            </p:nvCxnSpPr>
            <p:spPr>
              <a:xfrm rot="5400000">
                <a:off x="5279495" y="273229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CasellaDiTesto 43"/>
                  <p:cNvSpPr txBox="1"/>
                  <p:nvPr/>
                </p:nvSpPr>
                <p:spPr>
                  <a:xfrm>
                    <a:off x="6128919" y="2569346"/>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6128919" y="2569346"/>
                    <a:ext cx="409328" cy="246221"/>
                  </a:xfrm>
                  <a:prstGeom prst="rect">
                    <a:avLst/>
                  </a:prstGeom>
                  <a:blipFill>
                    <a:blip r:embed="rId12"/>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rot="16200000">
                    <a:off x="5025389" y="2623394"/>
                    <a:ext cx="1312947"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5" name="CasellaDiTesto 44"/>
                  <p:cNvSpPr txBox="1">
                    <a:spLocks noRot="1" noChangeAspect="1" noMove="1" noResize="1" noEditPoints="1" noAdjustHandles="1" noChangeArrowheads="1" noChangeShapeType="1" noTextEdit="1"/>
                  </p:cNvSpPr>
                  <p:nvPr/>
                </p:nvSpPr>
                <p:spPr>
                  <a:xfrm rot="16200000">
                    <a:off x="5025389" y="2623394"/>
                    <a:ext cx="1312947" cy="271277"/>
                  </a:xfrm>
                  <a:prstGeom prst="rect">
                    <a:avLst/>
                  </a:prstGeom>
                  <a:blipFill>
                    <a:blip r:embed="rId13"/>
                    <a:stretch>
                      <a:fillRect r="-2439"/>
                    </a:stretch>
                  </a:blipFill>
                </p:spPr>
                <p:txBody>
                  <a:bodyPr/>
                  <a:lstStyle/>
                  <a:p>
                    <a:r>
                      <a:rPr lang="it-IT">
                        <a:noFill/>
                      </a:rPr>
                      <a:t> </a:t>
                    </a:r>
                  </a:p>
                </p:txBody>
              </p:sp>
            </mc:Fallback>
          </mc:AlternateContent>
          <p:cxnSp>
            <p:nvCxnSpPr>
              <p:cNvPr id="46" name="Connettore 7 45"/>
              <p:cNvCxnSpPr/>
              <p:nvPr/>
            </p:nvCxnSpPr>
            <p:spPr>
              <a:xfrm rot="5400000" flipH="1" flipV="1">
                <a:off x="5656405"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7 46"/>
              <p:cNvCxnSpPr/>
              <p:nvPr/>
            </p:nvCxnSpPr>
            <p:spPr>
              <a:xfrm rot="5400000">
                <a:off x="5258736"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asellaDiTesto 47"/>
                  <p:cNvSpPr txBox="1"/>
                  <p:nvPr/>
                </p:nvSpPr>
                <p:spPr>
                  <a:xfrm rot="16200000">
                    <a:off x="5466683" y="4853123"/>
                    <a:ext cx="124184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8" name="CasellaDiTesto 47"/>
                  <p:cNvSpPr txBox="1">
                    <a:spLocks noRot="1" noChangeAspect="1" noMove="1" noResize="1" noEditPoints="1" noAdjustHandles="1" noChangeArrowheads="1" noChangeShapeType="1" noTextEdit="1"/>
                  </p:cNvSpPr>
                  <p:nvPr/>
                </p:nvSpPr>
                <p:spPr>
                  <a:xfrm rot="16200000">
                    <a:off x="5466683" y="4853123"/>
                    <a:ext cx="1241849" cy="271277"/>
                  </a:xfrm>
                  <a:prstGeom prst="rect">
                    <a:avLst/>
                  </a:prstGeom>
                  <a:blipFill>
                    <a:blip r:embed="rId14"/>
                    <a:stretch>
                      <a:fillRect r="-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p:cNvSpPr txBox="1"/>
                  <p:nvPr/>
                </p:nvSpPr>
                <p:spPr>
                  <a:xfrm>
                    <a:off x="5478171" y="4798504"/>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49" name="CasellaDiTesto 48"/>
                  <p:cNvSpPr txBox="1">
                    <a:spLocks noRot="1" noChangeAspect="1" noMove="1" noResize="1" noEditPoints="1" noAdjustHandles="1" noChangeArrowheads="1" noChangeShapeType="1" noTextEdit="1"/>
                  </p:cNvSpPr>
                  <p:nvPr/>
                </p:nvSpPr>
                <p:spPr>
                  <a:xfrm>
                    <a:off x="5478171" y="4798504"/>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51" name="Connettore 7 50"/>
              <p:cNvCxnSpPr/>
              <p:nvPr/>
            </p:nvCxnSpPr>
            <p:spPr>
              <a:xfrm rot="5400000" flipH="1" flipV="1">
                <a:off x="9366794" y="275268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p:cNvCxnSpPr/>
              <p:nvPr/>
            </p:nvCxnSpPr>
            <p:spPr>
              <a:xfrm rot="5400000">
                <a:off x="8969125" y="275268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CasellaDiTesto 52"/>
                  <p:cNvSpPr txBox="1"/>
                  <p:nvPr/>
                </p:nvSpPr>
                <p:spPr>
                  <a:xfrm>
                    <a:off x="9606250" y="2616242"/>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53" name="CasellaDiTesto 52"/>
                  <p:cNvSpPr txBox="1">
                    <a:spLocks noRot="1" noChangeAspect="1" noMove="1" noResize="1" noEditPoints="1" noAdjustHandles="1" noChangeArrowheads="1" noChangeShapeType="1" noTextEdit="1"/>
                  </p:cNvSpPr>
                  <p:nvPr/>
                </p:nvSpPr>
                <p:spPr>
                  <a:xfrm>
                    <a:off x="9606250" y="2616242"/>
                    <a:ext cx="409328" cy="246220"/>
                  </a:xfrm>
                  <a:prstGeom prst="rect">
                    <a:avLst/>
                  </a:prstGeom>
                  <a:blipFill>
                    <a:blip r:embed="rId12"/>
                    <a:stretch>
                      <a:fillRect b="-13889"/>
                    </a:stretch>
                  </a:blipFill>
                </p:spPr>
                <p:txBody>
                  <a:bodyPr/>
                  <a:lstStyle/>
                  <a:p>
                    <a:r>
                      <a:rPr lang="it-IT">
                        <a:noFill/>
                      </a:rPr>
                      <a:t> </a:t>
                    </a:r>
                  </a:p>
                </p:txBody>
              </p:sp>
            </mc:Fallback>
          </mc:AlternateContent>
          <p:cxnSp>
            <p:nvCxnSpPr>
              <p:cNvPr id="55" name="Connettore 7 54"/>
              <p:cNvCxnSpPr/>
              <p:nvPr/>
            </p:nvCxnSpPr>
            <p:spPr>
              <a:xfrm rot="5400000" flipH="1" flipV="1">
                <a:off x="9394882" y="4958149"/>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ttore 7 55"/>
              <p:cNvCxnSpPr/>
              <p:nvPr/>
            </p:nvCxnSpPr>
            <p:spPr>
              <a:xfrm rot="5400000">
                <a:off x="8997213" y="4958150"/>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p:nvPr/>
            </p:nvCxnSpPr>
            <p:spPr>
              <a:xfrm rot="5400000" flipH="1" flipV="1">
                <a:off x="1921130" y="2730163"/>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7 59"/>
              <p:cNvCxnSpPr/>
              <p:nvPr/>
            </p:nvCxnSpPr>
            <p:spPr>
              <a:xfrm rot="5400000">
                <a:off x="1523461" y="2730164"/>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CasellaDiTesto 60"/>
                  <p:cNvSpPr txBox="1"/>
                  <p:nvPr/>
                </p:nvSpPr>
                <p:spPr>
                  <a:xfrm>
                    <a:off x="2372884" y="2523387"/>
                    <a:ext cx="409328"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1" name="CasellaDiTesto 60"/>
                  <p:cNvSpPr txBox="1">
                    <a:spLocks noRot="1" noChangeAspect="1" noMove="1" noResize="1" noEditPoints="1" noAdjustHandles="1" noChangeArrowheads="1" noChangeShapeType="1" noTextEdit="1"/>
                  </p:cNvSpPr>
                  <p:nvPr/>
                </p:nvSpPr>
                <p:spPr>
                  <a:xfrm>
                    <a:off x="2372884" y="2523387"/>
                    <a:ext cx="409328" cy="246220"/>
                  </a:xfrm>
                  <a:prstGeom prst="rect">
                    <a:avLst/>
                  </a:prstGeom>
                  <a:blipFill>
                    <a:blip r:embed="rId16"/>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2" name="CasellaDiTesto 61"/>
                  <p:cNvSpPr txBox="1"/>
                  <p:nvPr/>
                </p:nvSpPr>
                <p:spPr>
                  <a:xfrm rot="16200000">
                    <a:off x="1298833" y="2600874"/>
                    <a:ext cx="12893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62" name="CasellaDiTesto 61"/>
                  <p:cNvSpPr txBox="1">
                    <a:spLocks noRot="1" noChangeAspect="1" noMove="1" noResize="1" noEditPoints="1" noAdjustHandles="1" noChangeArrowheads="1" noChangeShapeType="1" noTextEdit="1"/>
                  </p:cNvSpPr>
                  <p:nvPr/>
                </p:nvSpPr>
                <p:spPr>
                  <a:xfrm rot="16200000">
                    <a:off x="1298833" y="2600874"/>
                    <a:ext cx="1289329" cy="271277"/>
                  </a:xfrm>
                  <a:prstGeom prst="rect">
                    <a:avLst/>
                  </a:prstGeom>
                  <a:blipFill>
                    <a:blip r:embed="rId17"/>
                    <a:stretch>
                      <a:fillRect r="-2500"/>
                    </a:stretch>
                  </a:blipFill>
                </p:spPr>
                <p:txBody>
                  <a:bodyPr/>
                  <a:lstStyle/>
                  <a:p>
                    <a:r>
                      <a:rPr lang="it-IT">
                        <a:noFill/>
                      </a:rPr>
                      <a:t> </a:t>
                    </a:r>
                  </a:p>
                </p:txBody>
              </p:sp>
            </mc:Fallback>
          </mc:AlternateContent>
          <p:cxnSp>
            <p:nvCxnSpPr>
              <p:cNvPr id="63" name="Connettore 7 62"/>
              <p:cNvCxnSpPr/>
              <p:nvPr/>
            </p:nvCxnSpPr>
            <p:spPr>
              <a:xfrm rot="5400000" flipH="1" flipV="1">
                <a:off x="1850917" y="4946890"/>
                <a:ext cx="1092165" cy="12700"/>
              </a:xfrm>
              <a:prstGeom prst="curvedConnector3">
                <a:avLst>
                  <a:gd name="adj1" fmla="val 467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7 63"/>
              <p:cNvCxnSpPr/>
              <p:nvPr/>
            </p:nvCxnSpPr>
            <p:spPr>
              <a:xfrm rot="5400000">
                <a:off x="1453248" y="4946891"/>
                <a:ext cx="1092165" cy="12700"/>
              </a:xfrm>
              <a:prstGeom prst="curvedConnector3">
                <a:avLst>
                  <a:gd name="adj1" fmla="val 493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asellaDiTesto 69"/>
                  <p:cNvSpPr txBox="1"/>
                  <p:nvPr/>
                </p:nvSpPr>
                <p:spPr>
                  <a:xfrm>
                    <a:off x="9228477" y="4806451"/>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0" name="CasellaDiTesto 69"/>
                  <p:cNvSpPr txBox="1">
                    <a:spLocks noRot="1" noChangeAspect="1" noMove="1" noResize="1" noEditPoints="1" noAdjustHandles="1" noChangeArrowheads="1" noChangeShapeType="1" noTextEdit="1"/>
                  </p:cNvSpPr>
                  <p:nvPr/>
                </p:nvSpPr>
                <p:spPr>
                  <a:xfrm>
                    <a:off x="9228477" y="4806451"/>
                    <a:ext cx="450849" cy="246220"/>
                  </a:xfrm>
                  <a:prstGeom prst="rect">
                    <a:avLst/>
                  </a:prstGeom>
                  <a:blipFill>
                    <a:blip r:embed="rId15"/>
                    <a:stretch>
                      <a:fillRect b="-10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p:cNvSpPr txBox="1"/>
                  <p:nvPr/>
                </p:nvSpPr>
                <p:spPr>
                  <a:xfrm rot="16200000">
                    <a:off x="1662466" y="4841631"/>
                    <a:ext cx="124458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1" name="CasellaDiTesto 70"/>
                  <p:cNvSpPr txBox="1">
                    <a:spLocks noRot="1" noChangeAspect="1" noMove="1" noResize="1" noEditPoints="1" noAdjustHandles="1" noChangeArrowheads="1" noChangeShapeType="1" noTextEdit="1"/>
                  </p:cNvSpPr>
                  <p:nvPr/>
                </p:nvSpPr>
                <p:spPr>
                  <a:xfrm rot="16200000">
                    <a:off x="1662466" y="4841631"/>
                    <a:ext cx="1244588" cy="271277"/>
                  </a:xfrm>
                  <a:prstGeom prst="rect">
                    <a:avLst/>
                  </a:prstGeom>
                  <a:blipFill>
                    <a:blip r:embed="rId18"/>
                    <a:stretch>
                      <a:fillRect r="-243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2" name="CasellaDiTesto 71"/>
                  <p:cNvSpPr txBox="1"/>
                  <p:nvPr/>
                </p:nvSpPr>
                <p:spPr>
                  <a:xfrm>
                    <a:off x="1695762" y="4783946"/>
                    <a:ext cx="450849"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2" name="CasellaDiTesto 71"/>
                  <p:cNvSpPr txBox="1">
                    <a:spLocks noRot="1" noChangeAspect="1" noMove="1" noResize="1" noEditPoints="1" noAdjustHandles="1" noChangeArrowheads="1" noChangeShapeType="1" noTextEdit="1"/>
                  </p:cNvSpPr>
                  <p:nvPr/>
                </p:nvSpPr>
                <p:spPr>
                  <a:xfrm>
                    <a:off x="1695762" y="4783946"/>
                    <a:ext cx="450849" cy="246220"/>
                  </a:xfrm>
                  <a:prstGeom prst="rect">
                    <a:avLst/>
                  </a:prstGeom>
                  <a:blipFill>
                    <a:blip r:embed="rId15"/>
                    <a:stretch>
                      <a:fillRect b="-13889"/>
                    </a:stretch>
                  </a:blipFill>
                </p:spPr>
                <p:txBody>
                  <a:bodyPr/>
                  <a:lstStyle/>
                  <a:p>
                    <a:r>
                      <a:rPr lang="it-IT">
                        <a:noFill/>
                      </a:rPr>
                      <a:t> </a:t>
                    </a:r>
                  </a:p>
                </p:txBody>
              </p:sp>
            </mc:Fallback>
          </mc:AlternateContent>
          <p:cxnSp>
            <p:nvCxnSpPr>
              <p:cNvPr id="76" name="Connettore 2 75"/>
              <p:cNvCxnSpPr/>
              <p:nvPr/>
            </p:nvCxnSpPr>
            <p:spPr>
              <a:xfrm flipH="1">
                <a:off x="32432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p:cNvCxnSpPr/>
              <p:nvPr/>
            </p:nvCxnSpPr>
            <p:spPr>
              <a:xfrm flipV="1">
                <a:off x="32385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CasellaDiTesto 78"/>
                  <p:cNvSpPr txBox="1"/>
                  <p:nvPr/>
                </p:nvSpPr>
                <p:spPr>
                  <a:xfrm>
                    <a:off x="3915536" y="3354229"/>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79" name="CasellaDiTesto 78"/>
                  <p:cNvSpPr txBox="1">
                    <a:spLocks noRot="1" noChangeAspect="1" noMove="1" noResize="1" noEditPoints="1" noAdjustHandles="1" noChangeArrowheads="1" noChangeShapeType="1" noTextEdit="1"/>
                  </p:cNvSpPr>
                  <p:nvPr/>
                </p:nvSpPr>
                <p:spPr>
                  <a:xfrm>
                    <a:off x="3915536" y="3354229"/>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p:cNvSpPr txBox="1"/>
                  <p:nvPr/>
                </p:nvSpPr>
                <p:spPr>
                  <a:xfrm>
                    <a:off x="3546986" y="3874376"/>
                    <a:ext cx="1282784" cy="440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a:p>
                    <a:endParaRPr lang="it-IT" sz="1000" i="1" dirty="0"/>
                  </a:p>
                </p:txBody>
              </p:sp>
            </mc:Choice>
            <mc:Fallback xmlns="">
              <p:sp>
                <p:nvSpPr>
                  <p:cNvPr id="80" name="CasellaDiTesto 79"/>
                  <p:cNvSpPr txBox="1">
                    <a:spLocks noRot="1" noChangeAspect="1" noMove="1" noResize="1" noEditPoints="1" noAdjustHandles="1" noChangeArrowheads="1" noChangeShapeType="1" noTextEdit="1"/>
                  </p:cNvSpPr>
                  <p:nvPr/>
                </p:nvSpPr>
                <p:spPr>
                  <a:xfrm>
                    <a:off x="3546986" y="3874376"/>
                    <a:ext cx="1282784" cy="440826"/>
                  </a:xfrm>
                  <a:prstGeom prst="rect">
                    <a:avLst/>
                  </a:prstGeom>
                  <a:blipFill>
                    <a:blip r:embed="rId20"/>
                    <a:stretch>
                      <a:fillRect/>
                    </a:stretch>
                  </a:blipFill>
                </p:spPr>
                <p:txBody>
                  <a:bodyPr/>
                  <a:lstStyle/>
                  <a:p>
                    <a:r>
                      <a:rPr lang="it-IT">
                        <a:noFill/>
                      </a:rPr>
                      <a:t> </a:t>
                    </a:r>
                  </a:p>
                </p:txBody>
              </p:sp>
            </mc:Fallback>
          </mc:AlternateContent>
          <p:cxnSp>
            <p:nvCxnSpPr>
              <p:cNvPr id="81" name="Connettore 2 80"/>
              <p:cNvCxnSpPr/>
              <p:nvPr/>
            </p:nvCxnSpPr>
            <p:spPr>
              <a:xfrm flipH="1">
                <a:off x="3252788" y="1367267"/>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p:cNvCxnSpPr/>
              <p:nvPr/>
            </p:nvCxnSpPr>
            <p:spPr>
              <a:xfrm flipV="1">
                <a:off x="3248025" y="1891142"/>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CasellaDiTesto 82"/>
                  <p:cNvSpPr txBox="1"/>
                  <p:nvPr/>
                </p:nvSpPr>
                <p:spPr>
                  <a:xfrm>
                    <a:off x="3925061" y="1135333"/>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3" name="CasellaDiTesto 82"/>
                  <p:cNvSpPr txBox="1">
                    <a:spLocks noRot="1" noChangeAspect="1" noMove="1" noResize="1" noEditPoints="1" noAdjustHandles="1" noChangeArrowheads="1" noChangeShapeType="1" noTextEdit="1"/>
                  </p:cNvSpPr>
                  <p:nvPr/>
                </p:nvSpPr>
                <p:spPr>
                  <a:xfrm>
                    <a:off x="3925061" y="1135333"/>
                    <a:ext cx="409328" cy="246221"/>
                  </a:xfrm>
                  <a:prstGeom prst="rect">
                    <a:avLst/>
                  </a:prstGeom>
                  <a:blipFill>
                    <a:blip r:embed="rId21"/>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p:cNvSpPr txBox="1"/>
                  <p:nvPr/>
                </p:nvSpPr>
                <p:spPr>
                  <a:xfrm>
                    <a:off x="3531015" y="1658566"/>
                    <a:ext cx="1262378"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4" name="CasellaDiTesto 83"/>
                  <p:cNvSpPr txBox="1">
                    <a:spLocks noRot="1" noChangeAspect="1" noMove="1" noResize="1" noEditPoints="1" noAdjustHandles="1" noChangeArrowheads="1" noChangeShapeType="1" noTextEdit="1"/>
                  </p:cNvSpPr>
                  <p:nvPr/>
                </p:nvSpPr>
                <p:spPr>
                  <a:xfrm>
                    <a:off x="3531015" y="1658566"/>
                    <a:ext cx="1262378" cy="271277"/>
                  </a:xfrm>
                  <a:prstGeom prst="rect">
                    <a:avLst/>
                  </a:prstGeom>
                  <a:blipFill>
                    <a:blip r:embed="rId22"/>
                    <a:stretch>
                      <a:fillRect b="-2439"/>
                    </a:stretch>
                  </a:blipFill>
                </p:spPr>
                <p:txBody>
                  <a:bodyPr/>
                  <a:lstStyle/>
                  <a:p>
                    <a:r>
                      <a:rPr lang="it-IT">
                        <a:noFill/>
                      </a:rPr>
                      <a:t> </a:t>
                    </a:r>
                  </a:p>
                </p:txBody>
              </p:sp>
            </mc:Fallback>
          </mc:AlternateContent>
          <p:cxnSp>
            <p:nvCxnSpPr>
              <p:cNvPr id="85" name="Connettore 2 84"/>
              <p:cNvCxnSpPr/>
              <p:nvPr/>
            </p:nvCxnSpPr>
            <p:spPr>
              <a:xfrm flipH="1">
                <a:off x="3243263" y="5802889"/>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2 85"/>
              <p:cNvCxnSpPr/>
              <p:nvPr/>
            </p:nvCxnSpPr>
            <p:spPr>
              <a:xfrm flipV="1">
                <a:off x="3238500" y="6326764"/>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CasellaDiTesto 86"/>
                  <p:cNvSpPr txBox="1"/>
                  <p:nvPr/>
                </p:nvSpPr>
                <p:spPr>
                  <a:xfrm>
                    <a:off x="3915536" y="5570955"/>
                    <a:ext cx="40932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7" name="CasellaDiTesto 86"/>
                  <p:cNvSpPr txBox="1">
                    <a:spLocks noRot="1" noChangeAspect="1" noMove="1" noResize="1" noEditPoints="1" noAdjustHandles="1" noChangeArrowheads="1" noChangeShapeType="1" noTextEdit="1"/>
                  </p:cNvSpPr>
                  <p:nvPr/>
                </p:nvSpPr>
                <p:spPr>
                  <a:xfrm>
                    <a:off x="3915536" y="5570955"/>
                    <a:ext cx="409328" cy="246221"/>
                  </a:xfrm>
                  <a:prstGeom prst="rect">
                    <a:avLst/>
                  </a:prstGeom>
                  <a:blipFill>
                    <a:blip r:embed="rId19"/>
                    <a:stretch>
                      <a:fillRect b="-13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8" name="CasellaDiTesto 87"/>
                  <p:cNvSpPr txBox="1"/>
                  <p:nvPr/>
                </p:nvSpPr>
                <p:spPr>
                  <a:xfrm>
                    <a:off x="3531286" y="6114032"/>
                    <a:ext cx="131418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𝑚𝑖𝑛</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88" name="CasellaDiTesto 87"/>
                  <p:cNvSpPr txBox="1">
                    <a:spLocks noRot="1" noChangeAspect="1" noMove="1" noResize="1" noEditPoints="1" noAdjustHandles="1" noChangeArrowheads="1" noChangeShapeType="1" noTextEdit="1"/>
                  </p:cNvSpPr>
                  <p:nvPr/>
                </p:nvSpPr>
                <p:spPr>
                  <a:xfrm>
                    <a:off x="3531286" y="6114032"/>
                    <a:ext cx="1314182" cy="271277"/>
                  </a:xfrm>
                  <a:prstGeom prst="rect">
                    <a:avLst/>
                  </a:prstGeom>
                  <a:blipFill>
                    <a:blip r:embed="rId23"/>
                    <a:stretch>
                      <a:fillRect b="-2500"/>
                    </a:stretch>
                  </a:blipFill>
                </p:spPr>
                <p:txBody>
                  <a:bodyPr/>
                  <a:lstStyle/>
                  <a:p>
                    <a:r>
                      <a:rPr lang="it-IT">
                        <a:noFill/>
                      </a:rPr>
                      <a:t> </a:t>
                    </a:r>
                  </a:p>
                </p:txBody>
              </p:sp>
            </mc:Fallback>
          </mc:AlternateContent>
          <p:cxnSp>
            <p:nvCxnSpPr>
              <p:cNvPr id="89" name="Connettore 2 88"/>
              <p:cNvCxnSpPr/>
              <p:nvPr/>
            </p:nvCxnSpPr>
            <p:spPr>
              <a:xfrm flipH="1">
                <a:off x="6977063" y="358616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p:cNvCxnSpPr/>
              <p:nvPr/>
            </p:nvCxnSpPr>
            <p:spPr>
              <a:xfrm flipV="1">
                <a:off x="6972300" y="411003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CasellaDiTesto 90"/>
                  <p:cNvSpPr txBox="1"/>
                  <p:nvPr/>
                </p:nvSpPr>
                <p:spPr>
                  <a:xfrm>
                    <a:off x="7755320" y="3901890"/>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1" name="CasellaDiTesto 90"/>
                  <p:cNvSpPr txBox="1">
                    <a:spLocks noRot="1" noChangeAspect="1" noMove="1" noResize="1" noEditPoints="1" noAdjustHandles="1" noChangeArrowheads="1" noChangeShapeType="1" noTextEdit="1"/>
                  </p:cNvSpPr>
                  <p:nvPr/>
                </p:nvSpPr>
                <p:spPr>
                  <a:xfrm>
                    <a:off x="7755320" y="3901890"/>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a:off x="7389089" y="3351627"/>
                    <a:ext cx="1311729"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2" name="CasellaDiTesto 91"/>
                  <p:cNvSpPr txBox="1">
                    <a:spLocks noRot="1" noChangeAspect="1" noMove="1" noResize="1" noEditPoints="1" noAdjustHandles="1" noChangeArrowheads="1" noChangeShapeType="1" noTextEdit="1"/>
                  </p:cNvSpPr>
                  <p:nvPr/>
                </p:nvSpPr>
                <p:spPr>
                  <a:xfrm>
                    <a:off x="7389089" y="3351627"/>
                    <a:ext cx="1311729" cy="271277"/>
                  </a:xfrm>
                  <a:prstGeom prst="rect">
                    <a:avLst/>
                  </a:prstGeom>
                  <a:blipFill>
                    <a:blip r:embed="rId25"/>
                    <a:stretch>
                      <a:fillRect b="-2439"/>
                    </a:stretch>
                  </a:blipFill>
                </p:spPr>
                <p:txBody>
                  <a:bodyPr/>
                  <a:lstStyle/>
                  <a:p>
                    <a:r>
                      <a:rPr lang="it-IT">
                        <a:noFill/>
                      </a:rPr>
                      <a:t> </a:t>
                    </a:r>
                  </a:p>
                </p:txBody>
              </p:sp>
            </mc:Fallback>
          </mc:AlternateContent>
          <p:cxnSp>
            <p:nvCxnSpPr>
              <p:cNvPr id="93" name="Connettore 2 92"/>
              <p:cNvCxnSpPr/>
              <p:nvPr/>
            </p:nvCxnSpPr>
            <p:spPr>
              <a:xfrm flipH="1">
                <a:off x="6986588" y="5788601"/>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p:cNvCxnSpPr/>
              <p:nvPr/>
            </p:nvCxnSpPr>
            <p:spPr>
              <a:xfrm flipV="1">
                <a:off x="6981825" y="6312476"/>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CasellaDiTesto 94"/>
                  <p:cNvSpPr txBox="1"/>
                  <p:nvPr/>
                </p:nvSpPr>
                <p:spPr>
                  <a:xfrm>
                    <a:off x="7764845" y="6104328"/>
                    <a:ext cx="409328" cy="246221"/>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5" name="CasellaDiTesto 94"/>
                  <p:cNvSpPr txBox="1">
                    <a:spLocks noRot="1" noChangeAspect="1" noMove="1" noResize="1" noEditPoints="1" noAdjustHandles="1" noChangeArrowheads="1" noChangeShapeType="1" noTextEdit="1"/>
                  </p:cNvSpPr>
                  <p:nvPr/>
                </p:nvSpPr>
                <p:spPr>
                  <a:xfrm>
                    <a:off x="7764845" y="6104328"/>
                    <a:ext cx="409328" cy="246221"/>
                  </a:xfrm>
                  <a:prstGeom prst="rect">
                    <a:avLst/>
                  </a:prstGeom>
                  <a:blipFill>
                    <a:blip r:embed="rId24"/>
                    <a:stretch>
                      <a:fillRect b="-2702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p:cNvSpPr txBox="1"/>
                  <p:nvPr/>
                </p:nvSpPr>
                <p:spPr>
                  <a:xfrm>
                    <a:off x="7256771" y="5558558"/>
                    <a:ext cx="128413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96" name="CasellaDiTesto 95"/>
                  <p:cNvSpPr txBox="1">
                    <a:spLocks noRot="1" noChangeAspect="1" noMove="1" noResize="1" noEditPoints="1" noAdjustHandles="1" noChangeArrowheads="1" noChangeShapeType="1" noTextEdit="1"/>
                  </p:cNvSpPr>
                  <p:nvPr/>
                </p:nvSpPr>
                <p:spPr>
                  <a:xfrm>
                    <a:off x="7256771" y="5558558"/>
                    <a:ext cx="1284132" cy="271277"/>
                  </a:xfrm>
                  <a:prstGeom prst="rect">
                    <a:avLst/>
                  </a:prstGeom>
                  <a:blipFill>
                    <a:blip r:embed="rId26"/>
                    <a:stretch>
                      <a:fillRect b="-2500"/>
                    </a:stretch>
                  </a:blipFill>
                </p:spPr>
                <p:txBody>
                  <a:bodyPr/>
                  <a:lstStyle/>
                  <a:p>
                    <a:r>
                      <a:rPr lang="it-IT">
                        <a:noFill/>
                      </a:rPr>
                      <a:t> </a:t>
                    </a:r>
                  </a:p>
                </p:txBody>
              </p:sp>
            </mc:Fallback>
          </mc:AlternateContent>
          <p:cxnSp>
            <p:nvCxnSpPr>
              <p:cNvPr id="97" name="Connettore 2 96"/>
              <p:cNvCxnSpPr/>
              <p:nvPr/>
            </p:nvCxnSpPr>
            <p:spPr>
              <a:xfrm flipH="1">
                <a:off x="6967538" y="1376083"/>
                <a:ext cx="1781175"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p:cNvCxnSpPr/>
              <p:nvPr/>
            </p:nvCxnSpPr>
            <p:spPr>
              <a:xfrm flipV="1">
                <a:off x="6962775" y="1899958"/>
                <a:ext cx="1795463" cy="14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CasellaDiTesto 98"/>
                  <p:cNvSpPr txBox="1"/>
                  <p:nvPr/>
                </p:nvSpPr>
                <p:spPr>
                  <a:xfrm>
                    <a:off x="7739897" y="1655739"/>
                    <a:ext cx="409328" cy="246220"/>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99" name="CasellaDiTesto 98"/>
                  <p:cNvSpPr txBox="1">
                    <a:spLocks noRot="1" noChangeAspect="1" noMove="1" noResize="1" noEditPoints="1" noAdjustHandles="1" noChangeArrowheads="1" noChangeShapeType="1" noTextEdit="1"/>
                  </p:cNvSpPr>
                  <p:nvPr/>
                </p:nvSpPr>
                <p:spPr>
                  <a:xfrm>
                    <a:off x="7739897" y="1655739"/>
                    <a:ext cx="409328" cy="246220"/>
                  </a:xfrm>
                  <a:prstGeom prst="rect">
                    <a:avLst/>
                  </a:prstGeom>
                  <a:blipFill>
                    <a:blip r:embed="rId27"/>
                    <a:stretch>
                      <a:fillRect b="-2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7252376" y="1121569"/>
                    <a:ext cx="1384372"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7252376" y="1121569"/>
                    <a:ext cx="1384372" cy="271277"/>
                  </a:xfrm>
                  <a:prstGeom prst="rect">
                    <a:avLst/>
                  </a:prstGeom>
                  <a:blipFill>
                    <a:blip r:embed="rId28"/>
                    <a:stretch>
                      <a:fillRect b="-2439"/>
                    </a:stretch>
                  </a:blipFill>
                </p:spPr>
                <p:txBody>
                  <a:bodyPr/>
                  <a:lstStyle/>
                  <a:p>
                    <a:r>
                      <a:rPr lang="it-IT">
                        <a:noFill/>
                      </a:rPr>
                      <a:t> </a:t>
                    </a:r>
                  </a:p>
                </p:txBody>
              </p:sp>
            </mc:Fallback>
          </mc:AlternateContent>
          <p:cxnSp>
            <p:nvCxnSpPr>
              <p:cNvPr id="102" name="Connettore 2 101"/>
              <p:cNvCxnSpPr/>
              <p:nvPr/>
            </p:nvCxnSpPr>
            <p:spPr>
              <a:xfrm flipV="1">
                <a:off x="6942473" y="2152551"/>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p:cNvCxnSpPr/>
              <p:nvPr/>
            </p:nvCxnSpPr>
            <p:spPr>
              <a:xfrm flipH="1">
                <a:off x="6628276" y="1968993"/>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CasellaDiTesto 110"/>
                  <p:cNvSpPr txBox="1"/>
                  <p:nvPr/>
                </p:nvSpPr>
                <p:spPr>
                  <a:xfrm rot="19715004">
                    <a:off x="6342006" y="2464995"/>
                    <a:ext cx="2588745" cy="271277"/>
                  </a:xfrm>
                  <a:prstGeom prst="rect">
                    <a:avLst/>
                  </a:prstGeom>
                  <a:noFill/>
                </p:spPr>
                <p:txBody>
                  <a:bodyPr wrap="square" rtlCol="0">
                    <a:spAutoFit/>
                  </a:bodyPr>
                  <a:lstStyle/>
                  <a:p>
                    <a:r>
                      <a:rPr lang="it-IT" sz="1000" dirty="0">
                        <a:ea typeface="Cambria Math" panose="02040503050406030204" pitchFamily="18" charset="0"/>
                      </a:rPr>
                      <a:t>(</a:t>
                    </a:r>
                    <a14:m>
                      <m:oMath xmlns:m="http://schemas.openxmlformats.org/officeDocument/2006/math">
                        <m:r>
                          <a:rPr lang="it-IT" sz="100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𝑥</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𝑠</m:t>
                            </m:r>
                          </m:sub>
                        </m:sSub>
                        <m:box>
                          <m:boxPr>
                            <m:ctrlPr>
                              <a:rPr lang="it-IT" sz="1000" b="0" i="1" smtClean="0">
                                <a:latin typeface="Cambria Math" panose="02040503050406030204" pitchFamily="18" charset="0"/>
                                <a:ea typeface="Cambria Math" panose="02040503050406030204" pitchFamily="18" charset="0"/>
                              </a:rPr>
                            </m:ctrlPr>
                          </m:boxPr>
                          <m:e>
                            <m:r>
                              <a:rPr lang="it-IT" sz="1000" b="0" i="1" smtClean="0">
                                <a:latin typeface="Cambria Math" panose="02040503050406030204" pitchFamily="18" charset="0"/>
                                <a:ea typeface="Cambria Math" panose="02040503050406030204" pitchFamily="18" charset="0"/>
                              </a:rPr>
                              <m:t>==</m:t>
                            </m:r>
                          </m:e>
                        </m:box>
                        <m:sSub>
                          <m:sSubPr>
                            <m:ctrlPr>
                              <a:rPr lang="it-IT" sz="1000" b="0" i="1" smtClean="0">
                                <a:latin typeface="Cambria Math" panose="02040503050406030204" pitchFamily="18" charset="0"/>
                                <a:ea typeface="Cambria Math" panose="02040503050406030204" pitchFamily="18" charset="0"/>
                              </a:rPr>
                            </m:ctrlPr>
                          </m:sSubPr>
                          <m:e>
                            <m:r>
                              <a:rPr lang="it-IT" sz="1000" b="0" i="1" smtClean="0">
                                <a:latin typeface="Cambria Math" panose="02040503050406030204" pitchFamily="18" charset="0"/>
                                <a:ea typeface="Cambria Math" panose="02040503050406030204" pitchFamily="18" charset="0"/>
                              </a:rPr>
                              <m:t>𝑦</m:t>
                            </m:r>
                          </m:e>
                          <m:sub>
                            <m:r>
                              <a:rPr lang="it-IT" sz="1000" b="0" i="1" smtClean="0">
                                <a:latin typeface="Cambria Math" panose="02040503050406030204" pitchFamily="18" charset="0"/>
                                <a:ea typeface="Cambria Math" panose="02040503050406030204" pitchFamily="18" charset="0"/>
                              </a:rPr>
                              <m:t>𝑚𝑎𝑥</m:t>
                            </m:r>
                          </m:sub>
                        </m:sSub>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1" name="CasellaDiTesto 110"/>
                  <p:cNvSpPr txBox="1">
                    <a:spLocks noRot="1" noChangeAspect="1" noMove="1" noResize="1" noEditPoints="1" noAdjustHandles="1" noChangeArrowheads="1" noChangeShapeType="1" noTextEdit="1"/>
                  </p:cNvSpPr>
                  <p:nvPr/>
                </p:nvSpPr>
                <p:spPr>
                  <a:xfrm rot="19715004">
                    <a:off x="6342006" y="2464995"/>
                    <a:ext cx="2588745" cy="271277"/>
                  </a:xfrm>
                  <a:prstGeom prst="rect">
                    <a:avLst/>
                  </a:prstGeom>
                  <a:blipFill>
                    <a:blip r:embed="rId29"/>
                    <a:stretch>
                      <a:fillRect b="-12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p:cNvSpPr txBox="1"/>
                  <p:nvPr/>
                </p:nvSpPr>
                <p:spPr>
                  <a:xfrm rot="19206215">
                    <a:off x="7792754" y="2547411"/>
                    <a:ext cx="664772" cy="271277"/>
                  </a:xfrm>
                  <a:prstGeom prst="rect">
                    <a:avLst/>
                  </a:prstGeom>
                  <a:noFill/>
                </p:spPr>
                <p:txBody>
                  <a:bodyPr wrap="square" rtlCol="0">
                    <a:spAutoFit/>
                  </a:bodyPr>
                  <a:lstStyle/>
                  <a:p>
                    <a:r>
                      <a:rPr lang="it-IT" sz="1000" b="0" dirty="0">
                        <a:ea typeface="Cambria Math" panose="02040503050406030204" pitchFamily="18" charset="0"/>
                      </a:rPr>
                      <a:t>d</a:t>
                    </a:r>
                    <a14:m>
                      <m:oMath xmlns:m="http://schemas.openxmlformats.org/officeDocument/2006/math">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a14:m>
                    <a:endParaRPr lang="it-IT" sz="1000" i="1" dirty="0"/>
                  </a:p>
                </p:txBody>
              </p:sp>
            </mc:Choice>
            <mc:Fallback xmlns="">
              <p:sp>
                <p:nvSpPr>
                  <p:cNvPr id="112" name="CasellaDiTesto 111"/>
                  <p:cNvSpPr txBox="1">
                    <a:spLocks noRot="1" noChangeAspect="1" noMove="1" noResize="1" noEditPoints="1" noAdjustHandles="1" noChangeArrowheads="1" noChangeShapeType="1" noTextEdit="1"/>
                  </p:cNvSpPr>
                  <p:nvPr/>
                </p:nvSpPr>
                <p:spPr>
                  <a:xfrm rot="19206215">
                    <a:off x="7792754" y="2547411"/>
                    <a:ext cx="664772" cy="271277"/>
                  </a:xfrm>
                  <a:prstGeom prst="rect">
                    <a:avLst/>
                  </a:prstGeom>
                  <a:blipFill>
                    <a:blip r:embed="rId30"/>
                    <a:stretch>
                      <a:fillRect b="-2083"/>
                    </a:stretch>
                  </a:blipFill>
                </p:spPr>
                <p:txBody>
                  <a:bodyPr/>
                  <a:lstStyle/>
                  <a:p>
                    <a:r>
                      <a:rPr lang="it-IT">
                        <a:noFill/>
                      </a:rPr>
                      <a:t> </a:t>
                    </a:r>
                  </a:p>
                </p:txBody>
              </p:sp>
            </mc:Fallback>
          </mc:AlternateContent>
          <p:cxnSp>
            <p:nvCxnSpPr>
              <p:cNvPr id="114" name="Connettore 2 113"/>
              <p:cNvCxnSpPr/>
              <p:nvPr/>
            </p:nvCxnSpPr>
            <p:spPr>
              <a:xfrm flipH="1">
                <a:off x="3181890" y="4320930"/>
                <a:ext cx="2187172" cy="1418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p:cNvSpPr txBox="1"/>
                  <p:nvPr/>
                </p:nvSpPr>
                <p:spPr>
                  <a:xfrm rot="19567287">
                    <a:off x="4002438" y="4819943"/>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15" name="CasellaDiTesto 114"/>
                  <p:cNvSpPr txBox="1">
                    <a:spLocks noRot="1" noChangeAspect="1" noMove="1" noResize="1" noEditPoints="1" noAdjustHandles="1" noChangeArrowheads="1" noChangeShapeType="1" noTextEdit="1"/>
                  </p:cNvSpPr>
                  <p:nvPr/>
                </p:nvSpPr>
                <p:spPr>
                  <a:xfrm rot="19567287">
                    <a:off x="4002438" y="4819943"/>
                    <a:ext cx="522560" cy="246220"/>
                  </a:xfrm>
                  <a:prstGeom prst="rect">
                    <a:avLst/>
                  </a:prstGeom>
                  <a:blipFill>
                    <a:blip r:embed="rId31"/>
                    <a:stretch>
                      <a:fillRect/>
                    </a:stretch>
                  </a:blipFill>
                </p:spPr>
                <p:txBody>
                  <a:bodyPr/>
                  <a:lstStyle/>
                  <a:p>
                    <a:r>
                      <a:rPr lang="it-IT">
                        <a:noFill/>
                      </a:rPr>
                      <a:t> </a:t>
                    </a:r>
                  </a:p>
                </p:txBody>
              </p:sp>
            </mc:Fallback>
          </mc:AlternateContent>
          <p:cxnSp>
            <p:nvCxnSpPr>
              <p:cNvPr id="116" name="Connettore 2 115"/>
              <p:cNvCxnSpPr/>
              <p:nvPr/>
            </p:nvCxnSpPr>
            <p:spPr>
              <a:xfrm flipV="1">
                <a:off x="2849804" y="4171324"/>
                <a:ext cx="2204962" cy="139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p:nvPr/>
            </p:nvCxnSpPr>
            <p:spPr>
              <a:xfrm>
                <a:off x="6582495" y="4355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2 120"/>
              <p:cNvCxnSpPr/>
              <p:nvPr/>
            </p:nvCxnSpPr>
            <p:spPr>
              <a:xfrm flipH="1" flipV="1">
                <a:off x="6895071" y="4187362"/>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CasellaDiTesto 124"/>
                  <p:cNvSpPr txBox="1"/>
                  <p:nvPr/>
                </p:nvSpPr>
                <p:spPr>
                  <a:xfrm rot="1968045">
                    <a:off x="7550996" y="4888986"/>
                    <a:ext cx="522560"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𝑑</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𝑠</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5" name="CasellaDiTesto 124"/>
                  <p:cNvSpPr txBox="1">
                    <a:spLocks noRot="1" noChangeAspect="1" noMove="1" noResize="1" noEditPoints="1" noAdjustHandles="1" noChangeArrowheads="1" noChangeShapeType="1" noTextEdit="1"/>
                  </p:cNvSpPr>
                  <p:nvPr/>
                </p:nvSpPr>
                <p:spPr>
                  <a:xfrm rot="1968045">
                    <a:off x="7550996" y="4888986"/>
                    <a:ext cx="522560" cy="246220"/>
                  </a:xfrm>
                  <a:prstGeom prst="rect">
                    <a:avLst/>
                  </a:prstGeom>
                  <a:blipFill>
                    <a:blip r:embed="rId32"/>
                    <a:stretch>
                      <a:fillRect/>
                    </a:stretch>
                  </a:blipFill>
                </p:spPr>
                <p:txBody>
                  <a:bodyPr/>
                  <a:lstStyle/>
                  <a:p>
                    <a:r>
                      <a:rPr lang="it-IT">
                        <a:noFill/>
                      </a:rPr>
                      <a:t> </a:t>
                    </a:r>
                  </a:p>
                </p:txBody>
              </p:sp>
            </mc:Fallback>
          </mc:AlternateContent>
          <p:cxnSp>
            <p:nvCxnSpPr>
              <p:cNvPr id="126" name="Connettore 2 125"/>
              <p:cNvCxnSpPr/>
              <p:nvPr/>
            </p:nvCxnSpPr>
            <p:spPr>
              <a:xfrm>
                <a:off x="2851015" y="2137970"/>
                <a:ext cx="2187172" cy="1381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p:nvPr/>
            </p:nvCxnSpPr>
            <p:spPr>
              <a:xfrm flipH="1" flipV="1">
                <a:off x="3192071" y="1941400"/>
                <a:ext cx="2274491" cy="1373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CasellaDiTesto 128"/>
                  <p:cNvSpPr txBox="1"/>
                  <p:nvPr/>
                </p:nvSpPr>
                <p:spPr>
                  <a:xfrm rot="1829878">
                    <a:off x="4083937" y="2416693"/>
                    <a:ext cx="618605" cy="271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smtClean="0">
                              <a:latin typeface="Cambria Math" panose="02040503050406030204" pitchFamily="18" charset="0"/>
                              <a:ea typeface="Cambria Math" panose="02040503050406030204" pitchFamily="18" charset="0"/>
                            </a:rPr>
                            <m:t>𝑎</m:t>
                          </m:r>
                          <m:r>
                            <a:rPr lang="it-IT" sz="1000" b="0" i="1" smtClean="0">
                              <a:latin typeface="Cambria Math" panose="02040503050406030204" pitchFamily="18" charset="0"/>
                              <a:ea typeface="Cambria Math" panose="02040503050406030204" pitchFamily="18" charset="0"/>
                            </a:rPr>
                            <m:t>⋀</m:t>
                          </m:r>
                          <m:r>
                            <a:rPr lang="it-IT" sz="1000" b="0" i="1" smtClean="0">
                              <a:latin typeface="Cambria Math" panose="02040503050406030204" pitchFamily="18" charset="0"/>
                              <a:ea typeface="Cambria Math" panose="02040503050406030204" pitchFamily="18" charset="0"/>
                            </a:rPr>
                            <m:t>𝑤</m:t>
                          </m:r>
                          <m:r>
                            <a:rPr lang="it-IT" sz="1000" b="0" i="1" smtClean="0">
                              <a:latin typeface="Cambria Math" panose="02040503050406030204" pitchFamily="18" charset="0"/>
                              <a:ea typeface="Cambria Math" panose="02040503050406030204" pitchFamily="18" charset="0"/>
                            </a:rPr>
                            <m:t>/</m:t>
                          </m:r>
                        </m:oMath>
                      </m:oMathPara>
                    </a14:m>
                    <a:endParaRPr lang="it-IT" sz="1000" i="1" dirty="0"/>
                  </a:p>
                </p:txBody>
              </p:sp>
            </mc:Choice>
            <mc:Fallback xmlns="">
              <p:sp>
                <p:nvSpPr>
                  <p:cNvPr id="129" name="CasellaDiTesto 128"/>
                  <p:cNvSpPr txBox="1">
                    <a:spLocks noRot="1" noChangeAspect="1" noMove="1" noResize="1" noEditPoints="1" noAdjustHandles="1" noChangeArrowheads="1" noChangeShapeType="1" noTextEdit="1"/>
                  </p:cNvSpPr>
                  <p:nvPr/>
                </p:nvSpPr>
                <p:spPr>
                  <a:xfrm rot="1829878">
                    <a:off x="4083937" y="2416693"/>
                    <a:ext cx="618605" cy="271277"/>
                  </a:xfrm>
                  <a:prstGeom prst="rect">
                    <a:avLst/>
                  </a:prstGeom>
                  <a:blipFill>
                    <a:blip r:embed="rId33"/>
                    <a:stretch>
                      <a:fillRect/>
                    </a:stretch>
                  </a:blipFill>
                </p:spPr>
                <p:txBody>
                  <a:bodyPr/>
                  <a:lstStyle/>
                  <a:p>
                    <a:r>
                      <a:rPr lang="it-IT">
                        <a:noFill/>
                      </a:rPr>
                      <a:t> </a:t>
                    </a:r>
                  </a:p>
                </p:txBody>
              </p:sp>
            </mc:Fallback>
          </mc:AlternateContent>
        </p:grpSp>
        <p:cxnSp>
          <p:nvCxnSpPr>
            <p:cNvPr id="5" name="Connettore 7 4"/>
            <p:cNvCxnSpPr>
              <a:endCxn id="6" idx="4"/>
            </p:cNvCxnSpPr>
            <p:nvPr/>
          </p:nvCxnSpPr>
          <p:spPr>
            <a:xfrm flipV="1">
              <a:off x="3580183" y="4040424"/>
              <a:ext cx="1376429" cy="61370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CasellaDiTesto 100"/>
                <p:cNvSpPr txBox="1"/>
                <p:nvPr/>
              </p:nvSpPr>
              <p:spPr>
                <a:xfrm>
                  <a:off x="3263509" y="4170206"/>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01" name="CasellaDiTesto 100"/>
                <p:cNvSpPr txBox="1">
                  <a:spLocks noRot="1" noChangeAspect="1" noMove="1" noResize="1" noEditPoints="1" noAdjustHandles="1" noChangeArrowheads="1" noChangeShapeType="1" noTextEdit="1"/>
                </p:cNvSpPr>
                <p:nvPr/>
              </p:nvSpPr>
              <p:spPr>
                <a:xfrm>
                  <a:off x="3263509" y="4170206"/>
                  <a:ext cx="2166700" cy="251159"/>
                </a:xfrm>
                <a:prstGeom prst="rect">
                  <a:avLst/>
                </a:prstGeom>
                <a:blipFill>
                  <a:blip r:embed="rId46"/>
                  <a:stretch>
                    <a:fillRect b="-2439"/>
                  </a:stretch>
                </a:blipFill>
              </p:spPr>
              <p:txBody>
                <a:bodyPr/>
                <a:lstStyle/>
                <a:p>
                  <a:r>
                    <a:rPr lang="it-IT">
                      <a:noFill/>
                    </a:rPr>
                    <a:t> </a:t>
                  </a:r>
                </a:p>
              </p:txBody>
            </p:sp>
          </mc:Fallback>
        </mc:AlternateContent>
      </p:grpSp>
    </p:spTree>
    <p:extLst>
      <p:ext uri="{BB962C8B-B14F-4D97-AF65-F5344CB8AC3E}">
        <p14:creationId xmlns:p14="http://schemas.microsoft.com/office/powerpoint/2010/main" val="76932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Stop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1" name="CasellaDiTesto 10"/>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2" name="CasellaDiTesto 11"/>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3" name="CasellaDiTesto 12"/>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
        <p:nvSpPr>
          <p:cNvPr id="14" name="CasellaDiTesto 13"/>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cxnSp>
        <p:nvCxnSpPr>
          <p:cNvPr id="15" name="Connettore 7 14"/>
          <p:cNvCxnSpPr>
            <a:endCxn id="4" idx="1"/>
          </p:cNvCxnSpPr>
          <p:nvPr/>
        </p:nvCxnSpPr>
        <p:spPr>
          <a:xfrm>
            <a:off x="1943100" y="1343025"/>
            <a:ext cx="2213264" cy="39344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sellaDiTesto 15"/>
              <p:cNvSpPr txBox="1"/>
              <p:nvPr/>
            </p:nvSpPr>
            <p:spPr>
              <a:xfrm>
                <a:off x="1943100" y="1140939"/>
                <a:ext cx="2166700" cy="251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000" b="0" i="1" dirty="0" smtClean="0">
                          <a:latin typeface="Cambria Math" panose="02040503050406030204" pitchFamily="18" charset="0"/>
                        </a:rPr>
                        <m:t>𝑦</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0" dirty="0" smtClean="0">
                          <a:latin typeface="Cambria Math" panose="02040503050406030204" pitchFamily="18" charset="0"/>
                        </a:rPr>
                        <m:t>0,</m:t>
                      </m:r>
                      <m:r>
                        <a:rPr lang="it-IT" sz="1000" i="1" dirty="0" smtClean="0">
                          <a:latin typeface="Cambria Math" panose="02040503050406030204" pitchFamily="18" charset="0"/>
                        </a:rPr>
                        <m:t> </m:t>
                      </m:r>
                      <m:r>
                        <a:rPr lang="it-IT" sz="1000" b="0" i="1" dirty="0" smtClean="0">
                          <a:latin typeface="Cambria Math" panose="02040503050406030204" pitchFamily="18" charset="0"/>
                        </a:rPr>
                        <m:t>𝑥</m:t>
                      </m:r>
                      <m:r>
                        <a:rPr lang="it-IT" sz="1000" b="0" i="1" baseline="-25000" dirty="0" smtClean="0">
                          <a:latin typeface="Cambria Math" panose="02040503050406030204" pitchFamily="18" charset="0"/>
                        </a:rPr>
                        <m:t>𝑠</m:t>
                      </m:r>
                      <m:r>
                        <a:rPr lang="it-IT" sz="1000" i="1" dirty="0" smtClean="0">
                          <a:latin typeface="Cambria Math" panose="02040503050406030204" pitchFamily="18" charset="0"/>
                        </a:rPr>
                        <m:t>=</m:t>
                      </m:r>
                      <m:r>
                        <a:rPr lang="it-IT" sz="1000" b="0" i="1" dirty="0" smtClean="0">
                          <a:latin typeface="Cambria Math" panose="02040503050406030204" pitchFamily="18" charset="0"/>
                        </a:rPr>
                        <m:t>0</m:t>
                      </m:r>
                      <m:r>
                        <a:rPr lang="it-IT" sz="1000" i="1" dirty="0" smtClean="0">
                          <a:latin typeface="Cambria Math" panose="02040503050406030204" pitchFamily="18" charset="0"/>
                        </a:rPr>
                        <m:t>/</m:t>
                      </m:r>
                      <m:r>
                        <a:rPr lang="it-IT" sz="1000" i="1" baseline="-25000" dirty="0" smtClean="0">
                          <a:latin typeface="Cambria Math" panose="02040503050406030204" pitchFamily="18" charset="0"/>
                        </a:rPr>
                        <m:t> </m:t>
                      </m:r>
                    </m:oMath>
                  </m:oMathPara>
                </a14:m>
                <a:endParaRPr lang="it-IT" sz="1000" baseline="-250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943100" y="1140939"/>
                <a:ext cx="2166700" cy="251159"/>
              </a:xfrm>
              <a:prstGeom prst="rect">
                <a:avLst/>
              </a:prstGeom>
              <a:blipFill>
                <a:blip r:embed="rId3"/>
                <a:stretch>
                  <a:fillRect b="-2439"/>
                </a:stretch>
              </a:blipFill>
            </p:spPr>
            <p:txBody>
              <a:bodyPr/>
              <a:lstStyle/>
              <a:p>
                <a:r>
                  <a:rPr lang="it-IT">
                    <a:noFill/>
                  </a:rPr>
                  <a:t> </a:t>
                </a:r>
              </a:p>
            </p:txBody>
          </p:sp>
        </mc:Fallback>
      </mc:AlternateContent>
    </p:spTree>
    <p:extLst>
      <p:ext uri="{BB962C8B-B14F-4D97-AF65-F5344CB8AC3E}">
        <p14:creationId xmlns:p14="http://schemas.microsoft.com/office/powerpoint/2010/main" val="25737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Up</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373426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Down</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6" name="CasellaDiTesto 15"/>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3" name="CasellaDiTesto 12"/>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4" name="CasellaDiTesto 13"/>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5" name="CasellaDiTesto 14"/>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175988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uppo 9"/>
          <p:cNvGrpSpPr/>
          <p:nvPr/>
        </p:nvGrpSpPr>
        <p:grpSpPr>
          <a:xfrm>
            <a:off x="2638879" y="1586989"/>
            <a:ext cx="4229100" cy="3541090"/>
            <a:chOff x="3829050" y="1659560"/>
            <a:chExt cx="4229100" cy="3541090"/>
          </a:xfrm>
        </p:grpSpPr>
        <p:sp>
          <p:nvSpPr>
            <p:cNvPr id="4" name="Ovale 3"/>
            <p:cNvSpPr/>
            <p:nvPr/>
          </p:nvSpPr>
          <p:spPr>
            <a:xfrm>
              <a:off x="5054447" y="1659560"/>
              <a:ext cx="1994505" cy="1020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Right</a:t>
              </a:r>
            </a:p>
          </p:txBody>
        </p:sp>
        <p:cxnSp>
          <p:nvCxnSpPr>
            <p:cNvPr id="6" name="Connettore diritto 5"/>
            <p:cNvCxnSpPr>
              <a:stCxn id="4" idx="3"/>
            </p:cNvCxnSpPr>
            <p:nvPr/>
          </p:nvCxnSpPr>
          <p:spPr>
            <a:xfrm flipH="1">
              <a:off x="3829050" y="2530777"/>
              <a:ext cx="1517485" cy="2669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p:cNvCxnSpPr>
              <a:stCxn id="4" idx="5"/>
            </p:cNvCxnSpPr>
            <p:nvPr/>
          </p:nvCxnSpPr>
          <p:spPr>
            <a:xfrm>
              <a:off x="6756864" y="2530777"/>
              <a:ext cx="1301286" cy="2603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p:cNvSpPr txBox="1"/>
                <p:nvPr/>
              </p:nvSpPr>
              <p:spPr>
                <a:xfrm>
                  <a:off x="5534038" y="2999966"/>
                  <a:ext cx="1035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i="1" dirty="0" smtClean="0">
                                <a:latin typeface="Cambria Math" panose="02040503050406030204" pitchFamily="18" charset="0"/>
                              </a:rPr>
                              <m:t>𝑥</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m:t>
                        </m:r>
                        <m:r>
                          <a:rPr lang="it-IT" sz="1400" b="0" i="1" smtClean="0">
                            <a:latin typeface="Cambria Math" panose="02040503050406030204" pitchFamily="18" charset="0"/>
                          </a:rPr>
                          <m:t>𝑣</m:t>
                        </m:r>
                      </m:oMath>
                    </m:oMathPara>
                  </a14:m>
                  <a:endParaRPr lang="it-IT" sz="1400" b="0" dirty="0"/>
                </a:p>
                <a:p>
                  <a:pPr/>
                  <a14:m>
                    <m:oMathPara xmlns:m="http://schemas.openxmlformats.org/officeDocument/2006/math">
                      <m:oMathParaPr>
                        <m:jc m:val="centerGroup"/>
                      </m:oMathParaPr>
                      <m:oMath xmlns:m="http://schemas.openxmlformats.org/officeDocument/2006/math">
                        <m:acc>
                          <m:accPr>
                            <m:chr m:val="̇"/>
                            <m:ctrlPr>
                              <a:rPr lang="it-IT" sz="1400" i="1" smtClean="0">
                                <a:latin typeface="Cambria Math" panose="02040503050406030204" pitchFamily="18" charset="0"/>
                              </a:rPr>
                            </m:ctrlPr>
                          </m:accPr>
                          <m:e>
                            <m:r>
                              <a:rPr lang="it-IT" sz="1400" b="0" i="1" dirty="0" smtClean="0">
                                <a:latin typeface="Cambria Math" panose="02040503050406030204" pitchFamily="18" charset="0"/>
                              </a:rPr>
                              <m:t>𝑦</m:t>
                            </m:r>
                            <m:r>
                              <a:rPr lang="it-IT" sz="1400" b="0" i="1" baseline="-25000" dirty="0" smtClean="0">
                                <a:latin typeface="Cambria Math" panose="02040503050406030204" pitchFamily="18" charset="0"/>
                              </a:rPr>
                              <m:t>𝑠</m:t>
                            </m:r>
                          </m:e>
                        </m:acc>
                        <m:r>
                          <a:rPr lang="it-IT" sz="1400" b="0" i="1" smtClean="0">
                            <a:latin typeface="Cambria Math" panose="02040503050406030204" pitchFamily="18" charset="0"/>
                          </a:rPr>
                          <m:t>=0</m:t>
                        </m:r>
                      </m:oMath>
                    </m:oMathPara>
                  </a14:m>
                  <a:endParaRPr lang="it-IT" sz="14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5534038" y="2999966"/>
                  <a:ext cx="1035322" cy="430887"/>
                </a:xfrm>
                <a:prstGeom prst="rect">
                  <a:avLst/>
                </a:prstGeom>
                <a:blipFill>
                  <a:blip r:embed="rId2"/>
                  <a:stretch>
                    <a:fillRect b="-11268"/>
                  </a:stretch>
                </a:blipFill>
              </p:spPr>
              <p:txBody>
                <a:bodyPr/>
                <a:lstStyle/>
                <a:p>
                  <a:r>
                    <a:rPr lang="it-IT">
                      <a:noFill/>
                    </a:rPr>
                    <a:t> </a:t>
                  </a:r>
                </a:p>
              </p:txBody>
            </p:sp>
          </mc:Fallback>
        </mc:AlternateContent>
      </p:grpSp>
      <p:sp>
        <p:nvSpPr>
          <p:cNvPr id="13" name="CasellaDiTesto 12"/>
          <p:cNvSpPr txBox="1"/>
          <p:nvPr/>
        </p:nvSpPr>
        <p:spPr>
          <a:xfrm>
            <a:off x="332509" y="207818"/>
            <a:ext cx="11338560" cy="369332"/>
          </a:xfrm>
          <a:prstGeom prst="rect">
            <a:avLst/>
          </a:prstGeom>
          <a:noFill/>
        </p:spPr>
        <p:txBody>
          <a:bodyPr wrap="square" rtlCol="0">
            <a:spAutoFit/>
          </a:bodyPr>
          <a:lstStyle/>
          <a:p>
            <a:pPr algn="ctr"/>
            <a:r>
              <a:rPr lang="it-IT" dirty="0"/>
              <a:t>FSM </a:t>
            </a:r>
            <a:r>
              <a:rPr lang="it-IT" dirty="0" err="1"/>
              <a:t>Spaceship</a:t>
            </a:r>
            <a:r>
              <a:rPr lang="it-IT" dirty="0"/>
              <a:t>, State </a:t>
            </a:r>
            <a:r>
              <a:rPr lang="it-IT" dirty="0" err="1"/>
              <a:t>refinement</a:t>
            </a:r>
            <a:endParaRPr lang="it-IT" dirty="0"/>
          </a:p>
        </p:txBody>
      </p:sp>
      <p:sp>
        <p:nvSpPr>
          <p:cNvPr id="14" name="CasellaDiTesto 13"/>
          <p:cNvSpPr txBox="1"/>
          <p:nvPr/>
        </p:nvSpPr>
        <p:spPr>
          <a:xfrm>
            <a:off x="8766686" y="2016049"/>
            <a:ext cx="2743200" cy="1477328"/>
          </a:xfrm>
          <a:prstGeom prst="rect">
            <a:avLst/>
          </a:prstGeom>
          <a:noFill/>
        </p:spPr>
        <p:txBody>
          <a:bodyPr wrap="square" rtlCol="0">
            <a:spAutoFit/>
          </a:bodyPr>
          <a:lstStyle/>
          <a:p>
            <a:r>
              <a:rPr lang="it-IT" sz="1500" dirty="0"/>
              <a:t>Input:</a:t>
            </a:r>
          </a:p>
          <a:p>
            <a:pPr marL="285750" indent="-285750">
              <a:buFont typeface="Arial" panose="020B0604020202020204" pitchFamily="34" charset="0"/>
              <a:buChar char="•"/>
            </a:pPr>
            <a:r>
              <a:rPr lang="it-IT" sz="1500" i="1" dirty="0"/>
              <a:t>w</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a </a:t>
            </a:r>
            <a:r>
              <a:rPr lang="it-IT" sz="1500" dirty="0"/>
              <a:t>(</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s</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d</a:t>
            </a:r>
            <a:r>
              <a:rPr lang="it-IT" sz="1500" dirty="0"/>
              <a:t> (</a:t>
            </a:r>
            <a:r>
              <a:rPr lang="it-IT" sz="1500" dirty="0" err="1"/>
              <a:t>present</a:t>
            </a:r>
            <a:r>
              <a:rPr lang="it-IT" sz="1500" dirty="0"/>
              <a:t>, </a:t>
            </a:r>
            <a:r>
              <a:rPr lang="it-IT" sz="1500" dirty="0" err="1"/>
              <a:t>absent</a:t>
            </a:r>
            <a:r>
              <a:rPr lang="it-IT" sz="1500" dirty="0"/>
              <a:t>);</a:t>
            </a:r>
          </a:p>
          <a:p>
            <a:pPr marL="285750" indent="-285750">
              <a:buFont typeface="Arial" panose="020B0604020202020204" pitchFamily="34" charset="0"/>
              <a:buChar char="•"/>
            </a:pPr>
            <a:r>
              <a:rPr lang="it-IT" sz="1500" i="1" dirty="0"/>
              <a:t>position</a:t>
            </a:r>
          </a:p>
        </p:txBody>
      </p:sp>
      <p:sp>
        <p:nvSpPr>
          <p:cNvPr id="15" name="CasellaDiTesto 14"/>
          <p:cNvSpPr txBox="1"/>
          <p:nvPr/>
        </p:nvSpPr>
        <p:spPr>
          <a:xfrm>
            <a:off x="8766686" y="3516143"/>
            <a:ext cx="2743200" cy="553998"/>
          </a:xfrm>
          <a:prstGeom prst="rect">
            <a:avLst/>
          </a:prstGeom>
          <a:noFill/>
        </p:spPr>
        <p:txBody>
          <a:bodyPr wrap="square" rtlCol="0">
            <a:spAutoFit/>
          </a:bodyPr>
          <a:lstStyle/>
          <a:p>
            <a:r>
              <a:rPr lang="it-IT" sz="1500" dirty="0"/>
              <a:t>Output:</a:t>
            </a:r>
          </a:p>
          <a:p>
            <a:pPr marL="285750" indent="-285750">
              <a:buFont typeface="Arial" panose="020B0604020202020204" pitchFamily="34" charset="0"/>
              <a:buChar char="•"/>
            </a:pPr>
            <a:r>
              <a:rPr lang="it-IT" sz="1500" i="1" dirty="0"/>
              <a:t>Stop</a:t>
            </a:r>
          </a:p>
        </p:txBody>
      </p:sp>
      <p:sp>
        <p:nvSpPr>
          <p:cNvPr id="16" name="CasellaDiTesto 15"/>
          <p:cNvSpPr txBox="1"/>
          <p:nvPr/>
        </p:nvSpPr>
        <p:spPr>
          <a:xfrm>
            <a:off x="8766686" y="848325"/>
            <a:ext cx="2743200" cy="1246495"/>
          </a:xfrm>
          <a:prstGeom prst="rect">
            <a:avLst/>
          </a:prstGeom>
          <a:noFill/>
        </p:spPr>
        <p:txBody>
          <a:bodyPr wrap="square" rtlCol="0">
            <a:spAutoFit/>
          </a:bodyPr>
          <a:lstStyle/>
          <a:p>
            <a:r>
              <a:rPr lang="it-IT" sz="1500" dirty="0"/>
              <a:t>Parametri:</a:t>
            </a:r>
          </a:p>
          <a:p>
            <a:pPr marL="285750" indent="-285750">
              <a:buFont typeface="Arial" panose="020B0604020202020204" pitchFamily="34" charset="0"/>
              <a:buChar char="•"/>
            </a:pPr>
            <a:r>
              <a:rPr lang="it-IT" sz="1500" i="1" dirty="0"/>
              <a:t>x</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y</a:t>
            </a:r>
            <a:r>
              <a:rPr lang="it-IT" sz="1500" i="1" baseline="-25000" dirty="0"/>
              <a:t>s</a:t>
            </a:r>
            <a:r>
              <a:rPr lang="it-IT" sz="1500" i="1" dirty="0"/>
              <a:t> </a:t>
            </a:r>
            <a:r>
              <a:rPr lang="it-IT" sz="1500" dirty="0"/>
              <a:t>(Posizione navicella)</a:t>
            </a:r>
          </a:p>
          <a:p>
            <a:pPr marL="285750" indent="-285750">
              <a:buFont typeface="Arial" panose="020B0604020202020204" pitchFamily="34" charset="0"/>
              <a:buChar char="•"/>
            </a:pPr>
            <a:r>
              <a:rPr lang="it-IT" sz="1500" i="1" dirty="0"/>
              <a:t>v </a:t>
            </a:r>
            <a:r>
              <a:rPr lang="it-IT" sz="1500" dirty="0"/>
              <a:t>(velocità costante)</a:t>
            </a:r>
          </a:p>
          <a:p>
            <a:pPr marL="285750" indent="-285750">
              <a:buFont typeface="Arial" panose="020B0604020202020204" pitchFamily="34" charset="0"/>
              <a:buChar char="•"/>
            </a:pPr>
            <a:endParaRPr lang="it-IT" sz="1500" i="1" dirty="0"/>
          </a:p>
        </p:txBody>
      </p:sp>
    </p:spTree>
    <p:extLst>
      <p:ext uri="{BB962C8B-B14F-4D97-AF65-F5344CB8AC3E}">
        <p14:creationId xmlns:p14="http://schemas.microsoft.com/office/powerpoint/2010/main" val="95562634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2021</Words>
  <Application>Microsoft Office PowerPoint</Application>
  <PresentationFormat>Widescreen</PresentationFormat>
  <Paragraphs>359</Paragraphs>
  <Slides>24</Slides>
  <Notes>8</Notes>
  <HiddenSlides>9</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Cambria Math</vt:lpstr>
      <vt:lpstr>Tema di Office</vt:lpstr>
      <vt:lpstr>Don’t Die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Implementazione in Unity</vt:lpstr>
      <vt:lpstr>Implementazione in Unity</vt:lpstr>
      <vt:lpstr>Asteroid in unity</vt:lpstr>
      <vt:lpstr>Asteroid in unity</vt:lpstr>
      <vt:lpstr>Asteroid in unity</vt:lpstr>
      <vt:lpstr>Rimbalzo Asteroid</vt:lpstr>
      <vt:lpstr>Rimbalzo Asteroid</vt:lpstr>
      <vt:lpstr>Rimbalzo Asteroid</vt:lpstr>
      <vt:lpstr>Collisione con la navicella</vt:lpstr>
      <vt:lpstr>Movimento navicella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Lucio</dc:creator>
  <cp:lastModifiedBy>Francesco</cp:lastModifiedBy>
  <cp:revision>133</cp:revision>
  <dcterms:created xsi:type="dcterms:W3CDTF">2018-02-13T15:17:56Z</dcterms:created>
  <dcterms:modified xsi:type="dcterms:W3CDTF">2018-02-18T17:15:39Z</dcterms:modified>
</cp:coreProperties>
</file>