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68"/>
            <p14:sldId id="257"/>
            <p14:sldId id="258"/>
          </p14:sldIdLst>
        </p14:section>
        <p14:section name="State refinement FSM Spaceship" id="{B17A674C-FB05-454F-A365-16348FD3DC14}">
          <p14:sldIdLst>
            <p14:sldId id="259"/>
            <p14:sldId id="260"/>
            <p14:sldId id="261"/>
            <p14:sldId id="262"/>
            <p14:sldId id="263"/>
            <p14:sldId id="264"/>
            <p14:sldId id="265"/>
            <p14:sldId id="266"/>
            <p14:sldId id="267"/>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186" autoAdjust="0"/>
  </p:normalViewPr>
  <p:slideViewPr>
    <p:cSldViewPr snapToGrid="0">
      <p:cViewPr varScale="1">
        <p:scale>
          <a:sx n="77" d="100"/>
          <a:sy n="77" d="100"/>
        </p:scale>
        <p:origin x="864" y="5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16/02/2018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16/02/2018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385353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qui presentata</a:t>
            </a:r>
            <a:r>
              <a:rPr lang="it-IT" baseline="0" dirty="0"/>
              <a:t> una piccola demo del gioco realizzato attraverso il motore grafico </a:t>
            </a:r>
            <a:r>
              <a:rPr lang="it-IT" baseline="0" dirty="0" err="1"/>
              <a:t>Unity</a:t>
            </a:r>
            <a:r>
              <a:rPr lang="it-IT" baseline="0" dirty="0"/>
              <a:t>, che dimostra tutti i comportamenti precedentemente descritti.</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14</a:t>
            </a:fld>
            <a:endParaRPr lang="it-IT"/>
          </a:p>
        </p:txBody>
      </p:sp>
    </p:spTree>
    <p:extLst>
      <p:ext uri="{BB962C8B-B14F-4D97-AF65-F5344CB8AC3E}">
        <p14:creationId xmlns:p14="http://schemas.microsoft.com/office/powerpoint/2010/main" val="407720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22</a:t>
            </a:fld>
            <a:endParaRPr lang="it-IT"/>
          </a:p>
        </p:txBody>
      </p:sp>
    </p:spTree>
    <p:extLst>
      <p:ext uri="{BB962C8B-B14F-4D97-AF65-F5344CB8AC3E}">
        <p14:creationId xmlns:p14="http://schemas.microsoft.com/office/powerpoint/2010/main" val="254972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16/02/2018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16/02/2018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16/02/2018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16/02/2018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4.png"/><Relationship Id="rId4"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slide" Target="slide4.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slide" Target="slide5.xml"/><Relationship Id="rId21" Type="http://schemas.openxmlformats.org/officeDocument/2006/relationships/image" Target="../media/image38.png"/><Relationship Id="rId34" Type="http://schemas.openxmlformats.org/officeDocument/2006/relationships/image" Target="../media/image51.png"/><Relationship Id="rId7" Type="http://schemas.openxmlformats.org/officeDocument/2006/relationships/slide" Target="slide9.xml"/><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33" Type="http://schemas.openxmlformats.org/officeDocument/2006/relationships/image" Target="../media/image50.png"/><Relationship Id="rId2" Type="http://schemas.openxmlformats.org/officeDocument/2006/relationships/notesSlide" Target="../notesSlides/notesSlide3.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37" Type="http://schemas.openxmlformats.org/officeDocument/2006/relationships/image" Target="../media/image54.png"/><Relationship Id="rId5" Type="http://schemas.openxmlformats.org/officeDocument/2006/relationships/slide" Target="slide8.xml"/><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36" Type="http://schemas.openxmlformats.org/officeDocument/2006/relationships/image" Target="../media/image53.png"/><Relationship Id="rId10"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35"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4" name="CasellaDiTesto 13"/>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5" name="CasellaDiTesto 14"/>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157618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219769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338878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2892773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Demo</a:t>
            </a:r>
          </a:p>
        </p:txBody>
      </p:sp>
      <p:pic>
        <p:nvPicPr>
          <p:cNvPr id="4"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501775" y="1825625"/>
            <a:ext cx="9188450" cy="4351338"/>
          </a:xfrm>
        </p:spPr>
      </p:pic>
    </p:spTree>
    <p:extLst>
      <p:ext uri="{BB962C8B-B14F-4D97-AF65-F5344CB8AC3E}">
        <p14:creationId xmlns:p14="http://schemas.microsoft.com/office/powerpoint/2010/main" val="9851661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r>
              <a:rPr lang="it-IT" dirty="0"/>
              <a:t>La direzione che deve prendere l’asteroide viene definita attraverso la creazione di un oggetto di tipo «Vector3» e di un oggetto di tipo «Ray2D»</a:t>
            </a:r>
            <a:br>
              <a:rPr lang="it-IT" dirty="0"/>
            </a:br>
            <a:r>
              <a:rPr lang="it-IT" dirty="0"/>
              <a:t>Per creare Vector3 abbiamo bisogno di 3 parametri, la x, la y e la zeta rispetto al centro del sistema di riferimento definito da «Ray2D»</a:t>
            </a:r>
          </a:p>
        </p:txBody>
      </p:sp>
      <p:pic>
        <p:nvPicPr>
          <p:cNvPr id="4" name="Immagine 3">
            <a:extLst>
              <a:ext uri="{FF2B5EF4-FFF2-40B4-BE49-F238E27FC236}">
                <a16:creationId xmlns:a16="http://schemas.microsoft.com/office/drawing/2014/main" id="{F6205A84-7517-478D-B14D-4E1398FB3B74}"/>
              </a:ext>
            </a:extLst>
          </p:cNvPr>
          <p:cNvPicPr>
            <a:picLocks noChangeAspect="1"/>
          </p:cNvPicPr>
          <p:nvPr/>
        </p:nvPicPr>
        <p:blipFill>
          <a:blip r:embed="rId2"/>
          <a:stretch>
            <a:fillRect/>
          </a:stretch>
        </p:blipFill>
        <p:spPr>
          <a:xfrm>
            <a:off x="3319670" y="3661632"/>
            <a:ext cx="5072476" cy="3129416"/>
          </a:xfrm>
          <a:prstGeom prst="rect">
            <a:avLst/>
          </a:prstGeom>
        </p:spPr>
      </p:pic>
    </p:spTree>
    <p:extLst>
      <p:ext uri="{BB962C8B-B14F-4D97-AF65-F5344CB8AC3E}">
        <p14:creationId xmlns:p14="http://schemas.microsoft.com/office/powerpoint/2010/main" val="400879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un punto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Con ray2D passando come parametro l’oggetto vector3D  e la posizione dell’oggetto asteroide creiamo un segmento che parte dall’origine(l’asteroide stesso) e arriva al punto specificato dal parametro vector3D</a:t>
            </a:r>
          </a:p>
        </p:txBody>
      </p:sp>
      <p:pic>
        <p:nvPicPr>
          <p:cNvPr id="4" name="Immagine 3">
            <a:extLst>
              <a:ext uri="{FF2B5EF4-FFF2-40B4-BE49-F238E27FC236}">
                <a16:creationId xmlns:a16="http://schemas.microsoft.com/office/drawing/2014/main" id="{2B958273-6141-471A-8AD3-9A97C3F6E246}"/>
              </a:ext>
            </a:extLst>
          </p:cNvPr>
          <p:cNvPicPr>
            <a:picLocks noChangeAspect="1"/>
          </p:cNvPicPr>
          <p:nvPr/>
        </p:nvPicPr>
        <p:blipFill>
          <a:blip r:embed="rId2"/>
          <a:stretch>
            <a:fillRect/>
          </a:stretch>
        </p:blipFill>
        <p:spPr>
          <a:xfrm>
            <a:off x="3920987" y="3075471"/>
            <a:ext cx="3733800" cy="346710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C2FA08-AB1D-485A-82BD-69143C5FBEC2}"/>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06F63CA-6907-4D87-AE1C-6304C66D7FF4}"/>
              </a:ext>
            </a:extLst>
          </p:cNvPr>
          <p:cNvSpPr>
            <a:spLocks noGrp="1"/>
          </p:cNvSpPr>
          <p:nvPr>
            <p:ph idx="1"/>
          </p:nvPr>
        </p:nvSpPr>
        <p:spPr/>
        <p:txBody>
          <a:bodyPr/>
          <a:lstStyle/>
          <a:p>
            <a:pPr marL="0" indent="0">
              <a:buNone/>
            </a:pPr>
            <a:r>
              <a:rPr lang="it-IT" dirty="0"/>
              <a:t>Infine passiamo ad «</a:t>
            </a:r>
            <a:r>
              <a:rPr lang="it-IT" dirty="0" err="1"/>
              <a:t>AddForce</a:t>
            </a:r>
            <a:r>
              <a:rPr lang="it-IT" dirty="0"/>
              <a:t>»  il «ray2D» e la velocità da voler applicare in modo  che l’oggetto si muova</a:t>
            </a:r>
          </a:p>
        </p:txBody>
      </p:sp>
    </p:spTree>
    <p:extLst>
      <p:ext uri="{BB962C8B-B14F-4D97-AF65-F5344CB8AC3E}">
        <p14:creationId xmlns:p14="http://schemas.microsoft.com/office/powerpoint/2010/main" val="414008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143403" y="36822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9994834" y="3682870"/>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385575" y="2956812"/>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075211" y="31983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075211" y="3198359"/>
                <a:ext cx="2621316" cy="242695"/>
              </a:xfrm>
              <a:prstGeom prst="rect">
                <a:avLst/>
              </a:prstGeom>
              <a:blipFill>
                <a:blip r:embed="rId4"/>
                <a:stretch>
                  <a:fillRect b="-5128"/>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6"/>
                  <a:stretch>
                    <a:fillRect b="-16667"/>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m:t>
                        </m:r>
                        <m:r>
                          <a:rPr lang="it-IT" sz="1000" b="0" i="1" dirty="0" smtClean="0">
                            <a:latin typeface="Cambria Math" panose="02040503050406030204" pitchFamily="18" charset="0"/>
                          </a:rPr>
                          <m:t>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740265" y="4395809"/>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6060053" y="4791153"/>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6060053" y="4791153"/>
                <a:ext cx="2166700" cy="251159"/>
              </a:xfrm>
              <a:prstGeom prst="rect">
                <a:avLst/>
              </a:prstGeom>
              <a:blipFill>
                <a:blip r:embed="rId11"/>
                <a:stretch>
                  <a:fillRect/>
                </a:stretch>
              </a:blipFill>
            </p:spPr>
            <p:txBody>
              <a:bodyPr/>
              <a:lstStyle/>
              <a:p>
                <a:r>
                  <a:rPr lang="it-IT">
                    <a:noFill/>
                  </a:rPr>
                  <a:t> </a:t>
                </a:r>
              </a:p>
            </p:txBody>
          </p:sp>
        </mc:Fallback>
      </mc:AlternateContent>
      <p:cxnSp>
        <p:nvCxnSpPr>
          <p:cNvPr id="74" name="Connettore diritto 73"/>
          <p:cNvCxnSpPr/>
          <p:nvPr/>
        </p:nvCxnSpPr>
        <p:spPr>
          <a:xfrm flipH="1">
            <a:off x="9994834" y="4396530"/>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385524" y="4396530"/>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268798" y="4629994"/>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268798" y="4629994"/>
                <a:ext cx="1035322" cy="307777"/>
              </a:xfrm>
              <a:prstGeom prst="rect">
                <a:avLst/>
              </a:prstGeom>
              <a:blipFill>
                <a:blip r:embed="rId12"/>
                <a:stretch>
                  <a:fillRect b="-12000"/>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49220" y="381102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49220" y="3811029"/>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15"/>
                  <a:stretch>
                    <a:fillRect b="-17143"/>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m:t>
                        </m:r>
                        <m:r>
                          <a:rPr lang="it-IT" sz="1000" b="0" i="1" dirty="0" smtClean="0">
                            <a:latin typeface="Cambria Math" panose="02040503050406030204" pitchFamily="18" charset="0"/>
                          </a:rPr>
                          <m:t>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896565" y="3530112"/>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896565" y="3530112"/>
                <a:ext cx="2621316" cy="227626"/>
              </a:xfrm>
              <a:prstGeom prst="rect">
                <a:avLst/>
              </a:prstGeom>
              <a:blipFill>
                <a:blip r:embed="rId22"/>
                <a:stretch>
                  <a:fillRect b="-5405"/>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r>
              <a:rPr lang="it-IT" sz="900" dirty="0"/>
              <a:t> (punteggio)</a:t>
            </a:r>
          </a:p>
          <a:p>
            <a:r>
              <a:rPr lang="it-IT" sz="900" dirty="0"/>
              <a:t>Input: </a:t>
            </a:r>
            <a:r>
              <a:rPr lang="it-IT" sz="900" i="1" dirty="0"/>
              <a:t>Stop</a:t>
            </a:r>
            <a:r>
              <a:rPr lang="it-IT" sz="900" dirty="0"/>
              <a:t> </a:t>
            </a:r>
          </a:p>
          <a:p>
            <a:r>
              <a:rPr lang="it-IT" sz="900" dirty="0" err="1"/>
              <a:t>Outputs</a:t>
            </a:r>
            <a:r>
              <a:rPr lang="it-IT" sz="900" dirty="0"/>
              <a:t>: </a:t>
            </a:r>
            <a:r>
              <a:rPr lang="it-IT" sz="900" i="1" dirty="0"/>
              <a:t>position</a:t>
            </a:r>
            <a:r>
              <a:rPr lang="it-IT" sz="900" dirty="0"/>
              <a:t> </a:t>
            </a:r>
          </a:p>
        </p:txBody>
      </p:sp>
      <p:sp>
        <p:nvSpPr>
          <p:cNvPr id="156" name="CasellaDiTesto 155"/>
          <p:cNvSpPr txBox="1"/>
          <p:nvPr/>
        </p:nvSpPr>
        <p:spPr>
          <a:xfrm>
            <a:off x="4957483" y="1494705"/>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4946467" y="4125383"/>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18474" y="1526727"/>
                <a:ext cx="2805645" cy="507831"/>
              </a:xfrm>
              <a:prstGeom prst="rect">
                <a:avLst/>
              </a:prstGeom>
              <a:noFill/>
            </p:spPr>
            <p:txBody>
              <a:bodyPr wrap="square" rtlCol="0">
                <a:spAutoFit/>
              </a:bodyPr>
              <a:lstStyle/>
              <a:p>
                <a:r>
                  <a:rPr lang="it-IT" sz="900" dirty="0" err="1"/>
                  <a:t>Variables</a:t>
                </a:r>
                <a:r>
                  <a:rPr lang="it-IT" sz="900" dirty="0"/>
                  <a:t>: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p>
              <a:p>
                <a:r>
                  <a:rPr lang="it-IT" sz="900" dirty="0"/>
                  <a:t>Input: </a:t>
                </a:r>
                <a:r>
                  <a:rPr lang="it-IT" sz="900" i="1" dirty="0"/>
                  <a:t>Stop</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18474" y="1526727"/>
                <a:ext cx="2805645" cy="507831"/>
              </a:xfrm>
              <a:prstGeom prst="rect">
                <a:avLst/>
              </a:prstGeom>
              <a:blipFill>
                <a:blip r:embed="rId23"/>
                <a:stretch>
                  <a:fillRect b="-476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7" name="CasellaDiTesto 166"/>
              <p:cNvSpPr txBox="1"/>
              <p:nvPr/>
            </p:nvSpPr>
            <p:spPr>
              <a:xfrm>
                <a:off x="3751687" y="4146861"/>
                <a:ext cx="2805645" cy="507831"/>
              </a:xfrm>
              <a:prstGeom prst="rect">
                <a:avLst/>
              </a:prstGeom>
              <a:noFill/>
            </p:spPr>
            <p:txBody>
              <a:bodyPr wrap="square" rtlCol="0">
                <a:spAutoFit/>
              </a:bodyPr>
              <a:lstStyle/>
              <a:p>
                <a:r>
                  <a:rPr lang="it-IT" sz="900" dirty="0" err="1"/>
                  <a:t>Variables</a:t>
                </a:r>
                <a:r>
                  <a:rPr lang="it-IT" sz="900" dirty="0"/>
                  <a:t>: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p>
              <a:p>
                <a:r>
                  <a:rPr lang="it-IT" sz="900" dirty="0"/>
                  <a:t>Input: </a:t>
                </a:r>
                <a:r>
                  <a:rPr lang="it-IT" sz="900" i="1" dirty="0"/>
                  <a:t>Stop</a:t>
                </a:r>
                <a:r>
                  <a:rPr lang="it-IT" sz="900" dirty="0"/>
                  <a:t> </a:t>
                </a:r>
              </a:p>
              <a:p>
                <a:r>
                  <a:rPr lang="it-IT" sz="900" dirty="0" err="1"/>
                  <a:t>Outputs</a:t>
                </a:r>
                <a:r>
                  <a:rPr lang="it-IT" sz="900" dirty="0"/>
                  <a:t>: </a:t>
                </a:r>
                <a:r>
                  <a:rPr lang="it-IT" sz="900" i="1" dirty="0"/>
                  <a:t>position 2</a:t>
                </a:r>
                <a:r>
                  <a:rPr lang="it-IT" sz="900" dirty="0"/>
                  <a:t> </a:t>
                </a:r>
              </a:p>
            </p:txBody>
          </p:sp>
        </mc:Choice>
        <mc:Fallback xmlns="">
          <p:sp>
            <p:nvSpPr>
              <p:cNvPr id="167" name="CasellaDiTesto 166"/>
              <p:cNvSpPr txBox="1">
                <a:spLocks noRot="1" noChangeAspect="1" noMove="1" noResize="1" noEditPoints="1" noAdjustHandles="1" noChangeArrowheads="1" noChangeShapeType="1" noTextEdit="1"/>
              </p:cNvSpPr>
              <p:nvPr/>
            </p:nvSpPr>
            <p:spPr>
              <a:xfrm>
                <a:off x="3751687" y="4146861"/>
                <a:ext cx="2805645" cy="507831"/>
              </a:xfrm>
              <a:prstGeom prst="rect">
                <a:avLst/>
              </a:prstGeom>
              <a:blipFill>
                <a:blip r:embed="rId24"/>
                <a:stretch>
                  <a:fillRect b="-4762"/>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position  </a:t>
            </a:r>
          </a:p>
          <a:p>
            <a:r>
              <a:rPr lang="it-IT" sz="1200" dirty="0" err="1"/>
              <a:t>Outputs</a:t>
            </a:r>
            <a:r>
              <a:rPr lang="it-IT" sz="1200" dirty="0"/>
              <a:t>: Stop</a:t>
            </a:r>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spTree>
    <p:extLst>
      <p:ext uri="{BB962C8B-B14F-4D97-AF65-F5344CB8AC3E}">
        <p14:creationId xmlns:p14="http://schemas.microsoft.com/office/powerpoint/2010/main" val="399793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«ray2D» dell’asteroide</a:t>
            </a:r>
            <a:br>
              <a:rPr lang="it-IT" dirty="0"/>
            </a:br>
            <a:r>
              <a:rPr lang="it-IT" dirty="0"/>
              <a:t>Ad esempio se è stato colpito il bordo di destra creiamo un «vector3D» uguale a quello precedente ma con la componente x moltiplicata per meno uno e andiamo a modificare il «ray2D» con questo nuovo «Vector3D»</a:t>
            </a:r>
          </a:p>
        </p:txBody>
      </p:sp>
    </p:spTree>
    <p:extLst>
      <p:ext uri="{BB962C8B-B14F-4D97-AF65-F5344CB8AC3E}">
        <p14:creationId xmlns:p14="http://schemas.microsoft.com/office/powerpoint/2010/main" val="220564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Ray2D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Ray2D dopo del rimbalzo</a:t>
            </a:r>
            <a:br>
              <a:rPr lang="it-IT" dirty="0"/>
            </a:br>
            <a:r>
              <a:rPr lang="it-IT" dirty="0"/>
              <a:t>	(dopo aver colpito bordo di destra)</a:t>
            </a:r>
            <a:br>
              <a:rPr lang="it-IT" dirty="0"/>
            </a:br>
            <a:endParaRPr lang="it-IT" dirty="0"/>
          </a:p>
          <a:p>
            <a:pPr marL="0" indent="0">
              <a:buNone/>
            </a:pPr>
            <a:br>
              <a:rPr lang="it-IT" dirty="0"/>
            </a:br>
            <a:endParaRPr lang="it-IT" dirty="0"/>
          </a:p>
        </p:txBody>
      </p:sp>
      <p:pic>
        <p:nvPicPr>
          <p:cNvPr id="4" name="Immagine 3">
            <a:extLst>
              <a:ext uri="{FF2B5EF4-FFF2-40B4-BE49-F238E27FC236}">
                <a16:creationId xmlns:a16="http://schemas.microsoft.com/office/drawing/2014/main" id="{FBC8E21F-4E41-4080-8483-EA8E861C9ECF}"/>
              </a:ext>
            </a:extLst>
          </p:cNvPr>
          <p:cNvPicPr>
            <a:picLocks noChangeAspect="1"/>
          </p:cNvPicPr>
          <p:nvPr/>
        </p:nvPicPr>
        <p:blipFill>
          <a:blip r:embed="rId3"/>
          <a:stretch>
            <a:fillRect/>
          </a:stretch>
        </p:blipFill>
        <p:spPr>
          <a:xfrm>
            <a:off x="7558708" y="1289662"/>
            <a:ext cx="2847561" cy="2644163"/>
          </a:xfrm>
          <a:prstGeom prst="rect">
            <a:avLst/>
          </a:prstGeom>
        </p:spPr>
      </p:pic>
      <p:pic>
        <p:nvPicPr>
          <p:cNvPr id="5" name="Immagine 4">
            <a:extLst>
              <a:ext uri="{FF2B5EF4-FFF2-40B4-BE49-F238E27FC236}">
                <a16:creationId xmlns:a16="http://schemas.microsoft.com/office/drawing/2014/main" id="{486D790A-5C36-41D8-97A2-F556A8EBF38D}"/>
              </a:ext>
            </a:extLst>
          </p:cNvPr>
          <p:cNvPicPr>
            <a:picLocks noChangeAspect="1"/>
          </p:cNvPicPr>
          <p:nvPr/>
        </p:nvPicPr>
        <p:blipFill>
          <a:blip r:embed="rId4"/>
          <a:stretch>
            <a:fillRect/>
          </a:stretch>
        </p:blipFill>
        <p:spPr>
          <a:xfrm>
            <a:off x="7615856" y="4001294"/>
            <a:ext cx="2685677" cy="2429569"/>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endParaRPr lang="it-IT" dirty="0"/>
          </a:p>
          <a:p>
            <a:pPr marL="0" indent="0">
              <a:buNone/>
            </a:pPr>
            <a:endParaRPr lang="it-IT" dirty="0"/>
          </a:p>
          <a:p>
            <a:pPr marL="0" indent="0">
              <a:buNone/>
            </a:pPr>
            <a:r>
              <a:rPr lang="it-IT" dirty="0"/>
              <a:t>Nel caso in cui l’asteroide collida con la navicella viene mandata a quest’ultima un messaggio di game over utilizzando «</a:t>
            </a:r>
            <a:r>
              <a:rPr lang="it-IT" dirty="0" err="1"/>
              <a:t>sendMessage</a:t>
            </a:r>
            <a:r>
              <a:rPr lang="it-IT" dirty="0"/>
              <a:t>»</a:t>
            </a:r>
          </a:p>
          <a:p>
            <a:pPr marL="0" indent="0">
              <a:buNone/>
            </a:pPr>
            <a:endParaRPr lang="it-IT" dirty="0"/>
          </a:p>
          <a:p>
            <a:pPr marL="0" indent="0">
              <a:buNone/>
            </a:pPr>
            <a:r>
              <a:rPr lang="it-IT" dirty="0"/>
              <a:t>In questo caso apparirà una schermata di game over e il gioco termina</a:t>
            </a:r>
          </a:p>
        </p:txBody>
      </p:sp>
    </p:spTree>
    <p:extLst>
      <p:ext uri="{BB962C8B-B14F-4D97-AF65-F5344CB8AC3E}">
        <p14:creationId xmlns:p14="http://schemas.microsoft.com/office/powerpoint/2010/main" val="1330150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e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44" name="CasellaDiTesto 43"/>
              <p:cNvSpPr txBox="1"/>
              <p:nvPr/>
            </p:nvSpPr>
            <p:spPr>
              <a:xfrm>
                <a:off x="8580582" y="777199"/>
                <a:ext cx="3516168" cy="3293209"/>
              </a:xfrm>
              <a:prstGeom prst="rect">
                <a:avLst/>
              </a:prstGeom>
              <a:noFill/>
            </p:spPr>
            <p:txBody>
              <a:bodyPr wrap="square" rtlCol="0">
                <a:spAutoFit/>
              </a:bodyPr>
              <a:lstStyle/>
              <a:p>
                <a:r>
                  <a:rPr lang="it-IT" sz="1600" dirty="0"/>
                  <a:t>Parametri del sistema</a:t>
                </a:r>
              </a:p>
              <a:p>
                <a:pPr marL="342900" indent="-342900">
                  <a:buFont typeface="+mj-lt"/>
                  <a:buAutoNum type="arabicPeriod"/>
                </a:pPr>
                <a:r>
                  <a:rPr lang="it-IT" sz="1600" dirty="0"/>
                  <a:t>Variabili:</a:t>
                </a:r>
              </a:p>
              <a:p>
                <a:pPr marL="742950" lvl="1" indent="-285750">
                  <a:buFont typeface="Arial" panose="020B0604020202020204" pitchFamily="34" charset="0"/>
                  <a:buChar char="•"/>
                </a:pPr>
                <a:r>
                  <a:rPr lang="it-IT" sz="1600" i="1" dirty="0"/>
                  <a:t>x</a:t>
                </a:r>
                <a:r>
                  <a:rPr lang="it-IT" sz="1600" i="1" baseline="-25000" dirty="0"/>
                  <a:t>a</a:t>
                </a:r>
                <a:r>
                  <a:rPr lang="it-IT" sz="1600" dirty="0"/>
                  <a:t> (posizione asteroide)</a:t>
                </a:r>
              </a:p>
              <a:p>
                <a:pPr marL="742950" lvl="1" indent="-285750">
                  <a:buFont typeface="Arial" panose="020B0604020202020204" pitchFamily="34" charset="0"/>
                  <a:buChar char="•"/>
                </a:pPr>
                <a:r>
                  <a:rPr lang="it-IT" sz="1600" i="1" dirty="0"/>
                  <a:t>y</a:t>
                </a:r>
                <a:r>
                  <a:rPr lang="it-IT" sz="1600" i="1" baseline="-25000" dirty="0"/>
                  <a:t>a</a:t>
                </a:r>
                <a:r>
                  <a:rPr lang="it-IT" sz="1600" i="1" dirty="0"/>
                  <a:t> </a:t>
                </a:r>
                <a:r>
                  <a:rPr lang="it-IT" sz="1600" dirty="0"/>
                  <a:t>(posizione asteroide)</a:t>
                </a:r>
              </a:p>
              <a:p>
                <a:pPr marL="742950" lvl="1" indent="-285750">
                  <a:buFont typeface="Arial" panose="020B0604020202020204" pitchFamily="34" charset="0"/>
                  <a:buChar char="•"/>
                </a:pPr>
                <a14:m>
                  <m:oMath xmlns:m="http://schemas.openxmlformats.org/officeDocument/2006/math">
                    <m:r>
                      <a:rPr lang="it-IT" sz="1600" i="1" smtClean="0">
                        <a:latin typeface="Cambria Math" panose="02040503050406030204" pitchFamily="18" charset="0"/>
                        <a:ea typeface="Cambria Math" panose="02040503050406030204" pitchFamily="18" charset="0"/>
                      </a:rPr>
                      <m:t>𝛾</m:t>
                    </m:r>
                  </m:oMath>
                </a14:m>
                <a:r>
                  <a:rPr lang="it-IT" sz="1600" i="1" dirty="0"/>
                  <a:t> (</a:t>
                </a:r>
                <a:r>
                  <a:rPr lang="it-IT" sz="1600" dirty="0"/>
                  <a:t>angolo d’impatto)</a:t>
                </a:r>
              </a:p>
              <a:p>
                <a:pPr marL="742950" lvl="1" indent="-285750">
                  <a:buFont typeface="Arial" panose="020B0604020202020204" pitchFamily="34" charset="0"/>
                  <a:buChar char="•"/>
                </a:pPr>
                <a:r>
                  <a:rPr lang="it-IT" sz="1600" i="1" dirty="0"/>
                  <a:t>p</a:t>
                </a:r>
                <a:r>
                  <a:rPr lang="it-IT" sz="1600" dirty="0"/>
                  <a:t> (Punteggio)</a:t>
                </a:r>
              </a:p>
              <a:p>
                <a:pPr marL="342900" indent="-342900">
                  <a:buFont typeface="+mj-lt"/>
                  <a:buAutoNum type="arabicPeriod"/>
                </a:pPr>
                <a:r>
                  <a:rPr lang="it-IT" sz="1600" dirty="0"/>
                  <a:t>Costanti:</a:t>
                </a:r>
              </a:p>
              <a:p>
                <a:pPr marL="800100" lvl="1" indent="-342900">
                  <a:buFont typeface="Arial" panose="020B0604020202020204" pitchFamily="34" charset="0"/>
                  <a:buChar char="•"/>
                </a:pPr>
                <a:r>
                  <a:rPr lang="it-IT" sz="1600" i="1" dirty="0"/>
                  <a:t>v</a:t>
                </a:r>
                <a:r>
                  <a:rPr lang="it-IT" sz="1600" dirty="0"/>
                  <a:t> (velocità)</a:t>
                </a:r>
              </a:p>
              <a:p>
                <a:pPr marL="800100" lvl="1" indent="-342900">
                  <a:buFont typeface="Arial" panose="020B0604020202020204" pitchFamily="34" charset="0"/>
                  <a:buChar char="•"/>
                </a:pPr>
                <a:r>
                  <a:rPr lang="it-IT" sz="1600" i="1" dirty="0"/>
                  <a:t>x</a:t>
                </a:r>
                <a:r>
                  <a:rPr lang="it-IT" sz="1600" i="1" baseline="-25000" dirty="0"/>
                  <a:t>max</a:t>
                </a:r>
                <a:r>
                  <a:rPr lang="it-IT" sz="1600" dirty="0"/>
                  <a:t> (valore massimo, bordo)</a:t>
                </a:r>
              </a:p>
              <a:p>
                <a:pPr marL="800100" lvl="1" indent="-342900">
                  <a:buFont typeface="Arial" panose="020B0604020202020204" pitchFamily="34" charset="0"/>
                  <a:buChar char="•"/>
                </a:pPr>
                <a:r>
                  <a:rPr lang="it-IT" sz="1600" i="1" dirty="0" err="1"/>
                  <a:t>x</a:t>
                </a:r>
                <a:r>
                  <a:rPr lang="it-IT" sz="1600" i="1" baseline="-25000" dirty="0" err="1"/>
                  <a:t>min</a:t>
                </a:r>
                <a:r>
                  <a:rPr lang="it-IT" sz="1600" dirty="0"/>
                  <a:t> (valore minimo, bordo)</a:t>
                </a:r>
              </a:p>
              <a:p>
                <a:pPr marL="800100" lvl="1" indent="-342900">
                  <a:buFont typeface="Arial" panose="020B0604020202020204" pitchFamily="34" charset="0"/>
                  <a:buChar char="•"/>
                </a:pPr>
                <a:r>
                  <a:rPr lang="it-IT" sz="1600" i="1" dirty="0" err="1"/>
                  <a:t>y</a:t>
                </a:r>
                <a:r>
                  <a:rPr lang="it-IT" sz="1600" i="1" baseline="-25000" dirty="0" err="1"/>
                  <a:t>max</a:t>
                </a:r>
                <a:r>
                  <a:rPr lang="it-IT" sz="1600" dirty="0"/>
                  <a:t> (valore massimo, bordo)</a:t>
                </a:r>
              </a:p>
              <a:p>
                <a:pPr marL="800100" lvl="1" indent="-342900">
                  <a:buFont typeface="Arial" panose="020B0604020202020204" pitchFamily="34" charset="0"/>
                  <a:buChar char="•"/>
                </a:pPr>
                <a:r>
                  <a:rPr lang="it-IT" sz="1600" i="1" dirty="0" err="1"/>
                  <a:t>y</a:t>
                </a:r>
                <a:r>
                  <a:rPr lang="it-IT" sz="1600" i="1" baseline="-25000" dirty="0" err="1"/>
                  <a:t>min</a:t>
                </a:r>
                <a:r>
                  <a:rPr lang="it-IT" sz="1600" dirty="0"/>
                  <a:t> (valore minimo, bordo)</a:t>
                </a:r>
              </a:p>
              <a:p>
                <a:pPr marL="800100" lvl="1" indent="-342900">
                  <a:buFont typeface="Arial" panose="020B0604020202020204" pitchFamily="34" charset="0"/>
                  <a:buChar char="•"/>
                </a:pPr>
                <a:endParaRPr lang="it-IT" sz="1600"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8580582" y="777199"/>
                <a:ext cx="3516168" cy="3293209"/>
              </a:xfrm>
              <a:prstGeom prst="rect">
                <a:avLst/>
              </a:prstGeom>
              <a:blipFill>
                <a:blip r:embed="rId3"/>
                <a:stretch>
                  <a:fillRect l="-1042" t="-555"/>
                </a:stretch>
              </a:blipFill>
            </p:spPr>
            <p:txBody>
              <a:bodyPr/>
              <a:lstStyle/>
              <a:p>
                <a:r>
                  <a:rPr lang="it-IT">
                    <a:noFill/>
                  </a:rPr>
                  <a:t> </a:t>
                </a:r>
              </a:p>
            </p:txBody>
          </p:sp>
        </mc:Fallback>
      </mc:AlternateContent>
      <p:sp>
        <p:nvSpPr>
          <p:cNvPr id="45" name="CasellaDiTesto 44"/>
          <p:cNvSpPr txBox="1"/>
          <p:nvPr/>
        </p:nvSpPr>
        <p:spPr>
          <a:xfrm>
            <a:off x="8656782" y="4159692"/>
            <a:ext cx="3287568" cy="830997"/>
          </a:xfrm>
          <a:prstGeom prst="rect">
            <a:avLst/>
          </a:prstGeom>
          <a:noFill/>
        </p:spPr>
        <p:txBody>
          <a:bodyPr wrap="square" rtlCol="0">
            <a:spAutoFit/>
          </a:bodyPr>
          <a:lstStyle/>
          <a:p>
            <a:r>
              <a:rPr lang="it-IT" sz="1600" dirty="0"/>
              <a:t>Output:</a:t>
            </a:r>
          </a:p>
          <a:p>
            <a:pPr marL="285750" indent="-285750">
              <a:buFont typeface="Arial" panose="020B0604020202020204" pitchFamily="34" charset="0"/>
              <a:buChar char="•"/>
            </a:pPr>
            <a:r>
              <a:rPr lang="it-IT" sz="1600" i="1" dirty="0"/>
              <a:t>position </a:t>
            </a:r>
            <a:r>
              <a:rPr lang="it-IT" sz="1600" dirty="0"/>
              <a:t>(posizione attuale dell’asteroide (</a:t>
            </a:r>
            <a:r>
              <a:rPr lang="it-IT" sz="1600" i="1" dirty="0"/>
              <a:t>x</a:t>
            </a:r>
            <a:r>
              <a:rPr lang="it-IT" sz="1600" i="1" baseline="-25000" dirty="0"/>
              <a:t>a</a:t>
            </a:r>
            <a:r>
              <a:rPr lang="it-IT" sz="1600" i="1" dirty="0"/>
              <a:t>,y</a:t>
            </a:r>
            <a:r>
              <a:rPr lang="it-IT" sz="1600" i="1" baseline="-25000" dirty="0"/>
              <a:t>a</a:t>
            </a:r>
            <a:r>
              <a:rPr lang="it-IT" sz="1600" dirty="0"/>
              <a:t>) )</a:t>
            </a:r>
          </a:p>
        </p:txBody>
      </p:sp>
      <p:grpSp>
        <p:nvGrpSpPr>
          <p:cNvPr id="52" name="Gruppo 51"/>
          <p:cNvGrpSpPr/>
          <p:nvPr/>
        </p:nvGrpSpPr>
        <p:grpSpPr>
          <a:xfrm>
            <a:off x="2256291" y="1579182"/>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𝛾</m:t>
                          </m:r>
                          <m:r>
                            <a:rPr lang="it-IT" sz="1000" b="0" i="1" smtClean="0">
                              <a:latin typeface="Cambria Math" panose="02040503050406030204" pitchFamily="18" charset="0"/>
                              <a:ea typeface="Cambria Math" panose="02040503050406030204" pitchFamily="18" charset="0"/>
                            </a:rPr>
                            <m:t>=− </m:t>
                          </m:r>
                          <m:r>
                            <a:rPr lang="it-IT" sz="1000" b="0" i="1" smtClean="0">
                              <a:latin typeface="Cambria Math" panose="02040503050406030204" pitchFamily="18" charset="0"/>
                              <a:ea typeface="Cambria Math" panose="02040503050406030204" pitchFamily="18" charset="0"/>
                            </a:rPr>
                            <m:t>𝛾</m:t>
                          </m:r>
                        </m:oMath>
                      </m:oMathPara>
                    </a14:m>
                    <a:endParaRPr lang="it-IT" sz="1000"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𝛾</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𝜋</m:t>
                          </m:r>
                          <m:r>
                            <a:rPr lang="it-IT" sz="1000" b="0" i="1" smtClean="0">
                              <a:latin typeface="Cambria Math" panose="02040503050406030204" pitchFamily="18" charset="0"/>
                              <a:ea typeface="Cambria Math" panose="02040503050406030204" pitchFamily="18" charset="0"/>
                            </a:rPr>
                            <m:t>− </m:t>
                          </m:r>
                          <m:r>
                            <a:rPr lang="it-IT" sz="1000" b="0" i="1" smtClean="0">
                              <a:latin typeface="Cambria Math" panose="02040503050406030204" pitchFamily="18" charset="0"/>
                              <a:ea typeface="Cambria Math" panose="02040503050406030204" pitchFamily="18" charset="0"/>
                            </a:rPr>
                            <m:t>𝛾</m:t>
                          </m:r>
                        </m:oMath>
                      </m:oMathPara>
                    </a14:m>
                    <a:endParaRPr lang="it-IT" sz="1000" b="0" dirty="0"/>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m:t>
                          </m:r>
                          <m:r>
                            <a:rPr lang="it-IT" sz="1000" b="0" i="1" dirty="0" smtClean="0">
                              <a:latin typeface="Cambria Math" panose="02040503050406030204" pitchFamily="18" charset="0"/>
                            </a:rPr>
                            <m:t>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54117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4"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5"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6"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7"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8"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9"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10"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11"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sp>
        <p:nvSpPr>
          <p:cNvPr id="131" name="CasellaDiTesto 130"/>
          <p:cNvSpPr txBox="1"/>
          <p:nvPr/>
        </p:nvSpPr>
        <p:spPr>
          <a:xfrm>
            <a:off x="9417774" y="4048713"/>
            <a:ext cx="2743200" cy="1569660"/>
          </a:xfrm>
          <a:prstGeom prst="rect">
            <a:avLst/>
          </a:prstGeom>
          <a:noFill/>
        </p:spPr>
        <p:txBody>
          <a:bodyPr wrap="square" rtlCol="0">
            <a:spAutoFit/>
          </a:bodyPr>
          <a:lstStyle/>
          <a:p>
            <a:r>
              <a:rPr lang="it-IT" sz="1600" dirty="0"/>
              <a:t>Input:</a:t>
            </a:r>
          </a:p>
          <a:p>
            <a:pPr marL="285750" indent="-285750">
              <a:buFont typeface="Arial" panose="020B0604020202020204" pitchFamily="34" charset="0"/>
              <a:buChar char="•"/>
            </a:pPr>
            <a:r>
              <a:rPr lang="it-IT" sz="1600" i="1" dirty="0"/>
              <a:t>w</a:t>
            </a:r>
            <a:r>
              <a:rPr lang="it-IT" sz="1600" dirty="0"/>
              <a:t> (</a:t>
            </a:r>
            <a:r>
              <a:rPr lang="it-IT" sz="1600" dirty="0" err="1"/>
              <a:t>present</a:t>
            </a:r>
            <a:r>
              <a:rPr lang="it-IT" sz="1600" dirty="0"/>
              <a:t>, </a:t>
            </a:r>
            <a:r>
              <a:rPr lang="it-IT" sz="1600" dirty="0" err="1"/>
              <a:t>absent</a:t>
            </a:r>
            <a:r>
              <a:rPr lang="it-IT" sz="1600" dirty="0"/>
              <a:t>);</a:t>
            </a:r>
          </a:p>
          <a:p>
            <a:pPr marL="285750" indent="-285750">
              <a:buFont typeface="Arial" panose="020B0604020202020204" pitchFamily="34" charset="0"/>
              <a:buChar char="•"/>
            </a:pPr>
            <a:r>
              <a:rPr lang="it-IT" sz="1600" i="1" dirty="0"/>
              <a:t>a </a:t>
            </a:r>
            <a:r>
              <a:rPr lang="it-IT" sz="1600" dirty="0"/>
              <a:t>(</a:t>
            </a:r>
            <a:r>
              <a:rPr lang="it-IT" sz="1600" dirty="0" err="1"/>
              <a:t>present</a:t>
            </a:r>
            <a:r>
              <a:rPr lang="it-IT" sz="1600" dirty="0"/>
              <a:t>, </a:t>
            </a:r>
            <a:r>
              <a:rPr lang="it-IT" sz="1600" dirty="0" err="1"/>
              <a:t>absent</a:t>
            </a:r>
            <a:r>
              <a:rPr lang="it-IT" sz="1600" dirty="0"/>
              <a:t>);</a:t>
            </a:r>
          </a:p>
          <a:p>
            <a:pPr marL="285750" indent="-285750">
              <a:buFont typeface="Arial" panose="020B0604020202020204" pitchFamily="34" charset="0"/>
              <a:buChar char="•"/>
            </a:pPr>
            <a:r>
              <a:rPr lang="it-IT" sz="1600" i="1" dirty="0"/>
              <a:t>s</a:t>
            </a:r>
            <a:r>
              <a:rPr lang="it-IT" sz="1600" dirty="0"/>
              <a:t> (</a:t>
            </a:r>
            <a:r>
              <a:rPr lang="it-IT" sz="1600" dirty="0" err="1"/>
              <a:t>present</a:t>
            </a:r>
            <a:r>
              <a:rPr lang="it-IT" sz="1600" dirty="0"/>
              <a:t>, </a:t>
            </a:r>
            <a:r>
              <a:rPr lang="it-IT" sz="1600" dirty="0" err="1"/>
              <a:t>absent</a:t>
            </a:r>
            <a:r>
              <a:rPr lang="it-IT" sz="1600" dirty="0"/>
              <a:t>);</a:t>
            </a:r>
          </a:p>
          <a:p>
            <a:pPr marL="285750" indent="-285750">
              <a:buFont typeface="Arial" panose="020B0604020202020204" pitchFamily="34" charset="0"/>
              <a:buChar char="•"/>
            </a:pPr>
            <a:r>
              <a:rPr lang="it-IT" sz="1600" i="1" dirty="0"/>
              <a:t>d</a:t>
            </a:r>
            <a:r>
              <a:rPr lang="it-IT" sz="1600" dirty="0"/>
              <a:t> (</a:t>
            </a:r>
            <a:r>
              <a:rPr lang="it-IT" sz="1600" dirty="0" err="1"/>
              <a:t>present</a:t>
            </a:r>
            <a:r>
              <a:rPr lang="it-IT" sz="1600" dirty="0"/>
              <a:t>, </a:t>
            </a:r>
            <a:r>
              <a:rPr lang="it-IT" sz="1600" dirty="0" err="1"/>
              <a:t>absent</a:t>
            </a:r>
            <a:r>
              <a:rPr lang="it-IT" sz="1600" dirty="0"/>
              <a:t>);</a:t>
            </a:r>
          </a:p>
          <a:p>
            <a:pPr marL="285750" indent="-285750">
              <a:buFont typeface="Arial" panose="020B0604020202020204" pitchFamily="34" charset="0"/>
              <a:buChar char="•"/>
            </a:pPr>
            <a:r>
              <a:rPr lang="it-IT" sz="1600" i="1" dirty="0"/>
              <a:t>position</a:t>
            </a:r>
          </a:p>
        </p:txBody>
      </p:sp>
      <p:sp>
        <p:nvSpPr>
          <p:cNvPr id="132" name="CasellaDiTesto 131"/>
          <p:cNvSpPr txBox="1"/>
          <p:nvPr/>
        </p:nvSpPr>
        <p:spPr>
          <a:xfrm>
            <a:off x="9417774" y="5555764"/>
            <a:ext cx="2743200" cy="584775"/>
          </a:xfrm>
          <a:prstGeom prst="rect">
            <a:avLst/>
          </a:prstGeom>
          <a:noFill/>
        </p:spPr>
        <p:txBody>
          <a:bodyPr wrap="square" rtlCol="0">
            <a:spAutoFit/>
          </a:bodyPr>
          <a:lstStyle/>
          <a:p>
            <a:r>
              <a:rPr lang="it-IT" sz="1600" dirty="0"/>
              <a:t>Output:</a:t>
            </a:r>
          </a:p>
          <a:p>
            <a:pPr marL="285750" indent="-285750">
              <a:buFont typeface="Arial" panose="020B0604020202020204" pitchFamily="34" charset="0"/>
              <a:buChar char="•"/>
            </a:pPr>
            <a:r>
              <a:rPr lang="it-IT" sz="1600" i="1" dirty="0"/>
              <a:t>Stop</a:t>
            </a:r>
          </a:p>
        </p:txBody>
      </p:sp>
      <p:sp>
        <p:nvSpPr>
          <p:cNvPr id="133" name="CasellaDiTesto 132"/>
          <p:cNvSpPr txBox="1"/>
          <p:nvPr/>
        </p:nvSpPr>
        <p:spPr>
          <a:xfrm>
            <a:off x="9421777" y="504777"/>
            <a:ext cx="2861732" cy="3816429"/>
          </a:xfrm>
          <a:prstGeom prst="rect">
            <a:avLst/>
          </a:prstGeom>
          <a:noFill/>
        </p:spPr>
        <p:txBody>
          <a:bodyPr wrap="square" rtlCol="0">
            <a:spAutoFit/>
          </a:bodyPr>
          <a:lstStyle/>
          <a:p>
            <a:r>
              <a:rPr lang="it-IT" sz="1600" dirty="0"/>
              <a:t>Parametri del sistema</a:t>
            </a:r>
          </a:p>
          <a:p>
            <a:pPr marL="342900" indent="-342900">
              <a:buFont typeface="+mj-lt"/>
              <a:buAutoNum type="arabicPeriod"/>
            </a:pPr>
            <a:r>
              <a:rPr lang="it-IT" sz="1600" dirty="0"/>
              <a:t>Variabili:</a:t>
            </a:r>
          </a:p>
          <a:p>
            <a:pPr marL="742950" lvl="1" indent="-285750">
              <a:buFont typeface="Arial" panose="020B0604020202020204" pitchFamily="34" charset="0"/>
              <a:buChar char="•"/>
            </a:pPr>
            <a:r>
              <a:rPr lang="it-IT" sz="1600" i="1" dirty="0"/>
              <a:t>x</a:t>
            </a:r>
            <a:r>
              <a:rPr lang="it-IT" sz="1600" i="1" baseline="-25000" dirty="0"/>
              <a:t>s</a:t>
            </a:r>
            <a:r>
              <a:rPr lang="it-IT" sz="1600" dirty="0"/>
              <a:t> (posizione asteroide)</a:t>
            </a:r>
          </a:p>
          <a:p>
            <a:pPr marL="742950" lvl="1" indent="-285750">
              <a:buFont typeface="Arial" panose="020B0604020202020204" pitchFamily="34" charset="0"/>
              <a:buChar char="•"/>
            </a:pPr>
            <a:r>
              <a:rPr lang="it-IT" sz="1600" i="1" dirty="0"/>
              <a:t>y</a:t>
            </a:r>
            <a:r>
              <a:rPr lang="it-IT" sz="1600" i="1" baseline="-25000" dirty="0"/>
              <a:t>s</a:t>
            </a:r>
            <a:r>
              <a:rPr lang="it-IT" sz="1600" i="1" dirty="0"/>
              <a:t> </a:t>
            </a:r>
            <a:r>
              <a:rPr lang="it-IT" sz="1600" dirty="0"/>
              <a:t>(posizione asteroide)</a:t>
            </a:r>
          </a:p>
          <a:p>
            <a:pPr marL="342900" indent="-342900">
              <a:buFont typeface="+mj-lt"/>
              <a:buAutoNum type="arabicPeriod"/>
            </a:pPr>
            <a:r>
              <a:rPr lang="it-IT" sz="1600" dirty="0"/>
              <a:t>Costanti:</a:t>
            </a:r>
          </a:p>
          <a:p>
            <a:pPr marL="800100" lvl="1" indent="-342900">
              <a:buFont typeface="Arial" panose="020B0604020202020204" pitchFamily="34" charset="0"/>
              <a:buChar char="•"/>
            </a:pPr>
            <a:r>
              <a:rPr lang="it-IT" sz="1600" i="1" dirty="0"/>
              <a:t>v</a:t>
            </a:r>
            <a:r>
              <a:rPr lang="it-IT" sz="1600" dirty="0"/>
              <a:t> (velocità)</a:t>
            </a:r>
          </a:p>
          <a:p>
            <a:pPr marL="800100" lvl="1" indent="-342900">
              <a:buFont typeface="Arial" panose="020B0604020202020204" pitchFamily="34" charset="0"/>
              <a:buChar char="•"/>
            </a:pPr>
            <a:r>
              <a:rPr lang="it-IT" sz="1600" i="1" dirty="0"/>
              <a:t>x</a:t>
            </a:r>
            <a:r>
              <a:rPr lang="it-IT" sz="1600" i="1" baseline="-25000" dirty="0"/>
              <a:t>max</a:t>
            </a:r>
            <a:r>
              <a:rPr lang="it-IT" sz="1600" dirty="0"/>
              <a:t> (valore massimo, bordo)</a:t>
            </a:r>
          </a:p>
          <a:p>
            <a:pPr marL="800100" lvl="1" indent="-342900">
              <a:buFont typeface="Arial" panose="020B0604020202020204" pitchFamily="34" charset="0"/>
              <a:buChar char="•"/>
            </a:pPr>
            <a:r>
              <a:rPr lang="it-IT" sz="1600" i="1" dirty="0" err="1"/>
              <a:t>x</a:t>
            </a:r>
            <a:r>
              <a:rPr lang="it-IT" sz="1600" i="1" baseline="-25000" dirty="0" err="1"/>
              <a:t>min</a:t>
            </a:r>
            <a:r>
              <a:rPr lang="it-IT" sz="1600" dirty="0"/>
              <a:t> (valore minimo, bordo)</a:t>
            </a:r>
          </a:p>
          <a:p>
            <a:pPr marL="800100" lvl="1" indent="-342900">
              <a:buFont typeface="Arial" panose="020B0604020202020204" pitchFamily="34" charset="0"/>
              <a:buChar char="•"/>
            </a:pPr>
            <a:r>
              <a:rPr lang="it-IT" sz="1600" i="1" dirty="0" err="1"/>
              <a:t>y</a:t>
            </a:r>
            <a:r>
              <a:rPr lang="it-IT" sz="1600" i="1" baseline="-25000" dirty="0" err="1"/>
              <a:t>max</a:t>
            </a:r>
            <a:r>
              <a:rPr lang="it-IT" sz="1600" dirty="0"/>
              <a:t> (valore massimo, bordo)</a:t>
            </a:r>
          </a:p>
          <a:p>
            <a:pPr marL="800100" lvl="1" indent="-342900">
              <a:buFont typeface="Arial" panose="020B0604020202020204" pitchFamily="34" charset="0"/>
              <a:buChar char="•"/>
            </a:pPr>
            <a:r>
              <a:rPr lang="it-IT" sz="1600" i="1" dirty="0" err="1"/>
              <a:t>y</a:t>
            </a:r>
            <a:r>
              <a:rPr lang="it-IT" sz="1600" i="1" baseline="-25000" dirty="0" err="1"/>
              <a:t>min</a:t>
            </a:r>
            <a:r>
              <a:rPr lang="it-IT" sz="1600" dirty="0"/>
              <a:t> (valore minimo, bordo)</a:t>
            </a:r>
          </a:p>
          <a:p>
            <a:endParaRPr lang="it-IT" i="1" dirty="0"/>
          </a:p>
        </p:txBody>
      </p:sp>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spTree>
    <p:extLst>
      <p:ext uri="{BB962C8B-B14F-4D97-AF65-F5344CB8AC3E}">
        <p14:creationId xmlns:p14="http://schemas.microsoft.com/office/powerpoint/2010/main" val="76932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1" name="CasellaDiTesto 10"/>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2" name="CasellaDiTesto 11"/>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3" name="CasellaDiTesto 12"/>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257378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373426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175988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95562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a:t>Input:</a:t>
            </a:r>
          </a:p>
          <a:p>
            <a:pPr marL="285750" indent="-285750">
              <a:buFont typeface="Arial" panose="020B0604020202020204" pitchFamily="34" charset="0"/>
              <a:buChar char="•"/>
            </a:pPr>
            <a:r>
              <a:rPr lang="it-IT" i="1" dirty="0"/>
              <a:t>w</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a </a:t>
            </a:r>
            <a:r>
              <a:rPr lang="it-IT" dirty="0"/>
              <a:t>(</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s</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d</a:t>
            </a:r>
            <a:r>
              <a:rPr lang="it-IT" dirty="0"/>
              <a:t> (</a:t>
            </a:r>
            <a:r>
              <a:rPr lang="it-IT" dirty="0" err="1"/>
              <a:t>present</a:t>
            </a:r>
            <a:r>
              <a:rPr lang="it-IT" dirty="0"/>
              <a:t>, </a:t>
            </a:r>
            <a:r>
              <a:rPr lang="it-IT" dirty="0" err="1"/>
              <a:t>absent</a:t>
            </a:r>
            <a:r>
              <a:rPr lang="it-IT" dirty="0"/>
              <a:t>);</a:t>
            </a:r>
          </a:p>
          <a:p>
            <a:pPr marL="285750" indent="-285750">
              <a:buFont typeface="Arial" panose="020B0604020202020204" pitchFamily="34" charset="0"/>
              <a:buChar char="•"/>
            </a:pPr>
            <a:r>
              <a:rPr lang="it-IT" i="1" dirty="0"/>
              <a:t>position</a:t>
            </a:r>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a:t>Output:</a:t>
            </a:r>
          </a:p>
          <a:p>
            <a:pPr marL="285750" indent="-285750">
              <a:buFont typeface="Arial" panose="020B0604020202020204" pitchFamily="34" charset="0"/>
              <a:buChar char="•"/>
            </a:pPr>
            <a:r>
              <a:rPr lang="it-IT" i="1" dirty="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a:t>Parametri:</a:t>
            </a:r>
          </a:p>
          <a:p>
            <a:pPr marL="285750" indent="-285750">
              <a:buFont typeface="Arial" panose="020B0604020202020204" pitchFamily="34" charset="0"/>
              <a:buChar char="•"/>
            </a:pPr>
            <a:r>
              <a:rPr lang="it-IT" i="1" dirty="0"/>
              <a:t>x</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y</a:t>
            </a:r>
            <a:r>
              <a:rPr lang="it-IT" i="1" baseline="-25000" dirty="0"/>
              <a:t>s</a:t>
            </a:r>
            <a:r>
              <a:rPr lang="it-IT" i="1" dirty="0"/>
              <a:t> </a:t>
            </a:r>
            <a:r>
              <a:rPr lang="it-IT" dirty="0"/>
              <a:t>(Posizione navicella)</a:t>
            </a:r>
          </a:p>
          <a:p>
            <a:pPr marL="285750" indent="-285750">
              <a:buFont typeface="Arial" panose="020B0604020202020204" pitchFamily="34" charset="0"/>
              <a:buChar char="•"/>
            </a:pPr>
            <a:r>
              <a:rPr lang="it-IT" i="1" dirty="0"/>
              <a:t>v </a:t>
            </a:r>
            <a:r>
              <a:rPr lang="it-IT" dirty="0"/>
              <a:t>(velocità costante)</a:t>
            </a:r>
          </a:p>
          <a:p>
            <a:pPr marL="285750" indent="-285750">
              <a:buFont typeface="Arial" panose="020B0604020202020204" pitchFamily="34" charset="0"/>
              <a:buChar char="•"/>
            </a:pPr>
            <a:endParaRPr lang="it-IT" i="1" dirty="0"/>
          </a:p>
        </p:txBody>
      </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Tree>
    <p:extLst>
      <p:ext uri="{BB962C8B-B14F-4D97-AF65-F5344CB8AC3E}">
        <p14:creationId xmlns:p14="http://schemas.microsoft.com/office/powerpoint/2010/main" val="314711649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1731</Words>
  <Application>Microsoft Office PowerPoint</Application>
  <PresentationFormat>Widescreen</PresentationFormat>
  <Paragraphs>324</Paragraphs>
  <Slides>24</Slides>
  <Notes>6</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Demo</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Francesco</cp:lastModifiedBy>
  <cp:revision>103</cp:revision>
  <dcterms:created xsi:type="dcterms:W3CDTF">2018-02-13T15:17:56Z</dcterms:created>
  <dcterms:modified xsi:type="dcterms:W3CDTF">2018-02-16T13:55:40Z</dcterms:modified>
</cp:coreProperties>
</file>