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71" r:id="rId17"/>
    <p:sldId id="272" r:id="rId18"/>
    <p:sldId id="273" r:id="rId19"/>
    <p:sldId id="275" r:id="rId20"/>
    <p:sldId id="276" r:id="rId21"/>
    <p:sldId id="277" r:id="rId22"/>
    <p:sldId id="278" r:id="rId23"/>
    <p:sldId id="279"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71"/>
            <p14:sldId id="272"/>
            <p14:sldId id="273"/>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3" autoAdjust="0"/>
  </p:normalViewPr>
  <p:slideViewPr>
    <p:cSldViewPr snapToGrid="0">
      <p:cViewPr>
        <p:scale>
          <a:sx n="125" d="100"/>
          <a:sy n="125" d="100"/>
        </p:scale>
        <p:origin x="-1152" y="-116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18/02/2018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18/02/2018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16</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21</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18/02/2018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18/02/2018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18/02/2018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18/02/2018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7.png"/><Relationship Id="rId24" Type="http://schemas.openxmlformats.org/officeDocument/2006/relationships/image" Target="../media/image20.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25.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2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6" Type="http://schemas.openxmlformats.org/officeDocument/2006/relationships/image" Target="../media/image53.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147116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32442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7" name="CasellaDiTesto 16"/>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8" name="CasellaDiTesto 17"/>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9" name="CasellaDiTesto 18"/>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62419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4230118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91449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r>
              <a:rPr lang="it-IT" dirty="0"/>
              <a:t/>
            </a: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r>
              <a:rPr lang="it-IT" dirty="0"/>
              <a:t>La direzione che deve prendere l’asteroide viene definita attraverso la creazione di un oggetto di tipo «Vector3» e di un oggetto di tipo «Ray2D»</a:t>
            </a:r>
            <a:br>
              <a:rPr lang="it-IT" dirty="0"/>
            </a:br>
            <a:r>
              <a:rPr lang="it-IT" dirty="0"/>
              <a:t>Per creare Vector3 abbiamo bisogno di 3 parametri, la x, la y e la zeta rispetto al centro del sistema di riferimento definito da «Ray2D»</a:t>
            </a:r>
          </a:p>
        </p:txBody>
      </p:sp>
      <p:pic>
        <p:nvPicPr>
          <p:cNvPr id="4" name="Immagine 3">
            <a:extLst>
              <a:ext uri="{FF2B5EF4-FFF2-40B4-BE49-F238E27FC236}">
                <a16:creationId xmlns:a16="http://schemas.microsoft.com/office/drawing/2014/main" id="{F6205A84-7517-478D-B14D-4E1398FB3B74}"/>
              </a:ext>
            </a:extLst>
          </p:cNvPr>
          <p:cNvPicPr>
            <a:picLocks noChangeAspect="1"/>
          </p:cNvPicPr>
          <p:nvPr/>
        </p:nvPicPr>
        <p:blipFill>
          <a:blip r:embed="rId3"/>
          <a:stretch>
            <a:fillRect/>
          </a:stretch>
        </p:blipFill>
        <p:spPr>
          <a:xfrm>
            <a:off x="3738666" y="3671571"/>
            <a:ext cx="4714668" cy="2908670"/>
          </a:xfrm>
          <a:prstGeom prst="rect">
            <a:avLst/>
          </a:prstGeom>
        </p:spPr>
      </p:pic>
    </p:spTree>
    <p:extLst>
      <p:ext uri="{BB962C8B-B14F-4D97-AF65-F5344CB8AC3E}">
        <p14:creationId xmlns:p14="http://schemas.microsoft.com/office/powerpoint/2010/main" val="400879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un punto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Con «ray2D» passando come parametro l’oggetto «vector3D»  e la posizione dell’oggetto asteroide creiamo un segmento che parte dall’origine(l’asteroide stesso) e arriva al punto specificato dal parametro vector3D</a:t>
            </a:r>
          </a:p>
        </p:txBody>
      </p:sp>
      <p:pic>
        <p:nvPicPr>
          <p:cNvPr id="4" name="Immagine 3">
            <a:extLst>
              <a:ext uri="{FF2B5EF4-FFF2-40B4-BE49-F238E27FC236}">
                <a16:creationId xmlns:a16="http://schemas.microsoft.com/office/drawing/2014/main" id="{2B958273-6141-471A-8AD3-9A97C3F6E246}"/>
              </a:ext>
            </a:extLst>
          </p:cNvPr>
          <p:cNvPicPr>
            <a:picLocks noChangeAspect="1"/>
          </p:cNvPicPr>
          <p:nvPr/>
        </p:nvPicPr>
        <p:blipFill>
          <a:blip r:embed="rId3"/>
          <a:stretch>
            <a:fillRect/>
          </a:stretch>
        </p:blipFill>
        <p:spPr>
          <a:xfrm>
            <a:off x="3920987" y="3075471"/>
            <a:ext cx="3733800" cy="346710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«ray2D» dell’asteroide</a:t>
            </a:r>
            <a:br>
              <a:rPr lang="it-IT" dirty="0"/>
            </a:br>
            <a:r>
              <a:rPr lang="it-IT" dirty="0"/>
              <a:t>Ad esempio se è stato colpito il bordo di destra creiamo un «vector3D» uguale a quello precedente ma con la componente x moltiplicata per meno uno e andiamo a modificare il «ray2D» con questo nuovo «Vector3D»</a:t>
            </a:r>
          </a:p>
        </p:txBody>
      </p:sp>
    </p:spTree>
    <p:extLst>
      <p:ext uri="{BB962C8B-B14F-4D97-AF65-F5344CB8AC3E}">
        <p14:creationId xmlns:p14="http://schemas.microsoft.com/office/powerpoint/2010/main" val="220564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Ray2D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Ray2D dopo del rimbalzo</a:t>
            </a:r>
            <a:br>
              <a:rPr lang="it-IT" dirty="0"/>
            </a:br>
            <a:r>
              <a:rPr lang="it-IT" dirty="0"/>
              <a:t>	(dopo aver colpito bordo di destra)</a:t>
            </a:r>
            <a:br>
              <a:rPr lang="it-IT" dirty="0"/>
            </a:br>
            <a:endParaRPr lang="it-IT" dirty="0"/>
          </a:p>
          <a:p>
            <a:pPr marL="0" indent="0">
              <a:buNone/>
            </a:pPr>
            <a:r>
              <a:rPr lang="it-IT" dirty="0"/>
              <a:t/>
            </a:r>
            <a:br>
              <a:rPr lang="it-IT" dirty="0"/>
            </a:br>
            <a:endParaRPr lang="it-IT" dirty="0"/>
          </a:p>
        </p:txBody>
      </p:sp>
      <p:pic>
        <p:nvPicPr>
          <p:cNvPr id="4" name="Immagine 3">
            <a:extLst>
              <a:ext uri="{FF2B5EF4-FFF2-40B4-BE49-F238E27FC236}">
                <a16:creationId xmlns:a16="http://schemas.microsoft.com/office/drawing/2014/main" id="{FBC8E21F-4E41-4080-8483-EA8E861C9ECF}"/>
              </a:ext>
            </a:extLst>
          </p:cNvPr>
          <p:cNvPicPr>
            <a:picLocks noChangeAspect="1"/>
          </p:cNvPicPr>
          <p:nvPr/>
        </p:nvPicPr>
        <p:blipFill>
          <a:blip r:embed="rId3"/>
          <a:stretch>
            <a:fillRect/>
          </a:stretch>
        </p:blipFill>
        <p:spPr>
          <a:xfrm>
            <a:off x="7558708" y="1289662"/>
            <a:ext cx="2847561" cy="2644163"/>
          </a:xfrm>
          <a:prstGeom prst="rect">
            <a:avLst/>
          </a:prstGeom>
        </p:spPr>
      </p:pic>
      <p:pic>
        <p:nvPicPr>
          <p:cNvPr id="5" name="Immagine 4">
            <a:extLst>
              <a:ext uri="{FF2B5EF4-FFF2-40B4-BE49-F238E27FC236}">
                <a16:creationId xmlns:a16="http://schemas.microsoft.com/office/drawing/2014/main" id="{486D790A-5C36-41D8-97A2-F556A8EBF38D}"/>
              </a:ext>
            </a:extLst>
          </p:cNvPr>
          <p:cNvPicPr>
            <a:picLocks noChangeAspect="1"/>
          </p:cNvPicPr>
          <p:nvPr/>
        </p:nvPicPr>
        <p:blipFill>
          <a:blip r:embed="rId4"/>
          <a:stretch>
            <a:fillRect/>
          </a:stretch>
        </p:blipFill>
        <p:spPr>
          <a:xfrm>
            <a:off x="7615856" y="4001294"/>
            <a:ext cx="2685677" cy="2429569"/>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r>
              <a:rPr lang="it-IT" dirty="0"/>
              <a:t>In questo caso apparirà una schermata di game over e il gioco termina</a:t>
            </a:r>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e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m:t>
                        </m:r>
                        <m:r>
                          <a:rPr lang="it-IT" sz="1000" b="0" i="1" dirty="0" smtClean="0">
                            <a:latin typeface="Cambria Math" panose="02040503050406030204" pitchFamily="18" charset="0"/>
                          </a:rPr>
                          <m:t>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m:t>
                        </m:r>
                        <m:r>
                          <a:rPr lang="it-IT" sz="1000" b="0" i="1" dirty="0" smtClean="0">
                            <a:latin typeface="Cambria Math" panose="02040503050406030204" pitchFamily="18" charset="0"/>
                          </a:rPr>
                          <m:t>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r>
              <a:rPr lang="it-IT" sz="900" dirty="0"/>
              <a:t> (punteggio)</a:t>
            </a:r>
          </a:p>
          <a:p>
            <a:r>
              <a:rPr lang="it-IT" sz="900" dirty="0"/>
              <a:t>Input: </a:t>
            </a:r>
            <a:r>
              <a:rPr lang="it-IT" sz="900" i="1" dirty="0" err="1" smtClean="0"/>
              <a:t>Stop,RestartA</a:t>
            </a:r>
            <a:r>
              <a:rPr lang="it-IT" sz="900" dirty="0" smtClean="0"/>
              <a:t> </a:t>
            </a:r>
            <a:endParaRPr lang="it-IT" sz="900" dirty="0"/>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mc:Choice xmlns:a14="http://schemas.microsoft.com/office/drawing/2010/main"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smtClean="0"/>
                  <a:t>Stop,RestartA</a:t>
                </a:r>
                <a:r>
                  <a:rPr lang="it-IT" sz="900" dirty="0" smtClean="0"/>
                  <a:t> </a:t>
                </a:r>
                <a:endParaRPr lang="it-IT" sz="900" dirty="0"/>
              </a:p>
              <a:p>
                <a:r>
                  <a:rPr lang="it-IT" sz="900" dirty="0" err="1"/>
                  <a:t>Outputs</a:t>
                </a:r>
                <a:r>
                  <a:rPr lang="it-IT" sz="900" dirty="0"/>
                  <a:t>: </a:t>
                </a:r>
                <a:r>
                  <a:rPr lang="it-IT" sz="900" i="1" dirty="0"/>
                  <a:t>position 1</a:t>
                </a:r>
                <a:r>
                  <a:rPr lang="it-IT" sz="900" dirty="0"/>
                  <a:t> </a:t>
                </a:r>
              </a:p>
            </p:txBody>
          </p:sp>
        </mc:Choice>
        <mc:Fallback>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smtClean="0"/>
              <a:t>position,w,a,s,d,RestartS</a:t>
            </a:r>
            <a:r>
              <a:rPr lang="it-IT" sz="1200" dirty="0" smtClean="0"/>
              <a:t>  </a:t>
            </a:r>
            <a:endParaRPr lang="it-IT" sz="1200" dirty="0"/>
          </a:p>
          <a:p>
            <a:r>
              <a:rPr lang="it-IT" sz="1200" dirty="0" err="1"/>
              <a:t>Outputs</a:t>
            </a:r>
            <a:r>
              <a:rPr lang="it-IT" sz="1200" dirty="0"/>
              <a:t>: </a:t>
            </a:r>
            <a:r>
              <a:rPr lang="it-IT" sz="1200" dirty="0" err="1" smtClean="0"/>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smtClean="0"/>
                  <a:t>Stop,RestartA</a:t>
                </a:r>
                <a:r>
                  <a:rPr lang="it-IT" sz="900" dirty="0" smtClean="0"/>
                  <a:t> </a:t>
                </a:r>
                <a:endParaRPr lang="it-IT" sz="900" dirty="0"/>
              </a:p>
              <a:p>
                <a:r>
                  <a:rPr lang="it-IT" sz="900" dirty="0" err="1"/>
                  <a:t>Outputs</a:t>
                </a:r>
                <a:r>
                  <a:rPr lang="it-IT" sz="900" dirty="0"/>
                  <a:t>: </a:t>
                </a:r>
                <a:r>
                  <a:rPr lang="it-IT" sz="900" i="1" dirty="0"/>
                  <a:t>position 1</a:t>
                </a:r>
                <a:r>
                  <a:rPr lang="it-IT" sz="900" dirty="0"/>
                  <a:t> </a:t>
                </a:r>
              </a:p>
            </p:txBody>
          </p:sp>
        </mc:Choice>
        <mc:Fallback>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pPr/>
                <a:endParaRPr lang="it-IT" sz="1000" baseline="-25000" dirty="0" smtClean="0"/>
              </a:p>
              <a:p>
                <a:pPr/>
                <a:endParaRPr lang="it-IT" sz="1000" baseline="-25000" dirty="0"/>
              </a:p>
            </p:txBody>
          </p:sp>
        </mc:Choice>
        <mc:Fallback>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p:sp>
        <p:nvSpPr>
          <p:cNvPr id="45" name="CasellaDiTesto 44"/>
          <p:cNvSpPr txBox="1"/>
          <p:nvPr/>
        </p:nvSpPr>
        <p:spPr>
          <a:xfrm>
            <a:off x="8869700" y="3817427"/>
            <a:ext cx="3287568" cy="1477328"/>
          </a:xfrm>
          <a:prstGeom prst="rect">
            <a:avLst/>
          </a:prstGeom>
          <a:noFill/>
        </p:spPr>
        <p:txBody>
          <a:bodyPr wrap="square" rtlCol="0">
            <a:spAutoFit/>
          </a:bodyPr>
          <a:lstStyle/>
          <a:p>
            <a:r>
              <a:rPr lang="it-IT" sz="1500" dirty="0" smtClean="0"/>
              <a:t>Input</a:t>
            </a:r>
            <a:r>
              <a:rPr lang="it-IT" sz="1500" dirty="0" smtClean="0"/>
              <a:t>:</a:t>
            </a:r>
            <a:endParaRPr lang="it-IT" sz="1500" dirty="0"/>
          </a:p>
          <a:p>
            <a:pPr marL="447675" indent="-180975">
              <a:buFont typeface="Arial" panose="020B0604020202020204" pitchFamily="34" charset="0"/>
              <a:buChar char="•"/>
              <a:tabLst>
                <a:tab pos="447675" algn="l"/>
              </a:tabLst>
            </a:pPr>
            <a:r>
              <a:rPr lang="it-IT" sz="1500" i="1" dirty="0" smtClean="0"/>
              <a:t>Stop </a:t>
            </a:r>
            <a:r>
              <a:rPr lang="it-IT" sz="1500" dirty="0" smtClean="0"/>
              <a:t>(Segnale inviato dalla navicella che indica una collisione)</a:t>
            </a:r>
          </a:p>
          <a:p>
            <a:pPr marL="447675" indent="-180975">
              <a:buFont typeface="Arial" panose="020B0604020202020204" pitchFamily="34" charset="0"/>
              <a:buChar char="•"/>
              <a:tabLst>
                <a:tab pos="447675" algn="l"/>
              </a:tabLst>
            </a:pPr>
            <a:r>
              <a:rPr lang="it-IT" sz="1500" dirty="0" err="1" smtClean="0"/>
              <a:t>RestartA</a:t>
            </a:r>
            <a:r>
              <a:rPr lang="it-IT" sz="1500" dirty="0" smtClean="0"/>
              <a:t> (Segnale inviato dalla navicella che indica di inizializzare la posizione dell’asteroide)</a:t>
            </a:r>
            <a:endParaRPr lang="it-IT" sz="1500" dirty="0"/>
          </a:p>
        </p:txBody>
      </p:sp>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m:t>
                          </m:r>
                          <m:r>
                            <a:rPr lang="it-IT" sz="1000" b="0" i="1" dirty="0" smtClean="0">
                              <a:latin typeface="Cambria Math" panose="02040503050406030204" pitchFamily="18" charset="0"/>
                            </a:rPr>
                            <m:t>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17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17215"/>
              </a:xfrm>
              <a:prstGeom prst="rect">
                <a:avLst/>
              </a:prstGeom>
              <a:blipFill>
                <a:blip r:embed="rId11"/>
                <a:stretch>
                  <a:fillRect b="-16667"/>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32" name="CasellaDiTesto 31"/>
          <p:cNvSpPr txBox="1"/>
          <p:nvPr/>
        </p:nvSpPr>
        <p:spPr>
          <a:xfrm>
            <a:off x="8869700" y="944745"/>
            <a:ext cx="2861732"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(posizione asteroide)</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r>
              <a:rPr lang="it-IT" sz="1500" dirty="0"/>
              <a:t>(posizione asteroide</a:t>
            </a:r>
            <a:r>
              <a:rPr lang="it-IT" sz="1500" dirty="0" smtClean="0"/>
              <a:t>)</a:t>
            </a:r>
          </a:p>
          <a:p>
            <a:pPr marL="447675" lvl="1" indent="-180975">
              <a:buFont typeface="Arial" panose="020B0604020202020204" pitchFamily="34" charset="0"/>
              <a:buChar char="•"/>
            </a:pPr>
            <a:r>
              <a:rPr lang="it-IT" sz="1500" dirty="0" smtClean="0"/>
              <a:t>p (punteggio, aumenta ad ogni rimbalzo)</a:t>
            </a:r>
            <a:endParaRPr lang="it-IT" sz="1500" dirty="0"/>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3"/>
                <a:stretch>
                  <a:fillRect b="-5000"/>
                </a:stretch>
              </a:blipFill>
            </p:spPr>
            <p:txBody>
              <a:bodyPr/>
              <a:lstStyle/>
              <a:p>
                <a:r>
                  <a:rPr lang="it-IT">
                    <a:noFill/>
                  </a:rPr>
                  <a:t> </a:t>
                </a:r>
              </a:p>
            </p:txBody>
          </p:sp>
        </mc:Fallback>
      </mc:AlternateContent>
      <p:sp>
        <p:nvSpPr>
          <p:cNvPr id="37" name="CasellaDiTesto 36"/>
          <p:cNvSpPr txBox="1"/>
          <p:nvPr/>
        </p:nvSpPr>
        <p:spPr>
          <a:xfrm>
            <a:off x="8869700" y="5294755"/>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AlternateContent xmlns:mc="http://schemas.openxmlformats.org/markup-compatibility/2006">
        <mc:Choice xmlns:a14="http://schemas.microsoft.com/office/drawing/2010/main"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rPr>
                        <m:t>0</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asellaDiTesto 130"/>
          <p:cNvSpPr txBox="1"/>
          <p:nvPr/>
        </p:nvSpPr>
        <p:spPr>
          <a:xfrm>
            <a:off x="9522569" y="3078621"/>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a:t>
            </a:r>
          </a:p>
        </p:txBody>
      </p:sp>
      <p:sp>
        <p:nvSpPr>
          <p:cNvPr id="132" name="CasellaDiTesto 131"/>
          <p:cNvSpPr txBox="1"/>
          <p:nvPr/>
        </p:nvSpPr>
        <p:spPr>
          <a:xfrm>
            <a:off x="9522569" y="4492221"/>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a:t>
            </a:r>
          </a:p>
        </p:txBody>
      </p:sp>
      <p:sp>
        <p:nvSpPr>
          <p:cNvPr id="133" name="CasellaDiTesto 132"/>
          <p:cNvSpPr txBox="1"/>
          <p:nvPr/>
        </p:nvSpPr>
        <p:spPr>
          <a:xfrm>
            <a:off x="9421777" y="504777"/>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3"/>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73426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5988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5562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1718</Words>
  <Application>Microsoft Office PowerPoint</Application>
  <PresentationFormat>Widescreen</PresentationFormat>
  <Paragraphs>354</Paragraphs>
  <Slides>23</Slides>
  <Notes>8</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Lucio</cp:lastModifiedBy>
  <cp:revision>124</cp:revision>
  <dcterms:created xsi:type="dcterms:W3CDTF">2018-02-13T15:17:56Z</dcterms:created>
  <dcterms:modified xsi:type="dcterms:W3CDTF">2018-02-18T14:37:31Z</dcterms:modified>
</cp:coreProperties>
</file>