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86" r:id="rId17"/>
    <p:sldId id="271" r:id="rId18"/>
    <p:sldId id="272" r:id="rId19"/>
    <p:sldId id="273" r:id="rId20"/>
    <p:sldId id="287"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86"/>
            <p14:sldId id="271"/>
            <p14:sldId id="272"/>
            <p14:sldId id="273"/>
            <p14:sldId id="287"/>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53" autoAdjust="0"/>
  </p:normalViewPr>
  <p:slideViewPr>
    <p:cSldViewPr snapToGrid="0">
      <p:cViewPr varScale="1">
        <p:scale>
          <a:sx n="81" d="100"/>
          <a:sy n="81" d="100"/>
        </p:scale>
        <p:origin x="888" y="8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20/02/2018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20/02/2018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passiamo a «Rigidbody2d.AddForce»  un parametro che è il prodotto tra «ray2D» e la forza da voler applicare in modo che l’oggetto si muova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massa dell’asteroide è 1)</a:t>
            </a:r>
          </a:p>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19</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velocità è definita in metri al secondo</a:t>
            </a:r>
          </a:p>
        </p:txBody>
      </p:sp>
      <p:sp>
        <p:nvSpPr>
          <p:cNvPr id="4" name="Segnaposto numero diapositiva 3"/>
          <p:cNvSpPr>
            <a:spLocks noGrp="1"/>
          </p:cNvSpPr>
          <p:nvPr>
            <p:ph type="sldNum" sz="quarter" idx="10"/>
          </p:nvPr>
        </p:nvSpPr>
        <p:spPr/>
        <p:txBody>
          <a:bodyPr/>
          <a:lstStyle/>
          <a:p>
            <a:fld id="{AF5D5AC8-672A-409E-B76F-2374AA227A07}" type="slidenum">
              <a:rPr lang="it-IT" smtClean="0"/>
              <a:t>20</a:t>
            </a:fld>
            <a:endParaRPr lang="it-IT"/>
          </a:p>
        </p:txBody>
      </p:sp>
    </p:spTree>
    <p:extLst>
      <p:ext uri="{BB962C8B-B14F-4D97-AF65-F5344CB8AC3E}">
        <p14:creationId xmlns:p14="http://schemas.microsoft.com/office/powerpoint/2010/main" val="81582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23</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25</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20/02/2018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20/02/2018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20/02/2018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20/02/2018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20/02/2018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20/02/2018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20/02/2018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20/02/2018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1.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2.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3.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4.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11.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3.jpeg"/><Relationship Id="rId32" Type="http://schemas.openxmlformats.org/officeDocument/2006/relationships/image" Target="../media/image28.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10.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1.png"/><Relationship Id="rId3" Type="http://schemas.openxmlformats.org/officeDocument/2006/relationships/image" Target="../media/image20.png"/><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312.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3.png"/><Relationship Id="rId5" Type="http://schemas.openxmlformats.org/officeDocument/2006/relationships/image" Target="NULL"/><Relationship Id="rId15" Type="http://schemas.openxmlformats.org/officeDocument/2006/relationships/image" Target="../media/image32.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0.png"/><Relationship Id="rId26" Type="http://schemas.openxmlformats.org/officeDocument/2006/relationships/image" Target="../media/image4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0.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0.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5" Type="http://schemas.openxmlformats.org/officeDocument/2006/relationships/image" Target="../media/image35.png"/><Relationship Id="rId36" Type="http://schemas.openxmlformats.org/officeDocument/2006/relationships/image" Target="../media/image53.png"/><Relationship Id="rId15" Type="http://schemas.openxmlformats.org/officeDocument/2006/relationships/image" Target="../media/image320.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image" Target="../media/image33.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0.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8.png"/><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34.png"/><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34.png"/><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80.png"/><Relationship Id="rId1" Type="http://schemas.openxmlformats.org/officeDocument/2006/relationships/slideLayout" Target="../slideLayouts/slideLayout2.xml"/><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362" y="210787"/>
            <a:ext cx="2581275" cy="2581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3488554" y="3038283"/>
            <a:ext cx="5214889" cy="22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28528" rIns="91440" bIns="2539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Universit</a:t>
            </a:r>
            <a:r>
              <a:rPr kumimoji="0" lang="it-IT" altLang="en-US" sz="2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Arial" panose="020B0604020202020204" pitchFamily="34" charset="0"/>
              </a:rPr>
              <a:t>à</a:t>
            </a:r>
            <a:r>
              <a:rPr kumimoji="0" lang="it-IT" altLang="en-US" sz="2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degli Studi del Sannio</a:t>
            </a:r>
            <a:endParaRPr kumimoji="0" lang="en-GB"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Dipartimento di Ingegneria</a:t>
            </a:r>
            <a:endParaRPr kumimoji="0" lang="en-GB"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4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Corso di Sistemi Discreti</a:t>
            </a:r>
            <a:endParaRPr kumimoji="0" lang="en-GB"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000" b="1" i="0" u="none" strike="noStrike" cap="none" normalizeH="0" baseline="0" dirty="0" smtClean="0">
                <a:ln>
                  <a:noFill/>
                </a:ln>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Elaborato: </a:t>
            </a:r>
            <a:r>
              <a:rPr kumimoji="0" lang="it-IT" altLang="en-US" sz="2000" b="1" i="0" u="none" strike="noStrike" cap="none" normalizeH="0" baseline="0" dirty="0" smtClean="0">
                <a:ln>
                  <a:noFill/>
                </a:ln>
                <a:solidFill>
                  <a:schemeClr val="tx1"/>
                </a:solidFill>
                <a:effectLst/>
                <a:latin typeface="Calibri Light" panose="020F0302020204030204" pitchFamily="34" charset="0"/>
                <a:ea typeface="Calibri Light" panose="020F0302020204030204" pitchFamily="34" charset="0"/>
                <a:cs typeface="Times New Roman" panose="02020603050405020304" pitchFamily="18" charset="0"/>
              </a:rPr>
              <a:t>“</a:t>
            </a:r>
            <a:r>
              <a:rPr lang="it-IT" altLang="en-US" sz="2000" b="1" dirty="0" smtClean="0">
                <a:latin typeface="Times New Roman" panose="02020603050405020304" pitchFamily="18" charset="0"/>
                <a:ea typeface="Calibri Light" panose="020F0302020204030204" pitchFamily="34" charset="0"/>
                <a:cs typeface="Times New Roman" panose="02020603050405020304" pitchFamily="18" charset="0"/>
              </a:rPr>
              <a:t>Realizzazione di un gioco 2D"</a:t>
            </a:r>
            <a:endParaRPr kumimoji="0" lang="en-GB" altLang="en-US" sz="2000" b="0" i="0" u="none" strike="noStrike" cap="none" normalizeH="0" baseline="0" dirty="0" smtClean="0">
              <a:ln>
                <a:noFill/>
              </a:ln>
              <a:solidFill>
                <a:srgbClr val="538135"/>
              </a:solidFill>
              <a:effectLst/>
              <a:latin typeface="Calibri Light" panose="020F0302020204030204" pitchFamily="34" charset="0"/>
              <a:ea typeface="Calibri Light" panose="020F03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1000" b="0" i="0" u="none" strike="noStrike" cap="none" normalizeH="0" baseline="0" dirty="0" smtClean="0">
                <a:ln>
                  <a:noFill/>
                </a:ln>
                <a:solidFill>
                  <a:schemeClr val="tx1"/>
                </a:solidFill>
                <a:effectLst/>
                <a:latin typeface="Helvetica" panose="020B0604020202020204" pitchFamily="34" charset="0"/>
                <a:ea typeface="Calibri" panose="020F0502020204030204" pitchFamily="34" charset="0"/>
                <a:cs typeface="Arial" panose="020B0604020202020204" pitchFamily="34" charset="0"/>
              </a:rPr>
              <a:t/>
            </a:r>
            <a:br>
              <a:rPr kumimoji="0" lang="it-IT" altLang="en-US" sz="1000" b="0" i="0" u="none" strike="noStrike" cap="none" normalizeH="0" baseline="0" dirty="0" smtClean="0">
                <a:ln>
                  <a:noFill/>
                </a:ln>
                <a:solidFill>
                  <a:schemeClr val="tx1"/>
                </a:solidFill>
                <a:effectLst/>
                <a:latin typeface="Helvetica" panose="020B0604020202020204" pitchFamily="34" charset="0"/>
                <a:ea typeface="Calibri" panose="020F0502020204030204" pitchFamily="34" charset="0"/>
                <a:cs typeface="Arial" panose="020B0604020202020204" pitchFamily="34" charset="0"/>
              </a:rPr>
            </a:br>
            <a:endParaRPr kumimoji="0" lang="it-IT"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asellaDiTesto 7"/>
          <p:cNvSpPr txBox="1"/>
          <p:nvPr/>
        </p:nvSpPr>
        <p:spPr>
          <a:xfrm>
            <a:off x="368135" y="5866410"/>
            <a:ext cx="3503221" cy="646331"/>
          </a:xfrm>
          <a:prstGeom prst="rect">
            <a:avLst/>
          </a:prstGeom>
          <a:noFill/>
        </p:spPr>
        <p:txBody>
          <a:bodyPr wrap="square" rtlCol="0">
            <a:spAutoFit/>
          </a:bodyPr>
          <a:lstStyle/>
          <a:p>
            <a:pPr algn="ctr"/>
            <a:r>
              <a:rPr lang="it-IT" altLang="en-US" b="1" smtClean="0">
                <a:latin typeface="Times New Roman" panose="02020603050405020304" pitchFamily="18" charset="0"/>
                <a:ea typeface="Calibri" panose="020F0502020204030204" pitchFamily="34" charset="0"/>
                <a:cs typeface="Times New Roman" panose="02020603050405020304" pitchFamily="18" charset="0"/>
              </a:rPr>
              <a:t>Docente</a:t>
            </a:r>
          </a:p>
          <a:p>
            <a:pPr algn="ctr"/>
            <a:r>
              <a:rPr lang="it-IT" altLang="en-US" smtClean="0">
                <a:latin typeface="Times New Roman" panose="02020603050405020304" pitchFamily="18" charset="0"/>
                <a:ea typeface="Calibri" panose="020F0502020204030204" pitchFamily="34" charset="0"/>
                <a:cs typeface="Times New Roman" panose="02020603050405020304" pitchFamily="18" charset="0"/>
              </a:rPr>
              <a:t>Luigi Iannelli</a:t>
            </a:r>
            <a:endParaRPr lang="en-GB" dirty="0"/>
          </a:p>
        </p:txBody>
      </p:sp>
      <p:sp>
        <p:nvSpPr>
          <p:cNvPr id="11" name="CasellaDiTesto 10"/>
          <p:cNvSpPr txBox="1"/>
          <p:nvPr/>
        </p:nvSpPr>
        <p:spPr>
          <a:xfrm>
            <a:off x="8703443" y="5572229"/>
            <a:ext cx="3503221" cy="923330"/>
          </a:xfrm>
          <a:prstGeom prst="rect">
            <a:avLst/>
          </a:prstGeom>
          <a:noFill/>
        </p:spPr>
        <p:txBody>
          <a:bodyPr wrap="square" rtlCol="0">
            <a:spAutoFit/>
          </a:bodyPr>
          <a:lstStyle/>
          <a:p>
            <a:pPr algn="ctr"/>
            <a:r>
              <a:rPr lang="it-IT" altLang="en-US" b="1" dirty="0" smtClean="0">
                <a:latin typeface="Times New Roman" panose="02020603050405020304" pitchFamily="18" charset="0"/>
                <a:ea typeface="Calibri" panose="020F0502020204030204" pitchFamily="34" charset="0"/>
                <a:cs typeface="Times New Roman" panose="02020603050405020304" pitchFamily="18" charset="0"/>
              </a:rPr>
              <a:t>Studenti</a:t>
            </a:r>
          </a:p>
          <a:p>
            <a:pPr algn="ctr"/>
            <a:r>
              <a:rPr lang="it-IT" dirty="0" smtClean="0">
                <a:latin typeface="Times New Roman" panose="02020603050405020304" pitchFamily="18" charset="0"/>
                <a:cs typeface="Times New Roman" panose="02020603050405020304" pitchFamily="18" charset="0"/>
              </a:rPr>
              <a:t>Francesco Tedesco</a:t>
            </a:r>
          </a:p>
          <a:p>
            <a:pPr algn="ctr"/>
            <a:r>
              <a:rPr lang="it-IT" dirty="0" smtClean="0">
                <a:latin typeface="Times New Roman" panose="02020603050405020304" pitchFamily="18" charset="0"/>
                <a:cs typeface="Times New Roman" panose="02020603050405020304" pitchFamily="18" charset="0"/>
              </a:rPr>
              <a:t>Lucio De Luca</a:t>
            </a:r>
            <a:endParaRPr lang="en-GB" dirty="0"/>
          </a:p>
        </p:txBody>
      </p:sp>
      <p:sp>
        <p:nvSpPr>
          <p:cNvPr id="12" name="CasellaDiTesto 11"/>
          <p:cNvSpPr txBox="1"/>
          <p:nvPr/>
        </p:nvSpPr>
        <p:spPr>
          <a:xfrm>
            <a:off x="4048123" y="6310893"/>
            <a:ext cx="4095750" cy="369332"/>
          </a:xfrm>
          <a:prstGeom prst="rect">
            <a:avLst/>
          </a:prstGeom>
          <a:noFill/>
        </p:spPr>
        <p:txBody>
          <a:bodyPr wrap="square" rtlCol="0">
            <a:spAutoFit/>
          </a:bodyPr>
          <a:lstStyle/>
          <a:p>
            <a:pPr algn="ctr"/>
            <a:r>
              <a:rPr lang="it-IT" altLang="en-US" dirty="0">
                <a:latin typeface="Times New Roman" panose="02020603050405020304" pitchFamily="18" charset="0"/>
                <a:ea typeface="Calibri" panose="020F0502020204030204" pitchFamily="34" charset="0"/>
                <a:cs typeface="Times New Roman" panose="02020603050405020304" pitchFamily="18" charset="0"/>
              </a:rPr>
              <a:t>Anno Accademico 2017/2018</a:t>
            </a:r>
            <a:endParaRPr lang="en-GB" dirty="0"/>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3" name="CasellaDiTesto 12"/>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CasellaDiTesto 13"/>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p:sp>
            <p:nvSpPr>
              <p:cNvPr id="14" name="CasellaDiTesto 13"/>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314711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5" name="CasellaDiTesto 14"/>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13244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4" name="CasellaDiTesto 13"/>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5" name="CasellaDiTesto 14"/>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5" name="CasellaDiTesto 14"/>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CasellaDiTesto 15"/>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p:sp>
            <p:nvSpPr>
              <p:cNvPr id="16" name="CasellaDiTesto 15"/>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176241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4" name="CasellaDiTesto 13"/>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CasellaDiTesto 14"/>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p:sp>
            <p:nvSpPr>
              <p:cNvPr id="15" name="CasellaDiTesto 14"/>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4230118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4" name="CasellaDiTesto 13"/>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CasellaDiTesto 14"/>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p:sp>
            <p:nvSpPr>
              <p:cNvPr id="15" name="CasellaDiTesto 14"/>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991449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r>
              <a:rPr lang="it-IT" dirty="0"/>
              <a:t/>
            </a: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DC76C1-F8F7-4F69-A998-17CAFCBAB50B}"/>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AC026E89-350F-4B44-8CFD-0046836A72E4}"/>
              </a:ext>
            </a:extLst>
          </p:cNvPr>
          <p:cNvSpPr>
            <a:spLocks noGrp="1"/>
          </p:cNvSpPr>
          <p:nvPr>
            <p:ph idx="1"/>
          </p:nvPr>
        </p:nvSpPr>
        <p:spPr/>
        <p:txBody>
          <a:bodyPr/>
          <a:lstStyle/>
          <a:p>
            <a:pPr marL="0" indent="0">
              <a:buNone/>
            </a:pPr>
            <a:r>
              <a:rPr lang="it-IT" dirty="0"/>
              <a:t>Tutti gli oggetti in scena (asteroidi, navicella e bordi) hanno un «RigidBody2D»</a:t>
            </a:r>
            <a:br>
              <a:rPr lang="it-IT" dirty="0"/>
            </a:br>
            <a:endParaRPr lang="it-IT" dirty="0"/>
          </a:p>
          <a:p>
            <a:pPr marL="0" indent="0">
              <a:buNone/>
            </a:pPr>
            <a:r>
              <a:rPr lang="it-IT" dirty="0"/>
              <a:t>«RigidBody2D» è un componente che fa si che un oggetto sia sotto il controllo del motore fisico</a:t>
            </a:r>
          </a:p>
          <a:p>
            <a:pPr marL="0" indent="0">
              <a:buNone/>
            </a:pPr>
            <a:endParaRPr lang="it-IT" dirty="0"/>
          </a:p>
          <a:p>
            <a:pPr marL="0" indent="0">
              <a:buNone/>
            </a:pPr>
            <a:r>
              <a:rPr lang="it-IT" dirty="0"/>
              <a:t>Senza esso non potremmo modificare la velocità degli oggetti oppure specificare cosa fare quando essi collidono</a:t>
            </a:r>
          </a:p>
        </p:txBody>
      </p:sp>
    </p:spTree>
    <p:extLst>
      <p:ext uri="{BB962C8B-B14F-4D97-AF65-F5344CB8AC3E}">
        <p14:creationId xmlns:p14="http://schemas.microsoft.com/office/powerpoint/2010/main" val="40898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endParaRPr lang="it-IT" dirty="0"/>
          </a:p>
          <a:p>
            <a:pPr marL="0" indent="0">
              <a:buNone/>
            </a:pPr>
            <a:r>
              <a:rPr lang="it-IT" dirty="0"/>
              <a:t>Per andare a specificare la velocità da applicare all’asteroide quello che facciamo è utilizzare un oggetto «Vector3D»</a:t>
            </a:r>
          </a:p>
          <a:p>
            <a:pPr marL="0" indent="0">
              <a:buNone/>
            </a:pPr>
            <a:r>
              <a:rPr lang="it-IT" dirty="0"/>
              <a:t/>
            </a:r>
            <a:br>
              <a:rPr lang="it-IT" dirty="0"/>
            </a:br>
            <a:r>
              <a:rPr lang="it-IT" dirty="0"/>
              <a:t>Per creare quest’oggetto dobbiamo passare 3 parametri: uno per la x, uno per la y e uno per la zeta</a:t>
            </a:r>
          </a:p>
        </p:txBody>
      </p:sp>
    </p:spTree>
    <p:extLst>
      <p:ext uri="{BB962C8B-B14F-4D97-AF65-F5344CB8AC3E}">
        <p14:creationId xmlns:p14="http://schemas.microsoft.com/office/powerpoint/2010/main" val="400879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vettore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Dato i parametri passati è possibile che il vettore sia molto piccolo, utilizziamo quindi il metodo «Vector3D.Normalize()» in modo che diventi con la stessa direzione e verso ma modulo 1</a:t>
            </a:r>
          </a:p>
        </p:txBody>
      </p:sp>
      <p:pic>
        <p:nvPicPr>
          <p:cNvPr id="8" name="Immagine 7">
            <a:extLst>
              <a:ext uri="{FF2B5EF4-FFF2-40B4-BE49-F238E27FC236}">
                <a16:creationId xmlns:a16="http://schemas.microsoft.com/office/drawing/2014/main" id="{A120D1FC-87B8-4ABB-8D73-BF822E10A3E7}"/>
              </a:ext>
            </a:extLst>
          </p:cNvPr>
          <p:cNvPicPr>
            <a:picLocks noChangeAspect="1"/>
          </p:cNvPicPr>
          <p:nvPr/>
        </p:nvPicPr>
        <p:blipFill>
          <a:blip r:embed="rId3"/>
          <a:stretch>
            <a:fillRect/>
          </a:stretch>
        </p:blipFill>
        <p:spPr>
          <a:xfrm>
            <a:off x="4219575" y="3313457"/>
            <a:ext cx="3752850" cy="337185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5D77E-2211-4415-8A7C-FB8B80692C70}"/>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82CC1095-3799-4447-8534-53584A047113}"/>
              </a:ext>
            </a:extLst>
          </p:cNvPr>
          <p:cNvSpPr>
            <a:spLocks noGrp="1"/>
          </p:cNvSpPr>
          <p:nvPr>
            <p:ph idx="1"/>
          </p:nvPr>
        </p:nvSpPr>
        <p:spPr/>
        <p:txBody>
          <a:bodyPr/>
          <a:lstStyle/>
          <a:p>
            <a:pPr marL="0" indent="0">
              <a:buNone/>
            </a:pPr>
            <a:r>
              <a:rPr lang="it-IT" dirty="0"/>
              <a:t>Una volta ottenuto il vettore normalizzato grazie al «RigidBody2D» possiamo andare a modificare la velocità dell’asteroide, per farlo utilizziamo «</a:t>
            </a:r>
            <a:r>
              <a:rPr lang="it-IT" dirty="0" err="1"/>
              <a:t>rb.velocity</a:t>
            </a:r>
            <a:r>
              <a:rPr lang="it-IT" dirty="0"/>
              <a:t> = vettore * speed» dove </a:t>
            </a:r>
            <a:r>
              <a:rPr lang="it-IT" dirty="0" err="1"/>
              <a:t>rb</a:t>
            </a:r>
            <a:r>
              <a:rPr lang="it-IT" dirty="0"/>
              <a:t> è proprio una variabile </a:t>
            </a:r>
            <a:r>
              <a:rPr lang="it-IT" dirty="0" err="1"/>
              <a:t>rigidBody</a:t>
            </a:r>
            <a:r>
              <a:rPr lang="it-IT" dirty="0"/>
              <a:t> che si riferisce all’asteroide</a:t>
            </a:r>
          </a:p>
          <a:p>
            <a:pPr marL="0" indent="0">
              <a:buNone/>
            </a:pPr>
            <a:r>
              <a:rPr lang="it-IT" dirty="0"/>
              <a:t/>
            </a:r>
            <a:br>
              <a:rPr lang="it-IT" dirty="0"/>
            </a:br>
            <a:r>
              <a:rPr lang="it-IT" dirty="0"/>
              <a:t>L’operazione moltiplica tutti i componenti del vettore per l’intero speed e dato che il primo fattore è stato precedentemente normalizzato avremmo un vettore con modulo proprio uguale a speed.</a:t>
            </a:r>
          </a:p>
        </p:txBody>
      </p:sp>
    </p:spTree>
    <p:extLst>
      <p:ext uri="{BB962C8B-B14F-4D97-AF65-F5344CB8AC3E}">
        <p14:creationId xmlns:p14="http://schemas.microsoft.com/office/powerpoint/2010/main" val="283286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vettore dell’asteroide.</a:t>
            </a:r>
            <a:br>
              <a:rPr lang="it-IT" dirty="0"/>
            </a:br>
            <a:r>
              <a:rPr lang="it-IT" dirty="0"/>
              <a:t>Ad esempio se è stato colpito il bordo di destra creiamo un «vector3D» uguale a quello precedente ma con la componente x moltiplicata per meno uno e modifichiamo la velocità con «</a:t>
            </a:r>
            <a:r>
              <a:rPr lang="it-IT" dirty="0" err="1"/>
              <a:t>rb.velocity</a:t>
            </a:r>
            <a:r>
              <a:rPr lang="it-IT" dirty="0"/>
              <a:t> = vettore * speed» </a:t>
            </a:r>
          </a:p>
        </p:txBody>
      </p:sp>
    </p:spTree>
    <p:extLst>
      <p:ext uri="{BB962C8B-B14F-4D97-AF65-F5344CB8AC3E}">
        <p14:creationId xmlns:p14="http://schemas.microsoft.com/office/powerpoint/2010/main" val="220564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Velocità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Velocità dopo del rimbalzo</a:t>
            </a:r>
            <a:br>
              <a:rPr lang="it-IT" dirty="0"/>
            </a:br>
            <a:r>
              <a:rPr lang="it-IT" dirty="0"/>
              <a:t>	(dopo aver colpito bordo di destra)</a:t>
            </a:r>
            <a:br>
              <a:rPr lang="it-IT" dirty="0"/>
            </a:br>
            <a:endParaRPr lang="it-IT" dirty="0"/>
          </a:p>
          <a:p>
            <a:pPr marL="0" indent="0">
              <a:buNone/>
            </a:pPr>
            <a:r>
              <a:rPr lang="it-IT" dirty="0"/>
              <a:t/>
            </a:r>
            <a:br>
              <a:rPr lang="it-IT" dirty="0"/>
            </a:br>
            <a:endParaRPr lang="it-IT" dirty="0"/>
          </a:p>
        </p:txBody>
      </p:sp>
      <p:pic>
        <p:nvPicPr>
          <p:cNvPr id="8" name="Immagine 7">
            <a:extLst>
              <a:ext uri="{FF2B5EF4-FFF2-40B4-BE49-F238E27FC236}">
                <a16:creationId xmlns:a16="http://schemas.microsoft.com/office/drawing/2014/main" id="{4E87EA32-8938-41B4-849B-1083D6F45284}"/>
              </a:ext>
            </a:extLst>
          </p:cNvPr>
          <p:cNvPicPr>
            <a:picLocks noChangeAspect="1"/>
          </p:cNvPicPr>
          <p:nvPr/>
        </p:nvPicPr>
        <p:blipFill>
          <a:blip r:embed="rId3"/>
          <a:stretch>
            <a:fillRect/>
          </a:stretch>
        </p:blipFill>
        <p:spPr>
          <a:xfrm>
            <a:off x="7446081" y="739775"/>
            <a:ext cx="2886075" cy="2724150"/>
          </a:xfrm>
          <a:prstGeom prst="rect">
            <a:avLst/>
          </a:prstGeom>
        </p:spPr>
      </p:pic>
      <p:pic>
        <p:nvPicPr>
          <p:cNvPr id="9" name="Immagine 8">
            <a:extLst>
              <a:ext uri="{FF2B5EF4-FFF2-40B4-BE49-F238E27FC236}">
                <a16:creationId xmlns:a16="http://schemas.microsoft.com/office/drawing/2014/main" id="{EC41E821-D7DF-4C66-8060-15B5402999CF}"/>
              </a:ext>
            </a:extLst>
          </p:cNvPr>
          <p:cNvPicPr>
            <a:picLocks noChangeAspect="1"/>
          </p:cNvPicPr>
          <p:nvPr/>
        </p:nvPicPr>
        <p:blipFill>
          <a:blip r:embed="rId4"/>
          <a:stretch>
            <a:fillRect/>
          </a:stretch>
        </p:blipFill>
        <p:spPr>
          <a:xfrm>
            <a:off x="7346068" y="3959225"/>
            <a:ext cx="3086100" cy="2533650"/>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apparirà una schermata di game over e il gioco termina. Per ricominciare il gioco è possibile usare il pulsante </a:t>
            </a:r>
            <a:r>
              <a:rPr lang="it-IT" dirty="0" err="1"/>
              <a:t>restart</a:t>
            </a:r>
            <a:endParaRPr lang="it-IT" dirty="0"/>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6"/>
                  <a:stretch>
                    <a:fillRect b="-5000"/>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23901" y="374767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23901" y="3747673"/>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15"/>
                  <a:stretch>
                    <a:fillRect b="-5128"/>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1207917" y="3555685"/>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𝑆𝑡𝑜𝑝𝐴</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1207917" y="3555685"/>
                <a:ext cx="2621316" cy="227626"/>
              </a:xfrm>
              <a:prstGeom prst="rect">
                <a:avLst/>
              </a:prstGeom>
              <a:blipFill>
                <a:blip r:embed="rId22"/>
                <a:stretch>
                  <a:fillRect b="-2632"/>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endParaRPr lang="it-IT" sz="900" dirty="0"/>
          </a:p>
          <a:p>
            <a:r>
              <a:rPr lang="it-IT" sz="900" dirty="0"/>
              <a:t>Input: </a:t>
            </a:r>
            <a:r>
              <a:rPr lang="it-IT" sz="900" i="1" dirty="0" err="1"/>
              <a:t>StopA,RestartA</a:t>
            </a:r>
            <a:r>
              <a:rPr lang="it-IT" sz="900" dirty="0"/>
              <a:t> </a:t>
            </a:r>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xmlns:a14="http://schemas.microsoft.com/office/drawing/2010/main">
        <mc:Choice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a:t>position,w,a,s,d,RestartS</a:t>
            </a:r>
            <a:r>
              <a:rPr lang="it-IT" sz="1200" dirty="0"/>
              <a:t>  </a:t>
            </a:r>
          </a:p>
          <a:p>
            <a:r>
              <a:rPr lang="it-IT" sz="1200" dirty="0" err="1"/>
              <a:t>Outputs</a:t>
            </a:r>
            <a:r>
              <a:rPr lang="it-IT" sz="1200" dirty="0"/>
              <a:t>: </a:t>
            </a:r>
            <a:r>
              <a:rPr lang="it-IT" sz="1200" dirty="0" err="1"/>
              <a:t>Stop,RestartA</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cxnSp>
        <p:nvCxnSpPr>
          <p:cNvPr id="4" name="Connettore 7 3"/>
          <p:cNvCxnSpPr>
            <a:stCxn id="25" idx="3"/>
            <a:endCxn id="24" idx="5"/>
          </p:cNvCxnSpPr>
          <p:nvPr/>
        </p:nvCxnSpPr>
        <p:spPr>
          <a:xfrm rot="5400000" flipH="1">
            <a:off x="9477495" y="2917143"/>
            <a:ext cx="589" cy="1696370"/>
          </a:xfrm>
          <a:prstGeom prst="curvedConnector3">
            <a:avLst>
              <a:gd name="adj1" fmla="val -59596265"/>
            </a:avLst>
          </a:prstGeom>
          <a:ln cap="flat">
            <a:solidFill>
              <a:schemeClr val="tx1"/>
            </a:solidFill>
            <a:headEnd type="none" w="lg" len="lg"/>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CasellaDiTesto 71"/>
              <p:cNvSpPr txBox="1"/>
              <p:nvPr/>
            </p:nvSpPr>
            <p:spPr>
              <a:xfrm>
                <a:off x="8186300" y="3821715"/>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𝑅𝑒𝑠𝑡𝑎𝑟𝑡𝑆</m:t>
                      </m:r>
                      <m:r>
                        <a:rPr lang="it-IT" sz="1000" b="0" i="1" dirty="0" smtClean="0">
                          <a:latin typeface="Cambria Math" panose="02040503050406030204" pitchFamily="18" charset="0"/>
                        </a:rPr>
                        <m:t>/</m:t>
                      </m:r>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8186300" y="3821715"/>
                <a:ext cx="2621316" cy="242695"/>
              </a:xfrm>
              <a:prstGeom prst="rect">
                <a:avLst/>
              </a:prstGeom>
              <a:blipFill>
                <a:blip r:embed="rId26"/>
                <a:stretch>
                  <a:fillRect b="-2500"/>
                </a:stretch>
              </a:blipFill>
            </p:spPr>
            <p:txBody>
              <a:bodyPr/>
              <a:lstStyle/>
              <a:p>
                <a:r>
                  <a:rPr lang="it-IT">
                    <a:noFill/>
                  </a:rPr>
                  <a:t> </a:t>
                </a:r>
              </a:p>
            </p:txBody>
          </p:sp>
        </mc:Fallback>
      </mc:AlternateContent>
      <p:cxnSp>
        <p:nvCxnSpPr>
          <p:cNvPr id="73" name="Connettore 2 72"/>
          <p:cNvCxnSpPr/>
          <p:nvPr/>
        </p:nvCxnSpPr>
        <p:spPr>
          <a:xfrm flipH="1">
            <a:off x="5678803" y="4531852"/>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CasellaDiTesto 76"/>
              <p:cNvSpPr txBox="1"/>
              <p:nvPr/>
            </p:nvSpPr>
            <p:spPr>
              <a:xfrm>
                <a:off x="4823901" y="4268206"/>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7" name="CasellaDiTesto 76"/>
              <p:cNvSpPr txBox="1">
                <a:spLocks noRot="1" noChangeAspect="1" noMove="1" noResize="1" noEditPoints="1" noAdjustHandles="1" noChangeArrowheads="1" noChangeShapeType="1" noTextEdit="1"/>
              </p:cNvSpPr>
              <p:nvPr/>
            </p:nvSpPr>
            <p:spPr>
              <a:xfrm>
                <a:off x="4823901" y="4268206"/>
                <a:ext cx="2621316" cy="242695"/>
              </a:xfrm>
              <a:prstGeom prst="rect">
                <a:avLst/>
              </a:prstGeom>
              <a:blipFill>
                <a:blip r:embed="rId27"/>
                <a:stretch>
                  <a:fillRect/>
                </a:stretch>
              </a:blipFill>
            </p:spPr>
            <p:txBody>
              <a:bodyPr/>
              <a:lstStyle/>
              <a:p>
                <a:r>
                  <a:rPr lang="it-IT">
                    <a:noFill/>
                  </a:rPr>
                  <a:t> </a:t>
                </a:r>
              </a:p>
            </p:txBody>
          </p:sp>
        </mc:Fallback>
      </mc:AlternateContent>
      <p:cxnSp>
        <p:nvCxnSpPr>
          <p:cNvPr id="78" name="Connettore diritto 77"/>
          <p:cNvCxnSpPr/>
          <p:nvPr/>
        </p:nvCxnSpPr>
        <p:spPr>
          <a:xfrm>
            <a:off x="226243" y="4561796"/>
            <a:ext cx="147182" cy="2"/>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79" name="Connettore 4 78"/>
          <p:cNvCxnSpPr/>
          <p:nvPr/>
        </p:nvCxnSpPr>
        <p:spPr>
          <a:xfrm rot="5400000" flipH="1" flipV="1">
            <a:off x="-88400" y="3768247"/>
            <a:ext cx="1255379"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16200000" flipH="1">
            <a:off x="-141443" y="5076664"/>
            <a:ext cx="1361464"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CasellaDiTesto 80"/>
              <p:cNvSpPr txBox="1"/>
              <p:nvPr/>
            </p:nvSpPr>
            <p:spPr>
              <a:xfrm>
                <a:off x="-962090" y="4339941"/>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𝑅𝑒𝑠𝑡𝑎𝑟𝑡𝐴</m:t>
                      </m:r>
                    </m:oMath>
                  </m:oMathPara>
                </a14:m>
                <a:endParaRPr lang="it-IT" sz="900" baseline="-25000" dirty="0"/>
              </a:p>
            </p:txBody>
          </p:sp>
        </mc:Choice>
        <mc:Fallback xmlns="">
          <p:sp>
            <p:nvSpPr>
              <p:cNvPr id="81" name="CasellaDiTesto 80"/>
              <p:cNvSpPr txBox="1">
                <a:spLocks noRot="1" noChangeAspect="1" noMove="1" noResize="1" noEditPoints="1" noAdjustHandles="1" noChangeArrowheads="1" noChangeShapeType="1" noTextEdit="1"/>
              </p:cNvSpPr>
              <p:nvPr/>
            </p:nvSpPr>
            <p:spPr>
              <a:xfrm>
                <a:off x="-962090" y="4339941"/>
                <a:ext cx="2621316" cy="227626"/>
              </a:xfrm>
              <a:prstGeom prst="rect">
                <a:avLst/>
              </a:prstGeom>
              <a:blipFill>
                <a:blip r:embed="rId28"/>
                <a:stretch>
                  <a:fillRect/>
                </a:stretch>
              </a:blipFill>
            </p:spPr>
            <p:txBody>
              <a:bodyPr/>
              <a:lstStyle/>
              <a:p>
                <a:r>
                  <a:rPr lang="it-IT">
                    <a:noFill/>
                  </a:rPr>
                  <a:t> </a:t>
                </a:r>
              </a:p>
            </p:txBody>
          </p:sp>
        </mc:Fallback>
      </mc:AlternateContent>
      <p:cxnSp>
        <p:nvCxnSpPr>
          <p:cNvPr id="86" name="Connettore 7 85"/>
          <p:cNvCxnSpPr>
            <a:stCxn id="30" idx="3"/>
            <a:endCxn id="29" idx="5"/>
          </p:cNvCxnSpPr>
          <p:nvPr/>
        </p:nvCxnSpPr>
        <p:spPr>
          <a:xfrm rot="5400000" flipH="1">
            <a:off x="3101363" y="2008429"/>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CasellaDiTesto 89"/>
              <p:cNvSpPr txBox="1"/>
              <p:nvPr/>
            </p:nvSpPr>
            <p:spPr>
              <a:xfrm>
                <a:off x="1982518" y="2865842"/>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1982518" y="2865842"/>
                <a:ext cx="2346108" cy="242695"/>
              </a:xfrm>
              <a:prstGeom prst="rect">
                <a:avLst/>
              </a:prstGeom>
              <a:blipFill>
                <a:blip r:embed="rId29"/>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2127401" y="3063060"/>
                <a:ext cx="1939222" cy="956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baseline="-25000" dirty="0" smtClean="0">
                          <a:latin typeface="Cambria Math" panose="02040503050406030204" pitchFamily="18" charset="0"/>
                        </a:rPr>
                        <m:t> </m:t>
                      </m:r>
                    </m:oMath>
                  </m:oMathPara>
                </a14:m>
                <a:endParaRPr lang="it-IT" sz="1000" i="1" baseline="-25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0</m:t>
                      </m:r>
                    </m:oMath>
                  </m:oMathPara>
                </a14:m>
                <a:endParaRPr lang="it-IT" sz="1000" baseline="-25000" dirty="0"/>
              </a:p>
              <a:p>
                <a:endParaRPr lang="it-IT" sz="1000" baseline="-25000" dirty="0"/>
              </a:p>
              <a:p>
                <a:endParaRPr lang="it-IT" sz="1000" baseline="-25000"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2127401" y="3063060"/>
                <a:ext cx="1939222" cy="956865"/>
              </a:xfrm>
              <a:prstGeom prst="rect">
                <a:avLst/>
              </a:prstGeom>
              <a:blipFill>
                <a:blip r:embed="rId30"/>
                <a:stretch>
                  <a:fillRect/>
                </a:stretch>
              </a:blipFill>
            </p:spPr>
            <p:txBody>
              <a:bodyPr/>
              <a:lstStyle/>
              <a:p>
                <a:r>
                  <a:rPr lang="it-IT">
                    <a:noFill/>
                  </a:rPr>
                  <a:t> </a:t>
                </a:r>
              </a:p>
            </p:txBody>
          </p:sp>
        </mc:Fallback>
      </mc:AlternateContent>
      <p:cxnSp>
        <p:nvCxnSpPr>
          <p:cNvPr id="93" name="Connettore 7 92"/>
          <p:cNvCxnSpPr/>
          <p:nvPr/>
        </p:nvCxnSpPr>
        <p:spPr>
          <a:xfrm rot="5400000" flipH="1">
            <a:off x="3091237" y="4610233"/>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CasellaDiTesto 93"/>
              <p:cNvSpPr txBox="1"/>
              <p:nvPr/>
            </p:nvSpPr>
            <p:spPr>
              <a:xfrm>
                <a:off x="1958673" y="5466449"/>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1958673" y="5466449"/>
                <a:ext cx="2346108" cy="242695"/>
              </a:xfrm>
              <a:prstGeom prst="rect">
                <a:avLst/>
              </a:prstGeom>
              <a:blipFill>
                <a:blip r:embed="rId31"/>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2162116" y="5638016"/>
                <a:ext cx="1939222" cy="8695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=0</m:t>
                      </m:r>
                    </m:oMath>
                  </m:oMathPara>
                </a14:m>
                <a:endParaRPr lang="it-IT" sz="1000" baseline="-25000" dirty="0"/>
              </a:p>
              <a:p>
                <a:pPr/>
                <a14:m>
                  <m:oMathPara xmlns:m="http://schemas.openxmlformats.org/officeDocument/2006/math">
                    <m:oMathParaPr>
                      <m:jc m:val="centerGroup"/>
                    </m:oMathParaPr>
                    <m:oMath xmlns:m="http://schemas.openxmlformats.org/officeDocument/2006/math">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2162116" y="5638016"/>
                <a:ext cx="1939222" cy="869533"/>
              </a:xfrm>
              <a:prstGeom prst="rect">
                <a:avLst/>
              </a:prstGeom>
              <a:blipFill>
                <a:blip r:embed="rId32"/>
                <a:stretch>
                  <a:fillRect/>
                </a:stretch>
              </a:blipFill>
            </p:spPr>
            <p:txBody>
              <a:bodyPr/>
              <a:lstStyle/>
              <a:p>
                <a:r>
                  <a:rPr lang="it-IT">
                    <a:noFill/>
                  </a:rPr>
                  <a:t> </a:t>
                </a:r>
              </a:p>
            </p:txBody>
          </p:sp>
        </mc:Fallback>
      </mc:AlternateContent>
      <p:sp>
        <p:nvSpPr>
          <p:cNvPr id="5" name="Ovale 4">
            <a:extLst>
              <a:ext uri="{FF2B5EF4-FFF2-40B4-BE49-F238E27FC236}">
                <a16:creationId xmlns:a16="http://schemas.microsoft.com/office/drawing/2014/main" id="{7ABD0B03-F225-4569-9434-D68C81407EB2}"/>
              </a:ext>
            </a:extLst>
          </p:cNvPr>
          <p:cNvSpPr/>
          <p:nvPr/>
        </p:nvSpPr>
        <p:spPr>
          <a:xfrm>
            <a:off x="8596459" y="3104167"/>
            <a:ext cx="85725" cy="74189"/>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mc:AlternateContent xmlns:mc="http://schemas.openxmlformats.org/markup-compatibility/2006">
        <mc:Choice xmlns:a14="http://schemas.microsoft.com/office/drawing/2010/main" Requires="a14">
          <p:sp>
            <p:nvSpPr>
              <p:cNvPr id="45" name="CasellaDiTesto 44"/>
              <p:cNvSpPr txBox="1"/>
              <p:nvPr/>
            </p:nvSpPr>
            <p:spPr>
              <a:xfrm>
                <a:off x="8869700" y="3817427"/>
                <a:ext cx="3287568" cy="1938992"/>
              </a:xfrm>
              <a:prstGeom prst="rect">
                <a:avLst/>
              </a:prstGeom>
              <a:noFill/>
            </p:spPr>
            <p:txBody>
              <a:bodyPr wrap="square" rtlCol="0">
                <a:spAutoFit/>
              </a:bodyPr>
              <a:lstStyle/>
              <a:p>
                <a:r>
                  <a:rPr lang="it-IT" sz="1500" dirty="0"/>
                  <a:t>Input:</a:t>
                </a:r>
              </a:p>
              <a:p>
                <a:pPr marL="447675" indent="-180975">
                  <a:buFont typeface="Arial" panose="020B0604020202020204" pitchFamily="34" charset="0"/>
                  <a:buChar char="•"/>
                  <a:tabLst>
                    <a:tab pos="447675" algn="l"/>
                  </a:tabLst>
                </a:pPr>
                <a:r>
                  <a:rPr lang="it-IT" sz="1500" i="1" dirty="0" err="1" smtClean="0"/>
                  <a:t>StopA</a:t>
                </a:r>
                <a:r>
                  <a:rPr lang="it-IT" sz="1500" i="1" dirty="0" smtClean="0"/>
                  <a:t>: </a:t>
                </a:r>
                <a14:m>
                  <m:oMath xmlns:m="http://schemas.openxmlformats.org/officeDocument/2006/math">
                    <m:r>
                      <a:rPr lang="it-IT" sz="1500" i="1" smtClean="0">
                        <a:latin typeface="Cambria Math" panose="02040503050406030204" pitchFamily="18" charset="0"/>
                        <a:ea typeface="Cambria Math" panose="02040503050406030204" pitchFamily="18" charset="0"/>
                      </a:rPr>
                      <m:t>ℝ</m:t>
                    </m:r>
                    <m:r>
                      <a:rPr lang="it-IT" sz="1500" i="1" smtClean="0">
                        <a:latin typeface="Cambria Math" panose="02040503050406030204" pitchFamily="18" charset="0"/>
                        <a:ea typeface="Cambria Math" panose="02040503050406030204" pitchFamily="18" charset="0"/>
                      </a:rPr>
                      <m:t>→</m:t>
                    </m:r>
                  </m:oMath>
                </a14:m>
                <a:r>
                  <a:rPr lang="it-IT" sz="1500" dirty="0" smtClean="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una collisione) </a:t>
                </a:r>
              </a:p>
              <a:p>
                <a:pPr marL="447675" indent="-180975">
                  <a:buFont typeface="Arial" panose="020B0604020202020204" pitchFamily="34" charset="0"/>
                  <a:buChar char="•"/>
                  <a:tabLst>
                    <a:tab pos="447675" algn="l"/>
                  </a:tabLst>
                </a:pPr>
                <a:r>
                  <a:rPr lang="it-IT" sz="1500" dirty="0" err="1" smtClean="0"/>
                  <a:t>RestartA</a:t>
                </a:r>
                <a:r>
                  <a:rPr lang="it-IT" sz="1500" dirty="0" smtClean="0"/>
                  <a:t>: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di inizializzare la posizione dell’asteroide)</a:t>
                </a:r>
              </a:p>
            </p:txBody>
          </p:sp>
        </mc:Choice>
        <mc:Fallback>
          <p:sp>
            <p:nvSpPr>
              <p:cNvPr id="45" name="CasellaDiTesto 44"/>
              <p:cNvSpPr txBox="1">
                <a:spLocks noRot="1" noChangeAspect="1" noMove="1" noResize="1" noEditPoints="1" noAdjustHandles="1" noChangeArrowheads="1" noChangeShapeType="1" noTextEdit="1"/>
              </p:cNvSpPr>
              <p:nvPr/>
            </p:nvSpPr>
            <p:spPr>
              <a:xfrm>
                <a:off x="8869700" y="3817427"/>
                <a:ext cx="3287568" cy="1938992"/>
              </a:xfrm>
              <a:prstGeom prst="rect">
                <a:avLst/>
              </a:prstGeom>
              <a:blipFill>
                <a:blip r:embed="rId3"/>
                <a:stretch>
                  <a:fillRect l="-742" t="-629" r="-557" b="-2830"/>
                </a:stretch>
              </a:blipFill>
            </p:spPr>
            <p:txBody>
              <a:bodyPr/>
              <a:lstStyle/>
              <a:p>
                <a:r>
                  <a:rPr lang="en-GB">
                    <a:noFill/>
                  </a:rPr>
                  <a:t> </a:t>
                </a:r>
              </a:p>
            </p:txBody>
          </p:sp>
        </mc:Fallback>
      </mc:AlternateContent>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p:cNvSpPr txBox="1"/>
              <p:nvPr/>
            </p:nvSpPr>
            <p:spPr>
              <a:xfrm>
                <a:off x="4179722" y="2093624"/>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179722" y="2093624"/>
                <a:ext cx="2346108" cy="242695"/>
              </a:xfrm>
              <a:prstGeom prst="rect">
                <a:avLst/>
              </a:prstGeom>
              <a:blipFill>
                <a:blip r:embed="rId11"/>
                <a:stretch>
                  <a:fillRect b="-5000"/>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mc:AlternateContent xmlns:mc="http://schemas.openxmlformats.org/markup-compatibility/2006" xmlns:a14="http://schemas.microsoft.com/office/drawing/2010/main">
        <mc:Choice Requires="a14">
          <p:sp>
            <p:nvSpPr>
              <p:cNvPr id="32" name="CasellaDiTesto 31"/>
              <p:cNvSpPr txBox="1"/>
              <p:nvPr/>
            </p:nvSpPr>
            <p:spPr>
              <a:xfrm>
                <a:off x="8869700" y="944745"/>
                <a:ext cx="3287568" cy="3093154"/>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r>
                      <a:rPr lang="it-IT" sz="1500" b="0" i="1" smtClean="0">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dirty="0"/>
                  <a:t>p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smtClean="0">
                        <a:latin typeface="Cambria Math" panose="02040503050406030204" pitchFamily="18" charset="0"/>
                        <a:ea typeface="Cambria Math" panose="02040503050406030204" pitchFamily="18" charset="0"/>
                      </a:rPr>
                      <m:t>ℕ</m:t>
                    </m:r>
                  </m:oMath>
                </a14:m>
                <a:r>
                  <a:rPr lang="it-IT" sz="1500" dirty="0"/>
                  <a:t> (punteggio, aumenta ad ogni rimbalzo) </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a:t>
                </a:r>
              </a:p>
              <a:p>
                <a:pPr marL="447675" lvl="1" indent="-180975">
                  <a:buFont typeface="Arial" panose="020B0604020202020204" pitchFamily="34" charset="0"/>
                  <a:buChar char="•"/>
                </a:pPr>
                <a:r>
                  <a:rPr lang="it-IT" sz="1500" i="1" dirty="0"/>
                  <a:t>x</a:t>
                </a:r>
                <a:r>
                  <a:rPr lang="it-IT" sz="1500" i="1" baseline="-25000" dirty="0"/>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b="0" i="0" smtClean="0">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endParaRPr lang="it-IT" sz="1500" i="1"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8869700" y="944745"/>
                <a:ext cx="3287568" cy="3093154"/>
              </a:xfrm>
              <a:prstGeom prst="rect">
                <a:avLst/>
              </a:prstGeom>
              <a:blipFill>
                <a:blip r:embed="rId13"/>
                <a:stretch>
                  <a:fillRect l="-742" t="-394" r="-928"/>
                </a:stretch>
              </a:blipFill>
            </p:spPr>
            <p:txBody>
              <a:bodyPr/>
              <a:lstStyle/>
              <a:p>
                <a:r>
                  <a:rPr lang="it-IT">
                    <a:noFill/>
                  </a:rPr>
                  <a:t> </a:t>
                </a:r>
              </a:p>
            </p:txBody>
          </p:sp>
        </mc:Fallback>
      </mc:AlternateContent>
      <p:cxnSp>
        <p:nvCxnSpPr>
          <p:cNvPr id="34" name="Connettore 7 33"/>
          <p:cNvCxnSpPr>
            <a:stCxn id="31" idx="3"/>
            <a:endCxn id="6" idx="5"/>
          </p:cNvCxnSpPr>
          <p:nvPr/>
        </p:nvCxnSpPr>
        <p:spPr>
          <a:xfrm rot="5400000">
            <a:off x="5289299" y="2511162"/>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asellaDiTesto 34"/>
              <p:cNvSpPr txBox="1"/>
              <p:nvPr/>
            </p:nvSpPr>
            <p:spPr>
              <a:xfrm>
                <a:off x="4265575" y="3817427"/>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5" name="CasellaDiTesto 34"/>
              <p:cNvSpPr txBox="1">
                <a:spLocks noRot="1" noChangeAspect="1" noMove="1" noResize="1" noEditPoints="1" noAdjustHandles="1" noChangeArrowheads="1" noChangeShapeType="1" noTextEdit="1"/>
              </p:cNvSpPr>
              <p:nvPr/>
            </p:nvSpPr>
            <p:spPr>
              <a:xfrm>
                <a:off x="4265575" y="3817427"/>
                <a:ext cx="2346108" cy="242695"/>
              </a:xfrm>
              <a:prstGeom prst="rect">
                <a:avLst/>
              </a:prstGeom>
              <a:blipFill>
                <a:blip r:embed="rId1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7" name="CasellaDiTesto 36"/>
              <p:cNvSpPr txBox="1"/>
              <p:nvPr/>
            </p:nvSpPr>
            <p:spPr>
              <a:xfrm>
                <a:off x="8869700" y="5756419"/>
                <a:ext cx="3287568" cy="784830"/>
              </a:xfrm>
              <a:prstGeom prst="rect">
                <a:avLst/>
              </a:prstGeom>
              <a:noFill/>
            </p:spPr>
            <p:txBody>
              <a:bodyPr wrap="square" rtlCol="0">
                <a:spAutoFit/>
              </a:bodyPr>
              <a:lstStyle/>
              <a:p>
                <a:r>
                  <a:rPr lang="it-IT" sz="1500" dirty="0"/>
                  <a:t>Output:</a:t>
                </a:r>
              </a:p>
              <a:p>
                <a:pPr marL="447675" indent="-180975">
                  <a:buFont typeface="Arial" panose="020B0604020202020204" pitchFamily="34" charset="0"/>
                  <a:buChar char="•"/>
                  <a:tabLst>
                    <a:tab pos="447675" algn="l"/>
                  </a:tabLst>
                </a:pPr>
                <a:r>
                  <a:rPr lang="it-IT" sz="1500" i="1" dirty="0"/>
                  <a:t>Position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sSup>
                      <m:sSupPr>
                        <m:ctrlPr>
                          <a:rPr lang="it-IT" sz="1500" b="0" i="1" smtClean="0">
                            <a:latin typeface="Cambria Math" panose="02040503050406030204" pitchFamily="18" charset="0"/>
                            <a:ea typeface="Cambria Math" panose="02040503050406030204" pitchFamily="18" charset="0"/>
                          </a:rPr>
                        </m:ctrlPr>
                      </m:sSupPr>
                      <m:e>
                        <m:r>
                          <a:rPr lang="it-IT" sz="1500" b="0" i="1" smtClean="0">
                            <a:latin typeface="Cambria Math" panose="02040503050406030204" pitchFamily="18" charset="0"/>
                            <a:ea typeface="Cambria Math" panose="02040503050406030204" pitchFamily="18" charset="0"/>
                          </a:rPr>
                          <m:t>ℝ</m:t>
                        </m:r>
                      </m:e>
                      <m:sup>
                        <m:r>
                          <a:rPr lang="it-IT" sz="1500" b="0" i="1" smtClean="0">
                            <a:latin typeface="Cambria Math" panose="02040503050406030204" pitchFamily="18" charset="0"/>
                            <a:ea typeface="Cambria Math" panose="02040503050406030204" pitchFamily="18" charset="0"/>
                          </a:rPr>
                          <m:t>2</m:t>
                        </m:r>
                      </m:sup>
                    </m:sSup>
                  </m:oMath>
                </a14:m>
                <a:r>
                  <a:rPr lang="it-IT" sz="1500" i="1" dirty="0"/>
                  <a:t>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mc:Choice>
        <mc:Fallback xmlns="">
          <p:sp>
            <p:nvSpPr>
              <p:cNvPr id="37" name="CasellaDiTesto 36"/>
              <p:cNvSpPr txBox="1">
                <a:spLocks noRot="1" noChangeAspect="1" noMove="1" noResize="1" noEditPoints="1" noAdjustHandles="1" noChangeArrowheads="1" noChangeShapeType="1" noTextEdit="1"/>
              </p:cNvSpPr>
              <p:nvPr/>
            </p:nvSpPr>
            <p:spPr>
              <a:xfrm>
                <a:off x="8869700" y="5756419"/>
                <a:ext cx="3287568" cy="784830"/>
              </a:xfrm>
              <a:prstGeom prst="rect">
                <a:avLst/>
              </a:prstGeom>
              <a:blipFill>
                <a:blip r:embed="rId15"/>
                <a:stretch>
                  <a:fillRect l="-742" t="-1550" b="-775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p:cNvSpPr txBox="1"/>
              <p:nvPr/>
            </p:nvSpPr>
            <p:spPr>
              <a:xfrm>
                <a:off x="4337695" y="4019141"/>
                <a:ext cx="2166700" cy="7276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b="0" i="1" dirty="0" smtClean="0">
                          <a:latin typeface="Cambria Math" panose="02040503050406030204" pitchFamily="18" charset="0"/>
                          <a:ea typeface="Cambria Math" panose="02040503050406030204" pitchFamily="18" charset="0"/>
                        </a:rPr>
                        <m:t>=0 </m:t>
                      </m:r>
                    </m:oMath>
                  </m:oMathPara>
                </a14:m>
                <a:endParaRPr lang="it-IT" sz="1000" baseline="-25000"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337695" y="4019141"/>
                <a:ext cx="2166700" cy="727635"/>
              </a:xfrm>
              <a:prstGeom prst="rect">
                <a:avLst/>
              </a:prstGeom>
              <a:blipFill>
                <a:blip r:embed="rId1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1" name="CasellaDiTesto 130"/>
              <p:cNvSpPr txBox="1"/>
              <p:nvPr/>
            </p:nvSpPr>
            <p:spPr>
              <a:xfrm>
                <a:off x="9425342" y="3773983"/>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smtClean="0"/>
                  <a:t>w: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smtClean="0"/>
                  <a:t> </a:t>
                </a:r>
                <a:r>
                  <a:rPr lang="it-IT" sz="1500" dirty="0"/>
                  <a:t>(</a:t>
                </a:r>
                <a:r>
                  <a:rPr lang="it-IT" sz="1500" dirty="0" err="1"/>
                  <a:t>present</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smtClean="0"/>
                  <a:t>a</a:t>
                </a:r>
                <a:r>
                  <a:rPr lang="it-IT" sz="1500" i="1" dirty="0" smtClean="0"/>
                  <a:t>: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smtClean="0"/>
                  <a:t>s</a:t>
                </a:r>
                <a:r>
                  <a:rPr lang="it-IT" sz="1500" i="1" dirty="0" smtClean="0"/>
                  <a:t>: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smtClean="0"/>
                  <a:t>d</a:t>
                </a:r>
                <a:r>
                  <a:rPr lang="it-IT" sz="1500" i="1" dirty="0" smtClean="0"/>
                  <a:t>: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r>
                  <a:rPr lang="it-IT" sz="1500" i="1" dirty="0"/>
                  <a:t> </a:t>
                </a:r>
              </a:p>
            </p:txBody>
          </p:sp>
        </mc:Choice>
        <mc:Fallback>
          <p:sp>
            <p:nvSpPr>
              <p:cNvPr id="131" name="CasellaDiTesto 130"/>
              <p:cNvSpPr txBox="1">
                <a:spLocks noRot="1" noChangeAspect="1" noMove="1" noResize="1" noEditPoints="1" noAdjustHandles="1" noChangeArrowheads="1" noChangeShapeType="1" noTextEdit="1"/>
              </p:cNvSpPr>
              <p:nvPr/>
            </p:nvSpPr>
            <p:spPr>
              <a:xfrm>
                <a:off x="9425342" y="3773983"/>
                <a:ext cx="2743200" cy="1477328"/>
              </a:xfrm>
              <a:prstGeom prst="rect">
                <a:avLst/>
              </a:prstGeom>
              <a:blipFill>
                <a:blip r:embed="rId3"/>
                <a:stretch>
                  <a:fillRect l="-889" t="-826" b="-413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2" name="CasellaDiTesto 131"/>
              <p:cNvSpPr txBox="1"/>
              <p:nvPr/>
            </p:nvSpPr>
            <p:spPr>
              <a:xfrm>
                <a:off x="9421777" y="5767833"/>
                <a:ext cx="2743200" cy="784830"/>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err="1" smtClean="0"/>
                  <a:t>StopA</a:t>
                </a:r>
                <a:r>
                  <a:rPr lang="it-IT" sz="1500" i="1" dirty="0" smtClean="0"/>
                  <a:t>: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absent)</a:t>
                </a:r>
                <a:endParaRPr lang="it-IT" sz="1500" i="1" dirty="0"/>
              </a:p>
            </p:txBody>
          </p:sp>
        </mc:Choice>
        <mc:Fallback>
          <p:sp>
            <p:nvSpPr>
              <p:cNvPr id="132" name="CasellaDiTesto 131"/>
              <p:cNvSpPr txBox="1">
                <a:spLocks noRot="1" noChangeAspect="1" noMove="1" noResize="1" noEditPoints="1" noAdjustHandles="1" noChangeArrowheads="1" noChangeShapeType="1" noTextEdit="1"/>
              </p:cNvSpPr>
              <p:nvPr/>
            </p:nvSpPr>
            <p:spPr>
              <a:xfrm>
                <a:off x="9421777" y="5767833"/>
                <a:ext cx="2743200" cy="784830"/>
              </a:xfrm>
              <a:prstGeom prst="rect">
                <a:avLst/>
              </a:prstGeom>
              <a:blipFill>
                <a:blip r:embed="rId4"/>
                <a:stretch>
                  <a:fillRect l="-889" t="-1550" b="-77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3" name="CasellaDiTesto 132"/>
              <p:cNvSpPr txBox="1"/>
              <p:nvPr/>
            </p:nvSpPr>
            <p:spPr>
              <a:xfrm>
                <a:off x="9421777" y="504777"/>
                <a:ext cx="2861732" cy="3554819"/>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a:t>
                </a:r>
              </a:p>
              <a:p>
                <a:pPr marL="447675" lvl="1" indent="-180975">
                  <a:buFont typeface="Arial" panose="020B0604020202020204" pitchFamily="34" charset="0"/>
                  <a:buChar char="•"/>
                </a:pPr>
                <a:r>
                  <a:rPr lang="it-IT" sz="1500" i="1" dirty="0" err="1"/>
                  <a:t>x</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endParaRPr lang="it-IT" sz="1500" i="1"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421777" y="504777"/>
                <a:ext cx="2861732" cy="3554819"/>
              </a:xfrm>
              <a:prstGeom prst="rect">
                <a:avLst/>
              </a:prstGeom>
              <a:blipFill>
                <a:blip r:embed="rId5"/>
                <a:stretch>
                  <a:fillRect l="-1066" t="-343"/>
                </a:stretch>
              </a:blipFill>
            </p:spPr>
            <p:txBody>
              <a:bodyPr/>
              <a:lstStyle/>
              <a:p>
                <a:r>
                  <a:rPr lang="it-IT">
                    <a:noFill/>
                  </a:rPr>
                  <a:t> </a:t>
                </a:r>
              </a:p>
            </p:txBody>
          </p:sp>
        </mc:Fallback>
      </mc:AlternateContent>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4"/>
                <a:stretch>
                  <a:fillRect l="-889" t="-1550" b="-69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6"/>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20" name="CasellaDiTesto 19"/>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5"/>
                <a:stretch>
                  <a:fillRect l="-889" t="-1240" b="-37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p:sp>
            <p:nvSpPr>
              <p:cNvPr id="12" name="CasellaDiTesto 11"/>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6"/>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3734265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3" name="CasellaDiTesto 12"/>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5"/>
                <a:stretch>
                  <a:fillRect l="-889" t="-1240" b="-37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CasellaDiTesto 13"/>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p:sp>
            <p:nvSpPr>
              <p:cNvPr id="14" name="CasellaDiTesto 13"/>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6"/>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1759889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2"/>
                <a:stretch>
                  <a:fillRect l="-889" t="-97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smtClean="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p:sp>
            <p:nvSpPr>
              <p:cNvPr id="14" name="CasellaDiTesto 13"/>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CasellaDiTesto 14"/>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p:sp>
            <p:nvSpPr>
              <p:cNvPr id="15" name="CasellaDiTesto 14"/>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4"/>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95562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2088</Words>
  <Application>Microsoft Office PowerPoint</Application>
  <PresentationFormat>Widescreen</PresentationFormat>
  <Paragraphs>374</Paragraphs>
  <Slides>25</Slides>
  <Notes>9</Notes>
  <HiddenSlides>9</HiddenSlides>
  <MMClips>1</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Calibri Light</vt:lpstr>
      <vt:lpstr>Cambria Math</vt:lpstr>
      <vt:lpstr>Helvetica</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Implementazione in Unity</vt:lpstr>
      <vt:lpstr>Asteroid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Lucio</cp:lastModifiedBy>
  <cp:revision>177</cp:revision>
  <dcterms:created xsi:type="dcterms:W3CDTF">2018-02-13T15:17:56Z</dcterms:created>
  <dcterms:modified xsi:type="dcterms:W3CDTF">2018-02-20T07:42:25Z</dcterms:modified>
</cp:coreProperties>
</file>