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87"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87"/>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53" autoAdjust="0"/>
  </p:normalViewPr>
  <p:slideViewPr>
    <p:cSldViewPr snapToGrid="0">
      <p:cViewPr>
        <p:scale>
          <a:sx n="160" d="100"/>
          <a:sy n="160" d="100"/>
        </p:scale>
        <p:origin x="-4762" y="-195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19/02/2018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19/02/2018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velocità è definita in metri al secondo</a:t>
            </a:r>
          </a:p>
        </p:txBody>
      </p:sp>
      <p:sp>
        <p:nvSpPr>
          <p:cNvPr id="4" name="Segnaposto numero diapositiva 3"/>
          <p:cNvSpPr>
            <a:spLocks noGrp="1"/>
          </p:cNvSpPr>
          <p:nvPr>
            <p:ph type="sldNum" sz="quarter" idx="10"/>
          </p:nvPr>
        </p:nvSpPr>
        <p:spPr/>
        <p:txBody>
          <a:bodyPr/>
          <a:lstStyle/>
          <a:p>
            <a:fld id="{AF5D5AC8-672A-409E-B76F-2374AA227A07}" type="slidenum">
              <a:rPr lang="it-IT" smtClean="0"/>
              <a:t>20</a:t>
            </a:fld>
            <a:endParaRPr lang="it-IT"/>
          </a:p>
        </p:txBody>
      </p:sp>
    </p:spTree>
    <p:extLst>
      <p:ext uri="{BB962C8B-B14F-4D97-AF65-F5344CB8AC3E}">
        <p14:creationId xmlns:p14="http://schemas.microsoft.com/office/powerpoint/2010/main" val="81582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23</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25</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19/02/2018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19/02/2018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19/02/2018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19/02/2018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19/02/2018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19/02/2018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11.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png"/><Relationship Id="rId5" Type="http://schemas.openxmlformats.org/officeDocument/2006/relationships/image" Target="NULL"/><Relationship Id="rId15" Type="http://schemas.openxmlformats.org/officeDocument/2006/relationships/image" Target="../media/image3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0.png"/><Relationship Id="rId26" Type="http://schemas.openxmlformats.org/officeDocument/2006/relationships/image" Target="../media/image43.png"/><Relationship Id="rId3" Type="http://schemas.openxmlformats.org/officeDocument/2006/relationships/image" Target="../media/image3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0.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0.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35.png"/><Relationship Id="rId36" Type="http://schemas.openxmlformats.org/officeDocument/2006/relationships/image" Target="../media/image53.png"/><Relationship Id="rId15" Type="http://schemas.openxmlformats.org/officeDocument/2006/relationships/image" Target="../media/image320.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34.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0.png"/><Relationship Id="rId1" Type="http://schemas.openxmlformats.org/officeDocument/2006/relationships/slideLayout" Target="../slideLayouts/slideLayout2.xml"/><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1471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32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624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42301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914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fare quando essi 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endParaRPr lang="it-IT" dirty="0"/>
          </a:p>
          <a:p>
            <a:pPr marL="0" indent="0">
              <a:buNone/>
            </a:pPr>
            <a:r>
              <a:rPr lang="it-IT" dirty="0"/>
              <a:t>Per andare a specificare la velocità da applicare all’asteroide quello che facciamo è utilizzare un oggetto «Vector3D»</a:t>
            </a:r>
          </a:p>
          <a:p>
            <a:pPr marL="0" indent="0">
              <a:buNone/>
            </a:pPr>
            <a:br>
              <a:rPr lang="it-IT" dirty="0"/>
            </a:br>
            <a:r>
              <a:rPr lang="it-IT" dirty="0"/>
              <a:t>Per creare quest’oggetto dobbiamo passare 3 parametri: uno per la x, uno per la y e uno per la zeta</a:t>
            </a:r>
          </a:p>
        </p:txBody>
      </p:sp>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vettore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Dato i parametri passati è possibile che il vettore sia molto piccolo, utilizziamo quindi il metodo «Vector3D.Normalize()» in modo che diventi con la stessa direzione e verso ma modulo 1</a:t>
            </a:r>
          </a:p>
        </p:txBody>
      </p:sp>
      <p:pic>
        <p:nvPicPr>
          <p:cNvPr id="8" name="Immagine 7">
            <a:extLst>
              <a:ext uri="{FF2B5EF4-FFF2-40B4-BE49-F238E27FC236}">
                <a16:creationId xmlns:a16="http://schemas.microsoft.com/office/drawing/2014/main" id="{A120D1FC-87B8-4ABB-8D73-BF822E10A3E7}"/>
              </a:ext>
            </a:extLst>
          </p:cNvPr>
          <p:cNvPicPr>
            <a:picLocks noChangeAspect="1"/>
          </p:cNvPicPr>
          <p:nvPr/>
        </p:nvPicPr>
        <p:blipFill>
          <a:blip r:embed="rId3"/>
          <a:stretch>
            <a:fillRect/>
          </a:stretch>
        </p:blipFill>
        <p:spPr>
          <a:xfrm>
            <a:off x="4219575" y="3313457"/>
            <a:ext cx="3752850" cy="337185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05D77E-2211-4415-8A7C-FB8B80692C70}"/>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82CC1095-3799-4447-8534-53584A047113}"/>
              </a:ext>
            </a:extLst>
          </p:cNvPr>
          <p:cNvSpPr>
            <a:spLocks noGrp="1"/>
          </p:cNvSpPr>
          <p:nvPr>
            <p:ph idx="1"/>
          </p:nvPr>
        </p:nvSpPr>
        <p:spPr/>
        <p:txBody>
          <a:bodyPr/>
          <a:lstStyle/>
          <a:p>
            <a:pPr marL="0" indent="0">
              <a:buNone/>
            </a:pPr>
            <a:r>
              <a:rPr lang="it-IT" dirty="0"/>
              <a:t>Una volta ottenuto il vettore normalizzato grazie al «RigidBody2D» possiamo andare a modificare la velocità dell’asteroide, per farlo utilizziamo «</a:t>
            </a:r>
            <a:r>
              <a:rPr lang="it-IT" dirty="0" err="1"/>
              <a:t>rb.velocity</a:t>
            </a:r>
            <a:r>
              <a:rPr lang="it-IT" dirty="0"/>
              <a:t> = vettore * speed» dove </a:t>
            </a:r>
            <a:r>
              <a:rPr lang="it-IT" dirty="0" err="1"/>
              <a:t>rb</a:t>
            </a:r>
            <a:r>
              <a:rPr lang="it-IT" dirty="0"/>
              <a:t> è proprio una variabile </a:t>
            </a:r>
            <a:r>
              <a:rPr lang="it-IT" dirty="0" err="1"/>
              <a:t>rigidBody</a:t>
            </a:r>
            <a:r>
              <a:rPr lang="it-IT" dirty="0"/>
              <a:t> che si riferisce all’asteroide</a:t>
            </a:r>
          </a:p>
          <a:p>
            <a:pPr marL="0" indent="0">
              <a:buNone/>
            </a:pPr>
            <a:br>
              <a:rPr lang="it-IT" dirty="0"/>
            </a:br>
            <a:r>
              <a:rPr lang="it-IT" dirty="0"/>
              <a:t>L’operazione moltiplica tutti i componenti del vettore per l’intero speed e dato che il primo fattore è stato precedentemente normalizzato avremmo un vettore con modulo proprio uguale a speed.</a:t>
            </a:r>
          </a:p>
        </p:txBody>
      </p:sp>
    </p:spTree>
    <p:extLst>
      <p:ext uri="{BB962C8B-B14F-4D97-AF65-F5344CB8AC3E}">
        <p14:creationId xmlns:p14="http://schemas.microsoft.com/office/powerpoint/2010/main" val="28328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vettore dell’asteroide.</a:t>
            </a:r>
            <a:br>
              <a:rPr lang="it-IT" dirty="0"/>
            </a:br>
            <a:r>
              <a:rPr lang="it-IT" dirty="0"/>
              <a:t>Ad esempio se è stato colpito il bordo di destra creiamo un «vector3D» uguale a quello precedente ma con la componente x moltiplicata per meno uno e modifichiamo la velocità con «</a:t>
            </a:r>
            <a:r>
              <a:rPr lang="it-IT" dirty="0" err="1"/>
              <a:t>rb.velocity</a:t>
            </a:r>
            <a:r>
              <a:rPr lang="it-IT" dirty="0"/>
              <a:t> = vettore * speed» </a:t>
            </a:r>
          </a:p>
        </p:txBody>
      </p:sp>
    </p:spTree>
    <p:extLst>
      <p:ext uri="{BB962C8B-B14F-4D97-AF65-F5344CB8AC3E}">
        <p14:creationId xmlns:p14="http://schemas.microsoft.com/office/powerpoint/2010/main" val="22056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Velocità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Velocità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8" name="Immagine 7">
            <a:extLst>
              <a:ext uri="{FF2B5EF4-FFF2-40B4-BE49-F238E27FC236}">
                <a16:creationId xmlns:a16="http://schemas.microsoft.com/office/drawing/2014/main" id="{4E87EA32-8938-41B4-849B-1083D6F45284}"/>
              </a:ext>
            </a:extLst>
          </p:cNvPr>
          <p:cNvPicPr>
            <a:picLocks noChangeAspect="1"/>
          </p:cNvPicPr>
          <p:nvPr/>
        </p:nvPicPr>
        <p:blipFill>
          <a:blip r:embed="rId3"/>
          <a:stretch>
            <a:fillRect/>
          </a:stretch>
        </p:blipFill>
        <p:spPr>
          <a:xfrm>
            <a:off x="7446081" y="739775"/>
            <a:ext cx="2886075" cy="2724150"/>
          </a:xfrm>
          <a:prstGeom prst="rect">
            <a:avLst/>
          </a:prstGeom>
        </p:spPr>
      </p:pic>
      <p:pic>
        <p:nvPicPr>
          <p:cNvPr id="9" name="Immagine 8">
            <a:extLst>
              <a:ext uri="{FF2B5EF4-FFF2-40B4-BE49-F238E27FC236}">
                <a16:creationId xmlns:a16="http://schemas.microsoft.com/office/drawing/2014/main" id="{EC41E821-D7DF-4C66-8060-15B5402999CF}"/>
              </a:ext>
            </a:extLst>
          </p:cNvPr>
          <p:cNvPicPr>
            <a:picLocks noChangeAspect="1"/>
          </p:cNvPicPr>
          <p:nvPr/>
        </p:nvPicPr>
        <p:blipFill>
          <a:blip r:embed="rId4"/>
          <a:stretch>
            <a:fillRect/>
          </a:stretch>
        </p:blipFill>
        <p:spPr>
          <a:xfrm>
            <a:off x="7346068" y="3959225"/>
            <a:ext cx="3086100" cy="2533650"/>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r>
              <a:rPr lang="it-IT" dirty="0"/>
              <a:t>In questo caso apparirà una schermata di game over e il gioco termina</a:t>
            </a:r>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6"/>
                  <a:stretch>
                    <a:fillRect b="-5000"/>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711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71164"/>
                </a:xfrm>
                <a:prstGeom prst="rect">
                  <a:avLst/>
                </a:prstGeom>
                <a:blipFill>
                  <a:blip r:embed="rId15"/>
                  <a:stretch>
                    <a:fillRect b="-5128"/>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𝑆𝑡𝑜𝑝𝐴</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endParaRPr lang="it-IT" sz="900" dirty="0"/>
          </a:p>
          <a:p>
            <a:r>
              <a:rPr lang="it-IT" sz="900" dirty="0"/>
              <a:t>Input: </a:t>
            </a:r>
            <a:r>
              <a:rPr lang="it-IT" sz="900" i="1" dirty="0" err="1"/>
              <a:t>StopA,RestartA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StopA,RestartA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cap="flat">
            <a:solidFill>
              <a:schemeClr val="tx1"/>
            </a:solidFill>
            <a:headEnd type="none" w="lg" len="lg"/>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
        <p:nvSpPr>
          <p:cNvPr id="5" name="Ovale 4">
            <a:extLst>
              <a:ext uri="{FF2B5EF4-FFF2-40B4-BE49-F238E27FC236}">
                <a16:creationId xmlns:a16="http://schemas.microsoft.com/office/drawing/2014/main" id="{7ABD0B03-F225-4569-9434-D68C81407EB2}"/>
              </a:ext>
            </a:extLst>
          </p:cNvPr>
          <p:cNvSpPr/>
          <p:nvPr/>
        </p:nvSpPr>
        <p:spPr>
          <a:xfrm>
            <a:off x="8596459" y="3104167"/>
            <a:ext cx="85725" cy="74189"/>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45" name="CasellaDiTesto 44"/>
              <p:cNvSpPr txBox="1"/>
              <p:nvPr/>
            </p:nvSpPr>
            <p:spPr>
              <a:xfrm>
                <a:off x="8869700" y="3817427"/>
                <a:ext cx="3287568" cy="1938992"/>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una collisione) </a:t>
                </a:r>
              </a:p>
              <a:p>
                <a:pPr marL="447675" indent="-180975">
                  <a:buFont typeface="Arial" panose="020B0604020202020204" pitchFamily="34" charset="0"/>
                  <a:buChar char="•"/>
                  <a:tabLst>
                    <a:tab pos="447675" algn="l"/>
                  </a:tabLst>
                </a:pPr>
                <a:r>
                  <a:rPr lang="it-IT" sz="1500" dirty="0" err="1"/>
                  <a:t>RestartA</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 (Segnale inviato dalla navicella che indica di inizializzare la posizione dell’asteroide)</a:t>
                </a:r>
              </a:p>
            </p:txBody>
          </p:sp>
        </mc:Choice>
        <mc:Fallback xmlns="">
          <p:sp>
            <p:nvSpPr>
              <p:cNvPr id="45" name="CasellaDiTesto 44"/>
              <p:cNvSpPr txBox="1">
                <a:spLocks noRot="1" noChangeAspect="1" noMove="1" noResize="1" noEditPoints="1" noAdjustHandles="1" noChangeArrowheads="1" noChangeShapeType="1" noTextEdit="1"/>
              </p:cNvSpPr>
              <p:nvPr/>
            </p:nvSpPr>
            <p:spPr>
              <a:xfrm>
                <a:off x="8869700" y="3817427"/>
                <a:ext cx="3287568" cy="1938992"/>
              </a:xfrm>
              <a:prstGeom prst="rect">
                <a:avLst/>
              </a:prstGeom>
              <a:blipFill>
                <a:blip r:embed="rId3"/>
                <a:stretch>
                  <a:fillRect l="-742" t="-629" b="-2830"/>
                </a:stretch>
              </a:blipFill>
            </p:spPr>
            <p:txBody>
              <a:bodyPr/>
              <a:lstStyle/>
              <a:p>
                <a:r>
                  <a:rPr lang="it-IT">
                    <a:noFill/>
                  </a:rPr>
                  <a:t> </a:t>
                </a:r>
              </a:p>
            </p:txBody>
          </p:sp>
        </mc:Fallback>
      </mc:AlternateContent>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42695"/>
              </a:xfrm>
              <a:prstGeom prst="rect">
                <a:avLst/>
              </a:prstGeom>
              <a:blipFill>
                <a:blip r:embed="rId11"/>
                <a:stretch>
                  <a:fillRect b="-5000"/>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mc:AlternateContent xmlns:mc="http://schemas.openxmlformats.org/markup-compatibility/2006" xmlns:a14="http://schemas.microsoft.com/office/drawing/2010/main">
        <mc:Choice Requires="a14">
          <p:sp>
            <p:nvSpPr>
              <p:cNvPr id="32" name="CasellaDiTesto 31"/>
              <p:cNvSpPr txBox="1"/>
              <p:nvPr/>
            </p:nvSpPr>
            <p:spPr>
              <a:xfrm>
                <a:off x="8869700" y="944745"/>
                <a:ext cx="3287568"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r>
                      <a:rPr lang="it-IT" sz="1500" b="0" i="1" smtClean="0">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asteroide) </a:t>
                </a:r>
              </a:p>
              <a:p>
                <a:pPr marL="447675" lvl="1" indent="-180975">
                  <a:buFont typeface="Arial" panose="020B0604020202020204" pitchFamily="34" charset="0"/>
                  <a:buChar char="•"/>
                </a:pPr>
                <a:r>
                  <a:rPr lang="it-IT" sz="1500" dirty="0"/>
                  <a:t>p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smtClean="0">
                        <a:latin typeface="Cambria Math" panose="02040503050406030204" pitchFamily="18" charset="0"/>
                        <a:ea typeface="Cambria Math" panose="02040503050406030204" pitchFamily="18" charset="0"/>
                      </a:rPr>
                      <m:t>ℕ</m:t>
                    </m:r>
                  </m:oMath>
                </a14:m>
                <a:r>
                  <a:rPr lang="it-IT" sz="1500" dirty="0"/>
                  <a:t> (punteggio, aumenta ad ogni rimbalzo) </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a:t>
                </a:r>
              </a:p>
              <a:p>
                <a:pPr marL="447675" lvl="1" indent="-180975">
                  <a:buFont typeface="Arial" panose="020B0604020202020204" pitchFamily="34" charset="0"/>
                  <a:buChar char="•"/>
                </a:pPr>
                <a:r>
                  <a:rPr lang="it-IT" sz="1500" i="1" dirty="0"/>
                  <a:t>x</a:t>
                </a:r>
                <a:r>
                  <a:rPr lang="it-IT" sz="1500" i="1" baseline="-25000" dirty="0"/>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b="0" i="0" smtClean="0">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 </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 </a:t>
                </a:r>
              </a:p>
              <a:p>
                <a:endParaRPr lang="it-IT" sz="1500" i="1"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8869700" y="944745"/>
                <a:ext cx="3287568" cy="3093154"/>
              </a:xfrm>
              <a:prstGeom prst="rect">
                <a:avLst/>
              </a:prstGeom>
              <a:blipFill>
                <a:blip r:embed="rId13"/>
                <a:stretch>
                  <a:fillRect l="-742" t="-394" r="-928"/>
                </a:stretch>
              </a:blipFill>
            </p:spPr>
            <p:txBody>
              <a:bodyPr/>
              <a:lstStyle/>
              <a:p>
                <a:r>
                  <a:rPr lang="it-IT">
                    <a:noFill/>
                  </a:rPr>
                  <a:t> </a:t>
                </a:r>
              </a:p>
            </p:txBody>
          </p:sp>
        </mc:Fallback>
      </mc:AlternateContent>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7" name="CasellaDiTesto 36"/>
              <p:cNvSpPr txBox="1"/>
              <p:nvPr/>
            </p:nvSpPr>
            <p:spPr>
              <a:xfrm>
                <a:off x="8869700" y="5756419"/>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r>
                      <a:rPr lang="it-IT" sz="1500" b="0" i="1" smtClean="0">
                        <a:latin typeface="Cambria Math" panose="02040503050406030204" pitchFamily="18" charset="0"/>
                        <a:ea typeface="Cambria Math" panose="02040503050406030204" pitchFamily="18" charset="0"/>
                      </a:rPr>
                      <m:t> </m:t>
                    </m:r>
                    <m:sSup>
                      <m:sSupPr>
                        <m:ctrlPr>
                          <a:rPr lang="it-IT" sz="1500" b="0" i="1" smtClean="0">
                            <a:latin typeface="Cambria Math" panose="02040503050406030204" pitchFamily="18" charset="0"/>
                            <a:ea typeface="Cambria Math" panose="02040503050406030204" pitchFamily="18" charset="0"/>
                          </a:rPr>
                        </m:ctrlPr>
                      </m:sSupPr>
                      <m:e>
                        <m:r>
                          <a:rPr lang="it-IT" sz="1500" b="0" i="1" smtClean="0">
                            <a:latin typeface="Cambria Math" panose="02040503050406030204" pitchFamily="18" charset="0"/>
                            <a:ea typeface="Cambria Math" panose="02040503050406030204" pitchFamily="18" charset="0"/>
                          </a:rPr>
                          <m:t>ℝ</m:t>
                        </m:r>
                      </m:e>
                      <m:sup>
                        <m:r>
                          <a:rPr lang="it-IT" sz="1500" b="0" i="1" smtClean="0">
                            <a:latin typeface="Cambria Math" panose="02040503050406030204" pitchFamily="18" charset="0"/>
                            <a:ea typeface="Cambria Math" panose="02040503050406030204" pitchFamily="18" charset="0"/>
                          </a:rPr>
                          <m:t>2</m:t>
                        </m:r>
                      </m:sup>
                    </m:sSup>
                  </m:oMath>
                </a14:m>
                <a:r>
                  <a:rPr lang="it-IT" sz="1500" i="1" dirty="0"/>
                  <a:t>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Choice>
        <mc:Fallback xmlns="">
          <p:sp>
            <p:nvSpPr>
              <p:cNvPr id="37" name="CasellaDiTesto 36"/>
              <p:cNvSpPr txBox="1">
                <a:spLocks noRot="1" noChangeAspect="1" noMove="1" noResize="1" noEditPoints="1" noAdjustHandles="1" noChangeArrowheads="1" noChangeShapeType="1" noTextEdit="1"/>
              </p:cNvSpPr>
              <p:nvPr/>
            </p:nvSpPr>
            <p:spPr>
              <a:xfrm>
                <a:off x="8869700" y="5756419"/>
                <a:ext cx="3287568" cy="784830"/>
              </a:xfrm>
              <a:prstGeom prst="rect">
                <a:avLst/>
              </a:prstGeom>
              <a:blipFill>
                <a:blip r:embed="rId15"/>
                <a:stretch>
                  <a:fillRect l="-742" t="-1550" b="-775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 name="CasellaDiTesto 130"/>
              <p:cNvSpPr txBox="1"/>
              <p:nvPr/>
            </p:nvSpPr>
            <p:spPr>
              <a:xfrm>
                <a:off x="9425342" y="3773983"/>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14:m>
                  <m:oMath xmlns:m="http://schemas.openxmlformats.org/officeDocument/2006/math">
                    <m:r>
                      <a:rPr lang="it-IT" sz="1500" i="1" smtClean="0">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r>
                  <a:rPr lang="it-IT" sz="1500" i="1" dirty="0"/>
                  <a:t> </a:t>
                </a:r>
              </a:p>
            </p:txBody>
          </p:sp>
        </mc:Choice>
        <mc:Fallback xmlns="">
          <p:sp>
            <p:nvSpPr>
              <p:cNvPr id="131" name="CasellaDiTesto 130"/>
              <p:cNvSpPr txBox="1">
                <a:spLocks noRot="1" noChangeAspect="1" noMove="1" noResize="1" noEditPoints="1" noAdjustHandles="1" noChangeArrowheads="1" noChangeShapeType="1" noTextEdit="1"/>
              </p:cNvSpPr>
              <p:nvPr/>
            </p:nvSpPr>
            <p:spPr>
              <a:xfrm>
                <a:off x="9425342" y="3773983"/>
                <a:ext cx="2743200" cy="1477328"/>
              </a:xfrm>
              <a:prstGeom prst="rect">
                <a:avLst/>
              </a:prstGeom>
              <a:blipFill>
                <a:blip r:embed="rId3"/>
                <a:stretch>
                  <a:fillRect l="-889" t="-826" b="-413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2" name="CasellaDiTesto 131"/>
              <p:cNvSpPr txBox="1"/>
              <p:nvPr/>
            </p:nvSpPr>
            <p:spPr>
              <a:xfrm>
                <a:off x="9421777" y="5767833"/>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absent)</a:t>
                </a:r>
                <a:endParaRPr lang="it-IT" sz="1500" i="1" dirty="0"/>
              </a:p>
            </p:txBody>
          </p:sp>
        </mc:Choice>
        <mc:Fallback xmlns="">
          <p:sp>
            <p:nvSpPr>
              <p:cNvPr id="132" name="CasellaDiTesto 131"/>
              <p:cNvSpPr txBox="1">
                <a:spLocks noRot="1" noChangeAspect="1" noMove="1" noResize="1" noEditPoints="1" noAdjustHandles="1" noChangeArrowheads="1" noChangeShapeType="1" noTextEdit="1"/>
              </p:cNvSpPr>
              <p:nvPr/>
            </p:nvSpPr>
            <p:spPr>
              <a:xfrm>
                <a:off x="9421777" y="5767833"/>
                <a:ext cx="2743200" cy="553998"/>
              </a:xfrm>
              <a:prstGeom prst="rect">
                <a:avLst/>
              </a:prstGeom>
              <a:blipFill>
                <a:blip r:embed="rId4"/>
                <a:stretch>
                  <a:fillRect l="-889" t="-2198" b="-1208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p:cNvSpPr txBox="1"/>
              <p:nvPr/>
            </p:nvSpPr>
            <p:spPr>
              <a:xfrm>
                <a:off x="9421777" y="504777"/>
                <a:ext cx="2861732" cy="3554819"/>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a:t>
                </a:r>
              </a:p>
              <a:p>
                <a:pPr marL="447675" lvl="1" indent="-180975">
                  <a:buFont typeface="Arial" panose="020B0604020202020204" pitchFamily="34" charset="0"/>
                  <a:buChar char="•"/>
                </a:pPr>
                <a:r>
                  <a:rPr lang="it-IT" sz="1500" i="1" dirty="0" err="1"/>
                  <a:t>x</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(valore minimo, bordo)</a:t>
                </a:r>
              </a:p>
              <a:p>
                <a:endParaRPr lang="it-IT" sz="1500" i="1"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421777" y="504777"/>
                <a:ext cx="2861732" cy="3554819"/>
              </a:xfrm>
              <a:prstGeom prst="rect">
                <a:avLst/>
              </a:prstGeom>
              <a:blipFill>
                <a:blip r:embed="rId5"/>
                <a:stretch>
                  <a:fillRect l="-1066" t="-343"/>
                </a:stretch>
              </a:blipFill>
            </p:spPr>
            <p:txBody>
              <a:bodyPr/>
              <a:lstStyle/>
              <a:p>
                <a:r>
                  <a:rPr lang="it-IT">
                    <a:noFill/>
                  </a:rPr>
                  <a:t> </a:t>
                </a:r>
              </a:p>
            </p:txBody>
          </p:sp>
        </mc:Fallback>
      </mc:AlternateContent>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5"/>
                <a:stretch>
                  <a:fillRect l="-889" t="-976"/>
                </a:stretch>
              </a:blipFill>
            </p:spPr>
            <p:txBody>
              <a:bodyPr/>
              <a:lstStyle/>
              <a:p>
                <a:r>
                  <a:rPr lang="it-IT">
                    <a:noFill/>
                  </a:rPr>
                  <a:t> </a:t>
                </a:r>
              </a:p>
            </p:txBody>
          </p:sp>
        </mc:Fallback>
      </mc:AlternateContent>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6"/>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8" name="CasellaDiTesto 17"/>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2"/>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9" name="CasellaDiTesto 18"/>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3"/>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373426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2"/>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4"/>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17598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 </a:t>
                </a:r>
                <a14:m>
                  <m:oMath xmlns:m="http://schemas.openxmlformats.org/officeDocument/2006/math">
                    <m:r>
                      <a:rPr lang="it-IT" sz="1500" i="1">
                        <a:latin typeface="Cambria Math" panose="02040503050406030204" pitchFamily="18" charset="0"/>
                        <a:ea typeface="Cambria Math" panose="02040503050406030204" pitchFamily="18" charset="0"/>
                      </a:rPr>
                      <m:t>∈ </m:t>
                    </m:r>
                    <m:sSup>
                      <m:sSupPr>
                        <m:ctrlPr>
                          <a:rPr lang="it-IT" sz="1500" i="1">
                            <a:latin typeface="Cambria Math" panose="02040503050406030204" pitchFamily="18" charset="0"/>
                            <a:ea typeface="Cambria Math" panose="02040503050406030204" pitchFamily="18" charset="0"/>
                          </a:rPr>
                        </m:ctrlPr>
                      </m:sSupPr>
                      <m:e>
                        <m:r>
                          <a:rPr lang="it-IT" sz="1500" i="1">
                            <a:latin typeface="Cambria Math" panose="02040503050406030204" pitchFamily="18" charset="0"/>
                            <a:ea typeface="Cambria Math" panose="02040503050406030204" pitchFamily="18" charset="0"/>
                          </a:rPr>
                          <m:t>ℝ</m:t>
                        </m:r>
                      </m:e>
                      <m:sup>
                        <m:r>
                          <a:rPr lang="it-IT" sz="1500" i="1">
                            <a:latin typeface="Cambria Math" panose="02040503050406030204" pitchFamily="18" charset="0"/>
                            <a:ea typeface="Cambria Math" panose="02040503050406030204" pitchFamily="18" charset="0"/>
                          </a:rPr>
                          <m:t>2</m:t>
                        </m:r>
                      </m:sup>
                    </m:sSup>
                  </m:oMath>
                </a14:m>
                <a:endParaRPr lang="it-IT" sz="1500" i="1"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8766686" y="2016049"/>
                <a:ext cx="2743200" cy="1477328"/>
              </a:xfrm>
              <a:prstGeom prst="rect">
                <a:avLst/>
              </a:prstGeom>
              <a:blipFill>
                <a:blip r:embed="rId3"/>
                <a:stretch>
                  <a:fillRect l="-889" t="-1240" b="-371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err="1"/>
                  <a:t>StopA</a:t>
                </a:r>
                <a:r>
                  <a:rPr lang="it-IT" sz="1500" i="1" dirty="0"/>
                  <a:t> </a:t>
                </a:r>
                <a:r>
                  <a:rPr lang="it-IT" sz="1500" dirty="0"/>
                  <a:t>(</a:t>
                </a:r>
                <a:r>
                  <a:rPr lang="it-IT" sz="1500" dirty="0" err="1"/>
                  <a:t>present</a:t>
                </a:r>
                <a:r>
                  <a:rPr lang="it-IT" sz="1500" dirty="0"/>
                  <a:t> </a:t>
                </a:r>
                <a14:m>
                  <m:oMath xmlns:m="http://schemas.openxmlformats.org/officeDocument/2006/math">
                    <m:r>
                      <a:rPr lang="it-IT" sz="1500" i="1">
                        <a:latin typeface="Cambria Math" panose="02040503050406030204" pitchFamily="18" charset="0"/>
                        <a:ea typeface="Cambria Math" panose="02040503050406030204" pitchFamily="18" charset="0"/>
                      </a:rPr>
                      <m:t>⋃</m:t>
                    </m:r>
                  </m:oMath>
                </a14:m>
                <a:r>
                  <a:rPr lang="it-IT" sz="1500" dirty="0"/>
                  <a:t> </a:t>
                </a:r>
                <a:r>
                  <a:rPr lang="it-IT" sz="1500" dirty="0" err="1"/>
                  <a:t>absent</a:t>
                </a:r>
                <a:r>
                  <a:rPr lang="it-IT" sz="1500" dirty="0"/>
                  <a:t>)</a:t>
                </a:r>
                <a:r>
                  <a:rPr lang="it-IT" sz="1500" i="1" dirty="0"/>
                  <a:t> </a:t>
                </a:r>
              </a:p>
            </p:txBody>
          </p:sp>
        </mc:Choice>
        <mc:Fallback xmlns="">
          <p:sp>
            <p:nvSpPr>
              <p:cNvPr id="12" name="CasellaDiTesto 11"/>
              <p:cNvSpPr txBox="1">
                <a:spLocks noRot="1" noChangeAspect="1" noMove="1" noResize="1" noEditPoints="1" noAdjustHandles="1" noChangeArrowheads="1" noChangeShapeType="1" noTextEdit="1"/>
              </p:cNvSpPr>
              <p:nvPr/>
            </p:nvSpPr>
            <p:spPr>
              <a:xfrm>
                <a:off x="8766686" y="3516143"/>
                <a:ext cx="2743200" cy="553998"/>
              </a:xfrm>
              <a:prstGeom prst="rect">
                <a:avLst/>
              </a:prstGeom>
              <a:blipFill>
                <a:blip r:embed="rId4"/>
                <a:stretch>
                  <a:fillRect l="-889" t="-2198" b="-109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ℝ</m:t>
                    </m:r>
                  </m:oMath>
                </a14:m>
                <a:r>
                  <a:rPr lang="it-IT" sz="1500" dirty="0"/>
                  <a:t> (Posizione navicella)</a:t>
                </a:r>
              </a:p>
              <a:p>
                <a:pPr marL="285750" indent="-285750">
                  <a:buFont typeface="Arial" panose="020B0604020202020204" pitchFamily="34" charset="0"/>
                  <a:buChar char="•"/>
                </a:pPr>
                <a:r>
                  <a:rPr lang="it-IT" sz="1500" i="1" dirty="0"/>
                  <a:t>v </a:t>
                </a:r>
                <a14:m>
                  <m:oMath xmlns:m="http://schemas.openxmlformats.org/officeDocument/2006/math">
                    <m:r>
                      <a:rPr lang="it-IT" sz="1500" i="1">
                        <a:latin typeface="Cambria Math" panose="02040503050406030204" pitchFamily="18" charset="0"/>
                        <a:ea typeface="Cambria Math" panose="02040503050406030204" pitchFamily="18" charset="0"/>
                      </a:rPr>
                      <m:t>∈ </m:t>
                    </m:r>
                    <m:r>
                      <a:rPr lang="it-IT" sz="1500" i="1">
                        <a:latin typeface="Cambria Math" panose="02040503050406030204" pitchFamily="18" charset="0"/>
                        <a:ea typeface="Cambria Math" panose="02040503050406030204" pitchFamily="18" charset="0"/>
                      </a:rPr>
                      <m:t>ℕ</m:t>
                    </m:r>
                  </m:oMath>
                </a14:m>
                <a:r>
                  <a:rPr lang="it-IT" sz="1500" dirty="0"/>
                  <a:t> (velocità costante)</a:t>
                </a:r>
              </a:p>
              <a:p>
                <a:pPr marL="285750" indent="-285750">
                  <a:buFont typeface="Arial" panose="020B0604020202020204" pitchFamily="34" charset="0"/>
                  <a:buChar char="•"/>
                </a:pPr>
                <a:endParaRPr lang="it-IT" sz="1500" i="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8766686" y="848325"/>
                <a:ext cx="2743200" cy="1246495"/>
              </a:xfrm>
              <a:prstGeom prst="rect">
                <a:avLst/>
              </a:prstGeom>
              <a:blipFill>
                <a:blip r:embed="rId2"/>
                <a:stretch>
                  <a:fillRect l="-889" t="-976"/>
                </a:stretch>
              </a:blipFill>
            </p:spPr>
            <p:txBody>
              <a:bodyPr/>
              <a:lstStyle/>
              <a:p>
                <a:r>
                  <a:rPr lang="it-IT">
                    <a:noFill/>
                  </a:rPr>
                  <a:t> </a:t>
                </a:r>
              </a:p>
            </p:txBody>
          </p:sp>
        </mc:Fallback>
      </mc:AlternateContent>
    </p:spTree>
    <p:extLst>
      <p:ext uri="{BB962C8B-B14F-4D97-AF65-F5344CB8AC3E}">
        <p14:creationId xmlns:p14="http://schemas.microsoft.com/office/powerpoint/2010/main" val="955626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2213</Words>
  <Application>Microsoft Office PowerPoint</Application>
  <PresentationFormat>Widescreen</PresentationFormat>
  <Paragraphs>366</Paragraphs>
  <Slides>25</Slides>
  <Notes>9</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174</cp:revision>
  <dcterms:created xsi:type="dcterms:W3CDTF">2018-02-13T15:17:56Z</dcterms:created>
  <dcterms:modified xsi:type="dcterms:W3CDTF">2018-02-19T17:18:12Z</dcterms:modified>
</cp:coreProperties>
</file>