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mp4" ContentType="video/mp4"/>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handoutMasterIdLst>
    <p:handoutMasterId r:id="rId26"/>
  </p:handoutMasterIdLst>
  <p:sldIdLst>
    <p:sldId id="256" r:id="rId2"/>
    <p:sldId id="285" r:id="rId3"/>
    <p:sldId id="268" r:id="rId4"/>
    <p:sldId id="280" r:id="rId5"/>
    <p:sldId id="258" r:id="rId6"/>
    <p:sldId id="259" r:id="rId7"/>
    <p:sldId id="260" r:id="rId8"/>
    <p:sldId id="261" r:id="rId9"/>
    <p:sldId id="262" r:id="rId10"/>
    <p:sldId id="263" r:id="rId11"/>
    <p:sldId id="281" r:id="rId12"/>
    <p:sldId id="282" r:id="rId13"/>
    <p:sldId id="283" r:id="rId14"/>
    <p:sldId id="284" r:id="rId15"/>
    <p:sldId id="270" r:id="rId16"/>
    <p:sldId id="271" r:id="rId17"/>
    <p:sldId id="272" r:id="rId18"/>
    <p:sldId id="273" r:id="rId19"/>
    <p:sldId id="275" r:id="rId20"/>
    <p:sldId id="276" r:id="rId21"/>
    <p:sldId id="277" r:id="rId22"/>
    <p:sldId id="278" r:id="rId23"/>
    <p:sldId id="279" r:id="rId24"/>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zione predefinita" id="{EFF1913F-BB88-4C2D-828C-D35D644CA2E6}">
          <p14:sldIdLst>
            <p14:sldId id="256"/>
            <p14:sldId id="285"/>
            <p14:sldId id="268"/>
            <p14:sldId id="280"/>
            <p14:sldId id="258"/>
          </p14:sldIdLst>
        </p14:section>
        <p14:section name="State refinement FSM Spaceship" id="{B17A674C-FB05-454F-A365-16348FD3DC14}">
          <p14:sldIdLst>
            <p14:sldId id="259"/>
            <p14:sldId id="260"/>
            <p14:sldId id="261"/>
            <p14:sldId id="262"/>
            <p14:sldId id="263"/>
            <p14:sldId id="281"/>
            <p14:sldId id="282"/>
            <p14:sldId id="283"/>
            <p14:sldId id="284"/>
            <p14:sldId id="270"/>
            <p14:sldId id="271"/>
            <p14:sldId id="272"/>
            <p14:sldId id="273"/>
            <p14:sldId id="275"/>
            <p14:sldId id="276"/>
            <p14:sldId id="277"/>
            <p14:sldId id="278"/>
            <p14:sldId id="279"/>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9186" autoAdjust="0"/>
  </p:normalViewPr>
  <p:slideViewPr>
    <p:cSldViewPr snapToGrid="0">
      <p:cViewPr varScale="1">
        <p:scale>
          <a:sx n="77" d="100"/>
          <a:sy n="77" d="100"/>
        </p:scale>
        <p:origin x="864" y="58"/>
      </p:cViewPr>
      <p:guideLst>
        <p:guide orient="horz" pos="2160"/>
        <p:guide pos="3840"/>
      </p:guideLst>
    </p:cSldViewPr>
  </p:slideViewPr>
  <p:notesTextViewPr>
    <p:cViewPr>
      <p:scale>
        <a:sx n="1" d="1"/>
        <a:sy n="1" d="1"/>
      </p:scale>
      <p:origin x="0" y="0"/>
    </p:cViewPr>
  </p:notesTextViewPr>
  <p:notesViewPr>
    <p:cSldViewPr snapToGrid="0">
      <p:cViewPr varScale="1">
        <p:scale>
          <a:sx n="88" d="100"/>
          <a:sy n="88" d="100"/>
        </p:scale>
        <p:origin x="3030"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7209603-6E60-49B9-BBC7-D363A6F8E0E1}" type="datetimeFigureOut">
              <a:rPr lang="it-IT" smtClean="0"/>
              <a:t>16/02/2018</a:t>
            </a:fld>
            <a:endParaRPr lang="it-IT"/>
          </a:p>
        </p:txBody>
      </p:sp>
      <p:sp>
        <p:nvSpPr>
          <p:cNvPr id="4" name="Segnaposto piè di pa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5" name="Segnaposto numero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816564B-A430-44A6-983E-6756BC4F6C1F}" type="slidenum">
              <a:rPr lang="it-IT" smtClean="0"/>
              <a:t>‹N›</a:t>
            </a:fld>
            <a:endParaRPr lang="it-IT"/>
          </a:p>
        </p:txBody>
      </p:sp>
    </p:spTree>
    <p:extLst>
      <p:ext uri="{BB962C8B-B14F-4D97-AF65-F5344CB8AC3E}">
        <p14:creationId xmlns:p14="http://schemas.microsoft.com/office/powerpoint/2010/main" val="7881226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EC8708-F48D-430F-8DA4-8CA34B9897F8}" type="datetimeFigureOut">
              <a:rPr lang="it-IT" smtClean="0"/>
              <a:t>16/02/2018</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D5AC8-672A-409E-B76F-2374AA227A07}" type="slidenum">
              <a:rPr lang="it-IT" smtClean="0"/>
              <a:t>‹N›</a:t>
            </a:fld>
            <a:endParaRPr lang="it-IT"/>
          </a:p>
        </p:txBody>
      </p:sp>
    </p:spTree>
    <p:extLst>
      <p:ext uri="{BB962C8B-B14F-4D97-AF65-F5344CB8AC3E}">
        <p14:creationId xmlns:p14="http://schemas.microsoft.com/office/powerpoint/2010/main" val="21307021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Rappresenta la composizione delle due</a:t>
            </a:r>
            <a:r>
              <a:rPr lang="it-IT" baseline="0" dirty="0"/>
              <a:t> macchine a stati finiti che rappresentano la navicella spaziale e gli asteroidi da evitare. A questo livello di dettaglio è stato sottolineato quali sono le condizione per passare da uno stato di gioco attivo a uno di game over, ovvero la posizione della navicella non deve mai sovrapporsi a quella di uno degli asteroidi. </a:t>
            </a:r>
          </a:p>
        </p:txBody>
      </p:sp>
      <p:sp>
        <p:nvSpPr>
          <p:cNvPr id="4" name="Segnaposto numero diapositiva 3"/>
          <p:cNvSpPr>
            <a:spLocks noGrp="1"/>
          </p:cNvSpPr>
          <p:nvPr>
            <p:ph type="sldNum" sz="quarter" idx="10"/>
          </p:nvPr>
        </p:nvSpPr>
        <p:spPr/>
        <p:txBody>
          <a:bodyPr/>
          <a:lstStyle/>
          <a:p>
            <a:fld id="{AF5D5AC8-672A-409E-B76F-2374AA227A07}" type="slidenum">
              <a:rPr lang="it-IT" smtClean="0"/>
              <a:t>3</a:t>
            </a:fld>
            <a:endParaRPr lang="it-IT"/>
          </a:p>
        </p:txBody>
      </p:sp>
    </p:spTree>
    <p:extLst>
      <p:ext uri="{BB962C8B-B14F-4D97-AF65-F5344CB8AC3E}">
        <p14:creationId xmlns:p14="http://schemas.microsoft.com/office/powerpoint/2010/main" val="20946974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Viene</a:t>
            </a:r>
            <a:r>
              <a:rPr lang="it-IT" baseline="0" dirty="0"/>
              <a:t> qui rappresentato un </a:t>
            </a:r>
            <a:r>
              <a:rPr lang="it-IT" baseline="0" dirty="0" err="1"/>
              <a:t>refinement</a:t>
            </a:r>
            <a:r>
              <a:rPr lang="it-IT" baseline="0" dirty="0"/>
              <a:t> della finite state machine del singolo asteroide, è possibile vedere tutte le transizioni disponibili, alcune omesse nella slide precedente per motivi di leggibilità. In particolare ci sono due transizioni che gestiscono l’eventuale impatto con uno dei bordi dello schermo. E’ infine esplicitata la semplice legge del moto adottata.</a:t>
            </a:r>
            <a:endParaRPr lang="it-IT" dirty="0"/>
          </a:p>
        </p:txBody>
      </p:sp>
      <p:sp>
        <p:nvSpPr>
          <p:cNvPr id="4" name="Segnaposto numero diapositiva 3"/>
          <p:cNvSpPr>
            <a:spLocks noGrp="1"/>
          </p:cNvSpPr>
          <p:nvPr>
            <p:ph type="sldNum" sz="quarter" idx="10"/>
          </p:nvPr>
        </p:nvSpPr>
        <p:spPr/>
        <p:txBody>
          <a:bodyPr/>
          <a:lstStyle/>
          <a:p>
            <a:fld id="{AF5D5AC8-672A-409E-B76F-2374AA227A07}" type="slidenum">
              <a:rPr lang="it-IT" smtClean="0"/>
              <a:t>4</a:t>
            </a:fld>
            <a:endParaRPr lang="it-IT"/>
          </a:p>
        </p:txBody>
      </p:sp>
    </p:spTree>
    <p:extLst>
      <p:ext uri="{BB962C8B-B14F-4D97-AF65-F5344CB8AC3E}">
        <p14:creationId xmlns:p14="http://schemas.microsoft.com/office/powerpoint/2010/main" val="2070172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Viene</a:t>
            </a:r>
            <a:r>
              <a:rPr lang="it-IT" baseline="0" dirty="0"/>
              <a:t> qui rappresentato uno state </a:t>
            </a:r>
            <a:r>
              <a:rPr lang="it-IT" baseline="0" dirty="0" err="1"/>
              <a:t>refinement</a:t>
            </a:r>
            <a:r>
              <a:rPr lang="it-IT" baseline="0" dirty="0"/>
              <a:t> dello stato </a:t>
            </a:r>
            <a:r>
              <a:rPr lang="it-IT" baseline="0" dirty="0" err="1"/>
              <a:t>Playing</a:t>
            </a:r>
            <a:r>
              <a:rPr lang="it-IT" baseline="0" dirty="0"/>
              <a:t>. In particolare vengono qui descritte le modalità di movimento della navicella spaziale secondo le 8 direzioni principali, regolate dalla pressione dei tasti WASD della tastiera, le varie guardie contengono un controllo per un eventuale impatto della navicella con i bordi. È possibile aprire un collegamento ipertestuale da ogni stato in modo da visionare lo state </a:t>
            </a:r>
            <a:r>
              <a:rPr lang="it-IT" baseline="0" dirty="0" err="1"/>
              <a:t>refinement</a:t>
            </a:r>
            <a:r>
              <a:rPr lang="it-IT" baseline="0" dirty="0"/>
              <a:t> che presenta la legge del moto adottata per il movimento della navicella. </a:t>
            </a:r>
            <a:endParaRPr lang="it-IT" dirty="0"/>
          </a:p>
        </p:txBody>
      </p:sp>
      <p:sp>
        <p:nvSpPr>
          <p:cNvPr id="4" name="Segnaposto numero diapositiva 3"/>
          <p:cNvSpPr>
            <a:spLocks noGrp="1"/>
          </p:cNvSpPr>
          <p:nvPr>
            <p:ph type="sldNum" sz="quarter" idx="10"/>
          </p:nvPr>
        </p:nvSpPr>
        <p:spPr/>
        <p:txBody>
          <a:bodyPr/>
          <a:lstStyle/>
          <a:p>
            <a:fld id="{AF5D5AC8-672A-409E-B76F-2374AA227A07}" type="slidenum">
              <a:rPr lang="it-IT" smtClean="0"/>
              <a:t>5</a:t>
            </a:fld>
            <a:endParaRPr lang="it-IT"/>
          </a:p>
        </p:txBody>
      </p:sp>
    </p:spTree>
    <p:extLst>
      <p:ext uri="{BB962C8B-B14F-4D97-AF65-F5344CB8AC3E}">
        <p14:creationId xmlns:p14="http://schemas.microsoft.com/office/powerpoint/2010/main" val="34586750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Tutti gli oggetti in scena per funzionare hanno bisogno di un </a:t>
            </a:r>
            <a:r>
              <a:rPr lang="it-IT" dirty="0" err="1"/>
              <a:t>RigidBody</a:t>
            </a:r>
            <a:r>
              <a:rPr lang="it-IT" dirty="0"/>
              <a:t> 2D che fa si che un oggetto sia sotto controllo del motore fisico di </a:t>
            </a:r>
            <a:r>
              <a:rPr lang="it-IT" dirty="0" err="1"/>
              <a:t>unity</a:t>
            </a:r>
            <a:endParaRPr lang="it-IT" dirty="0"/>
          </a:p>
        </p:txBody>
      </p:sp>
      <p:sp>
        <p:nvSpPr>
          <p:cNvPr id="4" name="Segnaposto numero diapositiva 3"/>
          <p:cNvSpPr>
            <a:spLocks noGrp="1"/>
          </p:cNvSpPr>
          <p:nvPr>
            <p:ph type="sldNum" sz="quarter" idx="10"/>
          </p:nvPr>
        </p:nvSpPr>
        <p:spPr/>
        <p:txBody>
          <a:bodyPr/>
          <a:lstStyle/>
          <a:p>
            <a:fld id="{AF5D5AC8-672A-409E-B76F-2374AA227A07}" type="slidenum">
              <a:rPr lang="it-IT" smtClean="0"/>
              <a:t>16</a:t>
            </a:fld>
            <a:endParaRPr lang="it-IT"/>
          </a:p>
        </p:txBody>
      </p:sp>
    </p:spTree>
    <p:extLst>
      <p:ext uri="{BB962C8B-B14F-4D97-AF65-F5344CB8AC3E}">
        <p14:creationId xmlns:p14="http://schemas.microsoft.com/office/powerpoint/2010/main" val="25030296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AF5D5AC8-672A-409E-B76F-2374AA227A07}" type="slidenum">
              <a:rPr lang="it-IT" smtClean="0"/>
              <a:t>17</a:t>
            </a:fld>
            <a:endParaRPr lang="it-IT"/>
          </a:p>
        </p:txBody>
      </p:sp>
    </p:spTree>
    <p:extLst>
      <p:ext uri="{BB962C8B-B14F-4D97-AF65-F5344CB8AC3E}">
        <p14:creationId xmlns:p14="http://schemas.microsoft.com/office/powerpoint/2010/main" val="17332010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Infine passiamo a «Rigidbody2d.AddForce»  un parametro che è il prodotto tra «ray2D» e la forza da voler applicare in modo che l’oggetto si muova</a:t>
            </a:r>
          </a:p>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(La massa dell’asteroide è 1)</a:t>
            </a:r>
          </a:p>
          <a:p>
            <a:endParaRPr lang="it-IT" dirty="0"/>
          </a:p>
        </p:txBody>
      </p:sp>
      <p:sp>
        <p:nvSpPr>
          <p:cNvPr id="4" name="Segnaposto numero diapositiva 3"/>
          <p:cNvSpPr>
            <a:spLocks noGrp="1"/>
          </p:cNvSpPr>
          <p:nvPr>
            <p:ph type="sldNum" sz="quarter" idx="10"/>
          </p:nvPr>
        </p:nvSpPr>
        <p:spPr/>
        <p:txBody>
          <a:bodyPr/>
          <a:lstStyle/>
          <a:p>
            <a:fld id="{AF5D5AC8-672A-409E-B76F-2374AA227A07}" type="slidenum">
              <a:rPr lang="it-IT" smtClean="0"/>
              <a:t>18</a:t>
            </a:fld>
            <a:endParaRPr lang="it-IT"/>
          </a:p>
        </p:txBody>
      </p:sp>
    </p:spTree>
    <p:extLst>
      <p:ext uri="{BB962C8B-B14F-4D97-AF65-F5344CB8AC3E}">
        <p14:creationId xmlns:p14="http://schemas.microsoft.com/office/powerpoint/2010/main" val="7003641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AF5D5AC8-672A-409E-B76F-2374AA227A07}" type="slidenum">
              <a:rPr lang="it-IT" smtClean="0"/>
              <a:t>21</a:t>
            </a:fld>
            <a:endParaRPr lang="it-IT"/>
          </a:p>
        </p:txBody>
      </p:sp>
    </p:spTree>
    <p:extLst>
      <p:ext uri="{BB962C8B-B14F-4D97-AF65-F5344CB8AC3E}">
        <p14:creationId xmlns:p14="http://schemas.microsoft.com/office/powerpoint/2010/main" val="25497224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AF5D5AC8-672A-409E-B76F-2374AA227A07}" type="slidenum">
              <a:rPr lang="it-IT" smtClean="0"/>
              <a:t>23</a:t>
            </a:fld>
            <a:endParaRPr lang="it-IT"/>
          </a:p>
        </p:txBody>
      </p:sp>
    </p:spTree>
    <p:extLst>
      <p:ext uri="{BB962C8B-B14F-4D97-AF65-F5344CB8AC3E}">
        <p14:creationId xmlns:p14="http://schemas.microsoft.com/office/powerpoint/2010/main" val="3123025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a:t>
            </a:r>
          </a:p>
        </p:txBody>
      </p:sp>
      <p:sp>
        <p:nvSpPr>
          <p:cNvPr id="3" name="Sottotito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p:cNvSpPr>
            <a:spLocks noGrp="1"/>
          </p:cNvSpPr>
          <p:nvPr>
            <p:ph type="dt" sz="half" idx="10"/>
          </p:nvPr>
        </p:nvSpPr>
        <p:spPr/>
        <p:txBody>
          <a:bodyPr/>
          <a:lstStyle/>
          <a:p>
            <a:fld id="{5243369B-FBAA-403C-8A1E-C9994F99F854}" type="datetimeFigureOut">
              <a:rPr lang="it-IT" smtClean="0"/>
              <a:t>16/02/2018</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21788271-CFA8-43BF-974F-6BD697F66378}" type="slidenum">
              <a:rPr lang="it-IT" smtClean="0"/>
              <a:t>‹N›</a:t>
            </a:fld>
            <a:endParaRPr lang="it-IT"/>
          </a:p>
        </p:txBody>
      </p:sp>
    </p:spTree>
    <p:extLst>
      <p:ext uri="{BB962C8B-B14F-4D97-AF65-F5344CB8AC3E}">
        <p14:creationId xmlns:p14="http://schemas.microsoft.com/office/powerpoint/2010/main" val="17015318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testo verticale 2"/>
          <p:cNvSpPr>
            <a:spLocks noGrp="1"/>
          </p:cNvSpPr>
          <p:nvPr>
            <p:ph type="body" orient="vert" idx="1"/>
          </p:nvPr>
        </p:nvSpPr>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5243369B-FBAA-403C-8A1E-C9994F99F854}" type="datetimeFigureOut">
              <a:rPr lang="it-IT" smtClean="0"/>
              <a:t>16/02/2018</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21788271-CFA8-43BF-974F-6BD697F66378}" type="slidenum">
              <a:rPr lang="it-IT" smtClean="0"/>
              <a:t>‹N›</a:t>
            </a:fld>
            <a:endParaRPr lang="it-IT"/>
          </a:p>
        </p:txBody>
      </p:sp>
    </p:spTree>
    <p:extLst>
      <p:ext uri="{BB962C8B-B14F-4D97-AF65-F5344CB8AC3E}">
        <p14:creationId xmlns:p14="http://schemas.microsoft.com/office/powerpoint/2010/main" val="6147233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8724900" y="365125"/>
            <a:ext cx="2628900" cy="5811838"/>
          </a:xfrm>
        </p:spPr>
        <p:txBody>
          <a:bodyPr vert="eaVert"/>
          <a:lstStyle/>
          <a:p>
            <a:r>
              <a:rPr lang="it-IT"/>
              <a:t>Fare clic per modificare lo stile del titolo</a:t>
            </a:r>
          </a:p>
        </p:txBody>
      </p:sp>
      <p:sp>
        <p:nvSpPr>
          <p:cNvPr id="3" name="Segnaposto testo verticale 2"/>
          <p:cNvSpPr>
            <a:spLocks noGrp="1"/>
          </p:cNvSpPr>
          <p:nvPr>
            <p:ph type="body" orient="vert" idx="1"/>
          </p:nvPr>
        </p:nvSpPr>
        <p:spPr>
          <a:xfrm>
            <a:off x="838200" y="365125"/>
            <a:ext cx="7734300" cy="5811838"/>
          </a:xfrm>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5243369B-FBAA-403C-8A1E-C9994F99F854}" type="datetimeFigureOut">
              <a:rPr lang="it-IT" smtClean="0"/>
              <a:t>16/02/2018</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21788271-CFA8-43BF-974F-6BD697F66378}" type="slidenum">
              <a:rPr lang="it-IT" smtClean="0"/>
              <a:t>‹N›</a:t>
            </a:fld>
            <a:endParaRPr lang="it-IT"/>
          </a:p>
        </p:txBody>
      </p:sp>
    </p:spTree>
    <p:extLst>
      <p:ext uri="{BB962C8B-B14F-4D97-AF65-F5344CB8AC3E}">
        <p14:creationId xmlns:p14="http://schemas.microsoft.com/office/powerpoint/2010/main" val="6461077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idx="1"/>
          </p:nvPr>
        </p:nvSpPr>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5243369B-FBAA-403C-8A1E-C9994F99F854}" type="datetimeFigureOut">
              <a:rPr lang="it-IT" smtClean="0"/>
              <a:t>16/02/2018</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21788271-CFA8-43BF-974F-6BD697F66378}" type="slidenum">
              <a:rPr lang="it-IT" smtClean="0"/>
              <a:t>‹N›</a:t>
            </a:fld>
            <a:endParaRPr lang="it-IT"/>
          </a:p>
        </p:txBody>
      </p:sp>
    </p:spTree>
    <p:extLst>
      <p:ext uri="{BB962C8B-B14F-4D97-AF65-F5344CB8AC3E}">
        <p14:creationId xmlns:p14="http://schemas.microsoft.com/office/powerpoint/2010/main" val="1585929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a:t>
            </a:r>
          </a:p>
        </p:txBody>
      </p:sp>
      <p:sp>
        <p:nvSpPr>
          <p:cNvPr id="3" name="Segnaposto tes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Modifica gli stili del testo dello schema</a:t>
            </a:r>
          </a:p>
        </p:txBody>
      </p:sp>
      <p:sp>
        <p:nvSpPr>
          <p:cNvPr id="4" name="Segnaposto data 3"/>
          <p:cNvSpPr>
            <a:spLocks noGrp="1"/>
          </p:cNvSpPr>
          <p:nvPr>
            <p:ph type="dt" sz="half" idx="10"/>
          </p:nvPr>
        </p:nvSpPr>
        <p:spPr/>
        <p:txBody>
          <a:bodyPr/>
          <a:lstStyle/>
          <a:p>
            <a:fld id="{5243369B-FBAA-403C-8A1E-C9994F99F854}" type="datetimeFigureOut">
              <a:rPr lang="it-IT" smtClean="0"/>
              <a:t>16/02/2018</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21788271-CFA8-43BF-974F-6BD697F66378}" type="slidenum">
              <a:rPr lang="it-IT" smtClean="0"/>
              <a:t>‹N›</a:t>
            </a:fld>
            <a:endParaRPr lang="it-IT"/>
          </a:p>
        </p:txBody>
      </p:sp>
    </p:spTree>
    <p:extLst>
      <p:ext uri="{BB962C8B-B14F-4D97-AF65-F5344CB8AC3E}">
        <p14:creationId xmlns:p14="http://schemas.microsoft.com/office/powerpoint/2010/main" val="32588745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sz="half" idx="1"/>
          </p:nvPr>
        </p:nvSpPr>
        <p:spPr>
          <a:xfrm>
            <a:off x="838200" y="1825625"/>
            <a:ext cx="5181600" cy="435133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p:cNvSpPr>
            <a:spLocks noGrp="1"/>
          </p:cNvSpPr>
          <p:nvPr>
            <p:ph sz="half" idx="2"/>
          </p:nvPr>
        </p:nvSpPr>
        <p:spPr>
          <a:xfrm>
            <a:off x="6172200" y="1825625"/>
            <a:ext cx="5181600" cy="435133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p:cNvSpPr>
            <a:spLocks noGrp="1"/>
          </p:cNvSpPr>
          <p:nvPr>
            <p:ph type="dt" sz="half" idx="10"/>
          </p:nvPr>
        </p:nvSpPr>
        <p:spPr/>
        <p:txBody>
          <a:bodyPr/>
          <a:lstStyle/>
          <a:p>
            <a:fld id="{5243369B-FBAA-403C-8A1E-C9994F99F854}" type="datetimeFigureOut">
              <a:rPr lang="it-IT" smtClean="0"/>
              <a:t>16/02/2018</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21788271-CFA8-43BF-974F-6BD697F66378}" type="slidenum">
              <a:rPr lang="it-IT" smtClean="0"/>
              <a:t>‹N›</a:t>
            </a:fld>
            <a:endParaRPr lang="it-IT"/>
          </a:p>
        </p:txBody>
      </p:sp>
    </p:spTree>
    <p:extLst>
      <p:ext uri="{BB962C8B-B14F-4D97-AF65-F5344CB8AC3E}">
        <p14:creationId xmlns:p14="http://schemas.microsoft.com/office/powerpoint/2010/main" val="25340577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839788" y="365125"/>
            <a:ext cx="10515600" cy="1325563"/>
          </a:xfrm>
        </p:spPr>
        <p:txBody>
          <a:bodyPr/>
          <a:lstStyle/>
          <a:p>
            <a:r>
              <a:rPr lang="it-IT"/>
              <a:t>Fare clic per modificare lo stile del titolo</a:t>
            </a:r>
          </a:p>
        </p:txBody>
      </p:sp>
      <p:sp>
        <p:nvSpPr>
          <p:cNvPr id="3" name="Segnaposto tes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4" name="Segnaposto contenuto 3"/>
          <p:cNvSpPr>
            <a:spLocks noGrp="1"/>
          </p:cNvSpPr>
          <p:nvPr>
            <p:ph sz="half" idx="2"/>
          </p:nvPr>
        </p:nvSpPr>
        <p:spPr>
          <a:xfrm>
            <a:off x="839788" y="2505075"/>
            <a:ext cx="5157787" cy="368458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6" name="Segnaposto contenuto 5"/>
          <p:cNvSpPr>
            <a:spLocks noGrp="1"/>
          </p:cNvSpPr>
          <p:nvPr>
            <p:ph sz="quarter" idx="4"/>
          </p:nvPr>
        </p:nvSpPr>
        <p:spPr>
          <a:xfrm>
            <a:off x="6172200" y="2505075"/>
            <a:ext cx="5183188" cy="368458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p:cNvSpPr>
            <a:spLocks noGrp="1"/>
          </p:cNvSpPr>
          <p:nvPr>
            <p:ph type="dt" sz="half" idx="10"/>
          </p:nvPr>
        </p:nvSpPr>
        <p:spPr/>
        <p:txBody>
          <a:bodyPr/>
          <a:lstStyle/>
          <a:p>
            <a:fld id="{5243369B-FBAA-403C-8A1E-C9994F99F854}" type="datetimeFigureOut">
              <a:rPr lang="it-IT" smtClean="0"/>
              <a:t>16/02/2018</a:t>
            </a:fld>
            <a:endParaRPr lang="it-IT"/>
          </a:p>
        </p:txBody>
      </p:sp>
      <p:sp>
        <p:nvSpPr>
          <p:cNvPr id="8" name="Segnaposto piè di pagina 7"/>
          <p:cNvSpPr>
            <a:spLocks noGrp="1"/>
          </p:cNvSpPr>
          <p:nvPr>
            <p:ph type="ftr" sz="quarter" idx="11"/>
          </p:nvPr>
        </p:nvSpPr>
        <p:spPr/>
        <p:txBody>
          <a:bodyPr/>
          <a:lstStyle/>
          <a:p>
            <a:endParaRPr lang="it-IT"/>
          </a:p>
        </p:txBody>
      </p:sp>
      <p:sp>
        <p:nvSpPr>
          <p:cNvPr id="9" name="Segnaposto numero diapositiva 8"/>
          <p:cNvSpPr>
            <a:spLocks noGrp="1"/>
          </p:cNvSpPr>
          <p:nvPr>
            <p:ph type="sldNum" sz="quarter" idx="12"/>
          </p:nvPr>
        </p:nvSpPr>
        <p:spPr/>
        <p:txBody>
          <a:bodyPr/>
          <a:lstStyle/>
          <a:p>
            <a:fld id="{21788271-CFA8-43BF-974F-6BD697F66378}" type="slidenum">
              <a:rPr lang="it-IT" smtClean="0"/>
              <a:t>‹N›</a:t>
            </a:fld>
            <a:endParaRPr lang="it-IT"/>
          </a:p>
        </p:txBody>
      </p:sp>
    </p:spTree>
    <p:extLst>
      <p:ext uri="{BB962C8B-B14F-4D97-AF65-F5344CB8AC3E}">
        <p14:creationId xmlns:p14="http://schemas.microsoft.com/office/powerpoint/2010/main" val="25529293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data 2"/>
          <p:cNvSpPr>
            <a:spLocks noGrp="1"/>
          </p:cNvSpPr>
          <p:nvPr>
            <p:ph type="dt" sz="half" idx="10"/>
          </p:nvPr>
        </p:nvSpPr>
        <p:spPr/>
        <p:txBody>
          <a:bodyPr/>
          <a:lstStyle/>
          <a:p>
            <a:fld id="{5243369B-FBAA-403C-8A1E-C9994F99F854}" type="datetimeFigureOut">
              <a:rPr lang="it-IT" smtClean="0"/>
              <a:t>16/02/2018</a:t>
            </a:fld>
            <a:endParaRPr lang="it-IT"/>
          </a:p>
        </p:txBody>
      </p:sp>
      <p:sp>
        <p:nvSpPr>
          <p:cNvPr id="4" name="Segnaposto piè di pagina 3"/>
          <p:cNvSpPr>
            <a:spLocks noGrp="1"/>
          </p:cNvSpPr>
          <p:nvPr>
            <p:ph type="ftr" sz="quarter" idx="11"/>
          </p:nvPr>
        </p:nvSpPr>
        <p:spPr/>
        <p:txBody>
          <a:bodyPr/>
          <a:lstStyle/>
          <a:p>
            <a:endParaRPr lang="it-IT"/>
          </a:p>
        </p:txBody>
      </p:sp>
      <p:sp>
        <p:nvSpPr>
          <p:cNvPr id="5" name="Segnaposto numero diapositiva 4"/>
          <p:cNvSpPr>
            <a:spLocks noGrp="1"/>
          </p:cNvSpPr>
          <p:nvPr>
            <p:ph type="sldNum" sz="quarter" idx="12"/>
          </p:nvPr>
        </p:nvSpPr>
        <p:spPr/>
        <p:txBody>
          <a:bodyPr/>
          <a:lstStyle/>
          <a:p>
            <a:fld id="{21788271-CFA8-43BF-974F-6BD697F66378}" type="slidenum">
              <a:rPr lang="it-IT" smtClean="0"/>
              <a:t>‹N›</a:t>
            </a:fld>
            <a:endParaRPr lang="it-IT"/>
          </a:p>
        </p:txBody>
      </p:sp>
    </p:spTree>
    <p:extLst>
      <p:ext uri="{BB962C8B-B14F-4D97-AF65-F5344CB8AC3E}">
        <p14:creationId xmlns:p14="http://schemas.microsoft.com/office/powerpoint/2010/main" val="22052168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5243369B-FBAA-403C-8A1E-C9994F99F854}" type="datetimeFigureOut">
              <a:rPr lang="it-IT" smtClean="0"/>
              <a:t>16/02/2018</a:t>
            </a:fld>
            <a:endParaRPr lang="it-IT"/>
          </a:p>
        </p:txBody>
      </p:sp>
      <p:sp>
        <p:nvSpPr>
          <p:cNvPr id="3" name="Segnaposto piè di pagina 2"/>
          <p:cNvSpPr>
            <a:spLocks noGrp="1"/>
          </p:cNvSpPr>
          <p:nvPr>
            <p:ph type="ftr" sz="quarter" idx="11"/>
          </p:nvPr>
        </p:nvSpPr>
        <p:spPr/>
        <p:txBody>
          <a:bodyPr/>
          <a:lstStyle/>
          <a:p>
            <a:endParaRPr lang="it-IT"/>
          </a:p>
        </p:txBody>
      </p:sp>
      <p:sp>
        <p:nvSpPr>
          <p:cNvPr id="4" name="Segnaposto numero diapositiva 3"/>
          <p:cNvSpPr>
            <a:spLocks noGrp="1"/>
          </p:cNvSpPr>
          <p:nvPr>
            <p:ph type="sldNum" sz="quarter" idx="12"/>
          </p:nvPr>
        </p:nvSpPr>
        <p:spPr/>
        <p:txBody>
          <a:bodyPr/>
          <a:lstStyle/>
          <a:p>
            <a:fld id="{21788271-CFA8-43BF-974F-6BD697F66378}" type="slidenum">
              <a:rPr lang="it-IT" smtClean="0"/>
              <a:t>‹N›</a:t>
            </a:fld>
            <a:endParaRPr lang="it-IT"/>
          </a:p>
        </p:txBody>
      </p:sp>
    </p:spTree>
    <p:extLst>
      <p:ext uri="{BB962C8B-B14F-4D97-AF65-F5344CB8AC3E}">
        <p14:creationId xmlns:p14="http://schemas.microsoft.com/office/powerpoint/2010/main" val="3410137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a:t>
            </a:r>
          </a:p>
        </p:txBody>
      </p:sp>
      <p:sp>
        <p:nvSpPr>
          <p:cNvPr id="3" name="Segnaposto contenut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Segnaposto data 4"/>
          <p:cNvSpPr>
            <a:spLocks noGrp="1"/>
          </p:cNvSpPr>
          <p:nvPr>
            <p:ph type="dt" sz="half" idx="10"/>
          </p:nvPr>
        </p:nvSpPr>
        <p:spPr/>
        <p:txBody>
          <a:bodyPr/>
          <a:lstStyle/>
          <a:p>
            <a:fld id="{5243369B-FBAA-403C-8A1E-C9994F99F854}" type="datetimeFigureOut">
              <a:rPr lang="it-IT" smtClean="0"/>
              <a:t>16/02/2018</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21788271-CFA8-43BF-974F-6BD697F66378}" type="slidenum">
              <a:rPr lang="it-IT" smtClean="0"/>
              <a:t>‹N›</a:t>
            </a:fld>
            <a:endParaRPr lang="it-IT"/>
          </a:p>
        </p:txBody>
      </p:sp>
    </p:spTree>
    <p:extLst>
      <p:ext uri="{BB962C8B-B14F-4D97-AF65-F5344CB8AC3E}">
        <p14:creationId xmlns:p14="http://schemas.microsoft.com/office/powerpoint/2010/main" val="7730714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a:t>
            </a:r>
          </a:p>
        </p:txBody>
      </p:sp>
      <p:sp>
        <p:nvSpPr>
          <p:cNvPr id="3" name="Segnaposto immagin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Segnaposto data 4"/>
          <p:cNvSpPr>
            <a:spLocks noGrp="1"/>
          </p:cNvSpPr>
          <p:nvPr>
            <p:ph type="dt" sz="half" idx="10"/>
          </p:nvPr>
        </p:nvSpPr>
        <p:spPr/>
        <p:txBody>
          <a:bodyPr/>
          <a:lstStyle/>
          <a:p>
            <a:fld id="{5243369B-FBAA-403C-8A1E-C9994F99F854}" type="datetimeFigureOut">
              <a:rPr lang="it-IT" smtClean="0"/>
              <a:t>16/02/2018</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21788271-CFA8-43BF-974F-6BD697F66378}" type="slidenum">
              <a:rPr lang="it-IT" smtClean="0"/>
              <a:t>‹N›</a:t>
            </a:fld>
            <a:endParaRPr lang="it-IT"/>
          </a:p>
        </p:txBody>
      </p:sp>
    </p:spTree>
    <p:extLst>
      <p:ext uri="{BB962C8B-B14F-4D97-AF65-F5344CB8AC3E}">
        <p14:creationId xmlns:p14="http://schemas.microsoft.com/office/powerpoint/2010/main" val="2615841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a:t>
            </a:r>
          </a:p>
        </p:txBody>
      </p:sp>
      <p:sp>
        <p:nvSpPr>
          <p:cNvPr id="3" name="Segnaposto tes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43369B-FBAA-403C-8A1E-C9994F99F854}" type="datetimeFigureOut">
              <a:rPr lang="it-IT" smtClean="0"/>
              <a:t>16/02/2018</a:t>
            </a:fld>
            <a:endParaRPr lang="it-IT"/>
          </a:p>
        </p:txBody>
      </p:sp>
      <p:sp>
        <p:nvSpPr>
          <p:cNvPr id="5" name="Segnaposto piè di pa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788271-CFA8-43BF-974F-6BD697F66378}" type="slidenum">
              <a:rPr lang="it-IT" smtClean="0"/>
              <a:t>‹N›</a:t>
            </a:fld>
            <a:endParaRPr lang="it-IT"/>
          </a:p>
        </p:txBody>
      </p:sp>
    </p:spTree>
    <p:extLst>
      <p:ext uri="{BB962C8B-B14F-4D97-AF65-F5344CB8AC3E}">
        <p14:creationId xmlns:p14="http://schemas.microsoft.com/office/powerpoint/2010/main" val="1870497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9.png"/><Relationship Id="rId18" Type="http://schemas.openxmlformats.org/officeDocument/2006/relationships/image" Target="../media/image14.png"/><Relationship Id="rId3" Type="http://schemas.openxmlformats.org/officeDocument/2006/relationships/slide" Target="slide5.xml"/><Relationship Id="rId21" Type="http://schemas.openxmlformats.org/officeDocument/2006/relationships/image" Target="../media/image17.png"/><Relationship Id="rId7" Type="http://schemas.openxmlformats.org/officeDocument/2006/relationships/image" Target="../media/image3.png"/><Relationship Id="rId12" Type="http://schemas.openxmlformats.org/officeDocument/2006/relationships/image" Target="../media/image8.png"/><Relationship Id="rId17" Type="http://schemas.openxmlformats.org/officeDocument/2006/relationships/image" Target="../media/image13.png"/><Relationship Id="rId25" Type="http://schemas.openxmlformats.org/officeDocument/2006/relationships/image" Target="../media/image21.png"/><Relationship Id="rId2" Type="http://schemas.openxmlformats.org/officeDocument/2006/relationships/notesSlide" Target="../notesSlides/notesSlide1.xml"/><Relationship Id="rId16" Type="http://schemas.openxmlformats.org/officeDocument/2006/relationships/image" Target="../media/image12.png"/><Relationship Id="rId20"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11" Type="http://schemas.openxmlformats.org/officeDocument/2006/relationships/image" Target="../media/image7.png"/><Relationship Id="rId24" Type="http://schemas.openxmlformats.org/officeDocument/2006/relationships/image" Target="../media/image2.jpeg"/><Relationship Id="rId5" Type="http://schemas.openxmlformats.org/officeDocument/2006/relationships/slide" Target="slide3.xml"/><Relationship Id="rId15" Type="http://schemas.openxmlformats.org/officeDocument/2006/relationships/image" Target="../media/image11.png"/><Relationship Id="rId23" Type="http://schemas.openxmlformats.org/officeDocument/2006/relationships/image" Target="../media/image19.png"/><Relationship Id="rId10" Type="http://schemas.openxmlformats.org/officeDocument/2006/relationships/image" Target="../media/image6.png"/><Relationship Id="rId19" Type="http://schemas.openxmlformats.org/officeDocument/2006/relationships/image" Target="../media/image15.png"/><Relationship Id="rId4" Type="http://schemas.openxmlformats.org/officeDocument/2006/relationships/image" Target="../media/image2.png"/><Relationship Id="rId9" Type="http://schemas.openxmlformats.org/officeDocument/2006/relationships/image" Target="../media/image5.png"/><Relationship Id="rId14" Type="http://schemas.openxmlformats.org/officeDocument/2006/relationships/image" Target="../media/image10.png"/><Relationship Id="rId22" Type="http://schemas.openxmlformats.org/officeDocument/2006/relationships/image" Target="../media/image18.png"/></Relationships>
</file>

<file path=ppt/slides/_rels/slide4.xml.rels><?xml version="1.0" encoding="UTF-8" standalone="yes"?>
<Relationships xmlns="http://schemas.openxmlformats.org/package/2006/relationships"><Relationship Id="rId8" Type="http://schemas.openxmlformats.org/officeDocument/2006/relationships/image" Target="NULL"/><Relationship Id="rId7" Type="http://schemas.openxmlformats.org/officeDocument/2006/relationships/image" Target="NULL"/><Relationship Id="rId12" Type="http://schemas.openxmlformats.org/officeDocument/2006/relationships/image" Target="../media/image30.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NULL"/><Relationship Id="rId11" Type="http://schemas.openxmlformats.org/officeDocument/2006/relationships/image" Target="../media/image29.png"/><Relationship Id="rId5" Type="http://schemas.openxmlformats.org/officeDocument/2006/relationships/image" Target="NULL"/><Relationship Id="rId10" Type="http://schemas.openxmlformats.org/officeDocument/2006/relationships/image" Target="NULL"/><Relationship Id="rId4" Type="http://schemas.openxmlformats.org/officeDocument/2006/relationships/image" Target="NULL"/><Relationship Id="rId9" Type="http://schemas.openxmlformats.org/officeDocument/2006/relationships/image" Target="NULL"/></Relationships>
</file>

<file path=ppt/slides/_rels/slide5.xml.rels><?xml version="1.0" encoding="UTF-8" standalone="yes"?>
<Relationships xmlns="http://schemas.openxmlformats.org/package/2006/relationships"><Relationship Id="rId39" Type="http://schemas.openxmlformats.org/officeDocument/2006/relationships/slide" Target="slide7.xml"/><Relationship Id="rId13" Type="http://schemas.openxmlformats.org/officeDocument/2006/relationships/image" Target="../media/image300.png"/><Relationship Id="rId18" Type="http://schemas.openxmlformats.org/officeDocument/2006/relationships/image" Target="../media/image35.png"/><Relationship Id="rId26" Type="http://schemas.openxmlformats.org/officeDocument/2006/relationships/image" Target="../media/image43.png"/><Relationship Id="rId34" Type="http://schemas.openxmlformats.org/officeDocument/2006/relationships/image" Target="../media/image51.png"/><Relationship Id="rId42" Type="http://schemas.openxmlformats.org/officeDocument/2006/relationships/slide" Target="slide10.xml"/><Relationship Id="rId21" Type="http://schemas.openxmlformats.org/officeDocument/2006/relationships/image" Target="../media/image38.png"/><Relationship Id="rId17" Type="http://schemas.openxmlformats.org/officeDocument/2006/relationships/image" Target="../media/image34.png"/><Relationship Id="rId38" Type="http://schemas.openxmlformats.org/officeDocument/2006/relationships/slide" Target="slide6.xml"/><Relationship Id="rId12" Type="http://schemas.openxmlformats.org/officeDocument/2006/relationships/image" Target="../media/image290.png"/><Relationship Id="rId25" Type="http://schemas.openxmlformats.org/officeDocument/2006/relationships/image" Target="../media/image42.png"/><Relationship Id="rId33" Type="http://schemas.openxmlformats.org/officeDocument/2006/relationships/image" Target="../media/image50.png"/><Relationship Id="rId46" Type="http://schemas.openxmlformats.org/officeDocument/2006/relationships/image" Target="../media/image55.png"/><Relationship Id="rId2" Type="http://schemas.openxmlformats.org/officeDocument/2006/relationships/notesSlide" Target="../notesSlides/notesSlide3.xml"/><Relationship Id="rId41" Type="http://schemas.openxmlformats.org/officeDocument/2006/relationships/slide" Target="slide8.xml"/><Relationship Id="rId16" Type="http://schemas.openxmlformats.org/officeDocument/2006/relationships/image" Target="../media/image33.png"/><Relationship Id="rId20" Type="http://schemas.openxmlformats.org/officeDocument/2006/relationships/image" Target="../media/image37.png"/><Relationship Id="rId29" Type="http://schemas.openxmlformats.org/officeDocument/2006/relationships/image" Target="../media/image46.png"/><Relationship Id="rId1" Type="http://schemas.openxmlformats.org/officeDocument/2006/relationships/slideLayout" Target="../slideLayouts/slideLayout2.xml"/><Relationship Id="rId37" Type="http://schemas.openxmlformats.org/officeDocument/2006/relationships/image" Target="../media/image54.png"/><Relationship Id="rId40" Type="http://schemas.openxmlformats.org/officeDocument/2006/relationships/slide" Target="slide9.xml"/><Relationship Id="rId45" Type="http://schemas.openxmlformats.org/officeDocument/2006/relationships/slide" Target="slide12.xml"/><Relationship Id="rId24" Type="http://schemas.openxmlformats.org/officeDocument/2006/relationships/image" Target="../media/image41.png"/><Relationship Id="rId32" Type="http://schemas.openxmlformats.org/officeDocument/2006/relationships/image" Target="../media/image49.png"/><Relationship Id="rId36" Type="http://schemas.openxmlformats.org/officeDocument/2006/relationships/image" Target="../media/image53.png"/><Relationship Id="rId15" Type="http://schemas.openxmlformats.org/officeDocument/2006/relationships/image" Target="../media/image32.png"/><Relationship Id="rId23" Type="http://schemas.openxmlformats.org/officeDocument/2006/relationships/image" Target="../media/image40.png"/><Relationship Id="rId28" Type="http://schemas.openxmlformats.org/officeDocument/2006/relationships/image" Target="../media/image45.png"/><Relationship Id="rId44" Type="http://schemas.openxmlformats.org/officeDocument/2006/relationships/slide" Target="slide13.xml"/><Relationship Id="rId19" Type="http://schemas.openxmlformats.org/officeDocument/2006/relationships/image" Target="../media/image36.png"/><Relationship Id="rId31" Type="http://schemas.openxmlformats.org/officeDocument/2006/relationships/image" Target="../media/image48.png"/><Relationship Id="rId35" Type="http://schemas.openxmlformats.org/officeDocument/2006/relationships/image" Target="../media/image52.png"/><Relationship Id="rId43" Type="http://schemas.openxmlformats.org/officeDocument/2006/relationships/slide" Target="slide11.xml"/><Relationship Id="rId14" Type="http://schemas.openxmlformats.org/officeDocument/2006/relationships/image" Target="../media/image31.png"/><Relationship Id="rId22" Type="http://schemas.openxmlformats.org/officeDocument/2006/relationships/image" Target="../media/image39.png"/><Relationship Id="rId27" Type="http://schemas.openxmlformats.org/officeDocument/2006/relationships/image" Target="../media/image44.png"/><Relationship Id="rId30" Type="http://schemas.openxmlformats.org/officeDocument/2006/relationships/image" Target="../media/image47.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5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lstStyle/>
          <a:p>
            <a:r>
              <a:rPr lang="it-IT" dirty="0" err="1"/>
              <a:t>Don’t</a:t>
            </a:r>
            <a:r>
              <a:rPr lang="it-IT" dirty="0"/>
              <a:t> Die</a:t>
            </a:r>
          </a:p>
        </p:txBody>
      </p:sp>
      <p:sp>
        <p:nvSpPr>
          <p:cNvPr id="3" name="Sottotitolo 2"/>
          <p:cNvSpPr>
            <a:spLocks noGrp="1"/>
          </p:cNvSpPr>
          <p:nvPr>
            <p:ph type="subTitle" idx="1"/>
          </p:nvPr>
        </p:nvSpPr>
        <p:spPr/>
        <p:txBody>
          <a:bodyPr/>
          <a:lstStyle/>
          <a:p>
            <a:r>
              <a:rPr lang="it-IT" dirty="0"/>
              <a:t>Elaborato Sistemi Discreti</a:t>
            </a:r>
          </a:p>
        </p:txBody>
      </p:sp>
    </p:spTree>
    <p:extLst>
      <p:ext uri="{BB962C8B-B14F-4D97-AF65-F5344CB8AC3E}">
        <p14:creationId xmlns:p14="http://schemas.microsoft.com/office/powerpoint/2010/main" val="21509284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0" name="Gruppo 9"/>
          <p:cNvGrpSpPr/>
          <p:nvPr/>
        </p:nvGrpSpPr>
        <p:grpSpPr>
          <a:xfrm>
            <a:off x="2638879" y="1586989"/>
            <a:ext cx="4229100" cy="3541090"/>
            <a:chOff x="3829050" y="1659560"/>
            <a:chExt cx="4229100" cy="3541090"/>
          </a:xfrm>
        </p:grpSpPr>
        <p:sp>
          <p:nvSpPr>
            <p:cNvPr id="4" name="Ovale 3"/>
            <p:cNvSpPr/>
            <p:nvPr/>
          </p:nvSpPr>
          <p:spPr>
            <a:xfrm>
              <a:off x="5054447" y="1659560"/>
              <a:ext cx="1994505" cy="102069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solidFill>
                    <a:schemeClr val="tx1"/>
                  </a:solidFill>
                </a:rPr>
                <a:t>Left</a:t>
              </a:r>
            </a:p>
          </p:txBody>
        </p:sp>
        <p:cxnSp>
          <p:nvCxnSpPr>
            <p:cNvPr id="6" name="Connettore diritto 5"/>
            <p:cNvCxnSpPr>
              <a:stCxn id="4" idx="3"/>
            </p:cNvCxnSpPr>
            <p:nvPr/>
          </p:nvCxnSpPr>
          <p:spPr>
            <a:xfrm flipH="1">
              <a:off x="3829050" y="2530777"/>
              <a:ext cx="1517485" cy="266987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 name="Connettore diritto 7"/>
            <p:cNvCxnSpPr>
              <a:stCxn id="4" idx="5"/>
            </p:cNvCxnSpPr>
            <p:nvPr/>
          </p:nvCxnSpPr>
          <p:spPr>
            <a:xfrm>
              <a:off x="6756864" y="2530777"/>
              <a:ext cx="1301286" cy="260319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CasellaDiTesto 8"/>
                <p:cNvSpPr txBox="1"/>
                <p:nvPr/>
              </p:nvSpPr>
              <p:spPr>
                <a:xfrm>
                  <a:off x="5534038" y="2999966"/>
                  <a:ext cx="1035322"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it-IT" sz="1400" i="1" smtClean="0">
                                <a:latin typeface="Cambria Math" panose="02040503050406030204" pitchFamily="18" charset="0"/>
                              </a:rPr>
                            </m:ctrlPr>
                          </m:accPr>
                          <m:e>
                            <m:r>
                              <a:rPr lang="it-IT" sz="1400" i="1" dirty="0" smtClean="0">
                                <a:latin typeface="Cambria Math" panose="02040503050406030204" pitchFamily="18" charset="0"/>
                              </a:rPr>
                              <m:t>𝑥</m:t>
                            </m:r>
                            <m:r>
                              <a:rPr lang="it-IT" sz="1400" b="0" i="1" baseline="-25000" dirty="0" smtClean="0">
                                <a:latin typeface="Cambria Math" panose="02040503050406030204" pitchFamily="18" charset="0"/>
                              </a:rPr>
                              <m:t>𝑠</m:t>
                            </m:r>
                          </m:e>
                        </m:acc>
                        <m:r>
                          <a:rPr lang="it-IT" sz="1400" b="0" i="1" smtClean="0">
                            <a:latin typeface="Cambria Math" panose="02040503050406030204" pitchFamily="18" charset="0"/>
                          </a:rPr>
                          <m:t>=−</m:t>
                        </m:r>
                        <m:r>
                          <a:rPr lang="it-IT" sz="1400" b="0" i="1" smtClean="0">
                            <a:latin typeface="Cambria Math" panose="02040503050406030204" pitchFamily="18" charset="0"/>
                          </a:rPr>
                          <m:t>𝑣</m:t>
                        </m:r>
                      </m:oMath>
                    </m:oMathPara>
                  </a14:m>
                  <a:endParaRPr lang="it-IT" sz="1400" b="0" dirty="0"/>
                </a:p>
                <a:p>
                  <a:pPr/>
                  <a14:m>
                    <m:oMathPara xmlns:m="http://schemas.openxmlformats.org/officeDocument/2006/math">
                      <m:oMathParaPr>
                        <m:jc m:val="centerGroup"/>
                      </m:oMathParaPr>
                      <m:oMath xmlns:m="http://schemas.openxmlformats.org/officeDocument/2006/math">
                        <m:acc>
                          <m:accPr>
                            <m:chr m:val="̇"/>
                            <m:ctrlPr>
                              <a:rPr lang="it-IT" sz="1400" i="1" smtClean="0">
                                <a:latin typeface="Cambria Math" panose="02040503050406030204" pitchFamily="18" charset="0"/>
                              </a:rPr>
                            </m:ctrlPr>
                          </m:accPr>
                          <m:e>
                            <m:r>
                              <a:rPr lang="it-IT" sz="1400" b="0" i="1" dirty="0" smtClean="0">
                                <a:latin typeface="Cambria Math" panose="02040503050406030204" pitchFamily="18" charset="0"/>
                              </a:rPr>
                              <m:t>𝑦</m:t>
                            </m:r>
                            <m:r>
                              <a:rPr lang="it-IT" sz="1400" b="0" i="1" baseline="-25000" dirty="0" smtClean="0">
                                <a:latin typeface="Cambria Math" panose="02040503050406030204" pitchFamily="18" charset="0"/>
                              </a:rPr>
                              <m:t>𝑠</m:t>
                            </m:r>
                          </m:e>
                        </m:acc>
                        <m:r>
                          <a:rPr lang="it-IT" sz="1400" b="0" i="1" smtClean="0">
                            <a:latin typeface="Cambria Math" panose="02040503050406030204" pitchFamily="18" charset="0"/>
                          </a:rPr>
                          <m:t>=0</m:t>
                        </m:r>
                      </m:oMath>
                    </m:oMathPara>
                  </a14:m>
                  <a:endParaRPr lang="it-IT" sz="1400" dirty="0"/>
                </a:p>
              </p:txBody>
            </p:sp>
          </mc:Choice>
          <mc:Fallback xmlns="">
            <p:sp>
              <p:nvSpPr>
                <p:cNvPr id="9" name="CasellaDiTesto 8"/>
                <p:cNvSpPr txBox="1">
                  <a:spLocks noRot="1" noChangeAspect="1" noMove="1" noResize="1" noEditPoints="1" noAdjustHandles="1" noChangeArrowheads="1" noChangeShapeType="1" noTextEdit="1"/>
                </p:cNvSpPr>
                <p:nvPr/>
              </p:nvSpPr>
              <p:spPr>
                <a:xfrm>
                  <a:off x="5534038" y="2999966"/>
                  <a:ext cx="1035322" cy="430887"/>
                </a:xfrm>
                <a:prstGeom prst="rect">
                  <a:avLst/>
                </a:prstGeom>
                <a:blipFill>
                  <a:blip r:embed="rId2"/>
                  <a:stretch>
                    <a:fillRect b="-11268"/>
                  </a:stretch>
                </a:blipFill>
              </p:spPr>
              <p:txBody>
                <a:bodyPr/>
                <a:lstStyle/>
                <a:p>
                  <a:r>
                    <a:rPr lang="it-IT">
                      <a:noFill/>
                    </a:rPr>
                    <a:t> </a:t>
                  </a:r>
                </a:p>
              </p:txBody>
            </p:sp>
          </mc:Fallback>
        </mc:AlternateContent>
      </p:grpSp>
      <p:sp>
        <p:nvSpPr>
          <p:cNvPr id="16" name="CasellaDiTesto 15"/>
          <p:cNvSpPr txBox="1"/>
          <p:nvPr/>
        </p:nvSpPr>
        <p:spPr>
          <a:xfrm>
            <a:off x="332509" y="207818"/>
            <a:ext cx="11338560" cy="369332"/>
          </a:xfrm>
          <a:prstGeom prst="rect">
            <a:avLst/>
          </a:prstGeom>
          <a:noFill/>
        </p:spPr>
        <p:txBody>
          <a:bodyPr wrap="square" rtlCol="0">
            <a:spAutoFit/>
          </a:bodyPr>
          <a:lstStyle/>
          <a:p>
            <a:pPr algn="ctr"/>
            <a:r>
              <a:rPr lang="it-IT" dirty="0"/>
              <a:t>FSM </a:t>
            </a:r>
            <a:r>
              <a:rPr lang="it-IT" dirty="0" err="1"/>
              <a:t>Spaceship</a:t>
            </a:r>
            <a:r>
              <a:rPr lang="it-IT" dirty="0"/>
              <a:t>, State </a:t>
            </a:r>
            <a:r>
              <a:rPr lang="it-IT" dirty="0" err="1"/>
              <a:t>refinement</a:t>
            </a:r>
            <a:endParaRPr lang="it-IT" dirty="0"/>
          </a:p>
        </p:txBody>
      </p:sp>
      <p:sp>
        <p:nvSpPr>
          <p:cNvPr id="13" name="CasellaDiTesto 12"/>
          <p:cNvSpPr txBox="1"/>
          <p:nvPr/>
        </p:nvSpPr>
        <p:spPr>
          <a:xfrm>
            <a:off x="8766686" y="2016049"/>
            <a:ext cx="2743200" cy="1477328"/>
          </a:xfrm>
          <a:prstGeom prst="rect">
            <a:avLst/>
          </a:prstGeom>
          <a:noFill/>
        </p:spPr>
        <p:txBody>
          <a:bodyPr wrap="square" rtlCol="0">
            <a:spAutoFit/>
          </a:bodyPr>
          <a:lstStyle/>
          <a:p>
            <a:r>
              <a:rPr lang="it-IT" sz="1500" dirty="0"/>
              <a:t>Input:</a:t>
            </a:r>
          </a:p>
          <a:p>
            <a:pPr marL="285750" indent="-285750">
              <a:buFont typeface="Arial" panose="020B0604020202020204" pitchFamily="34" charset="0"/>
              <a:buChar char="•"/>
            </a:pPr>
            <a:r>
              <a:rPr lang="it-IT" sz="1500" i="1" dirty="0"/>
              <a:t>w</a:t>
            </a:r>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a </a:t>
            </a:r>
            <a:r>
              <a:rPr lang="it-IT" sz="1500" dirty="0"/>
              <a:t>(</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s</a:t>
            </a:r>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d</a:t>
            </a:r>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position</a:t>
            </a:r>
          </a:p>
        </p:txBody>
      </p:sp>
      <p:sp>
        <p:nvSpPr>
          <p:cNvPr id="14" name="CasellaDiTesto 13"/>
          <p:cNvSpPr txBox="1"/>
          <p:nvPr/>
        </p:nvSpPr>
        <p:spPr>
          <a:xfrm>
            <a:off x="8766686" y="3516143"/>
            <a:ext cx="2743200" cy="553998"/>
          </a:xfrm>
          <a:prstGeom prst="rect">
            <a:avLst/>
          </a:prstGeom>
          <a:noFill/>
        </p:spPr>
        <p:txBody>
          <a:bodyPr wrap="square" rtlCol="0">
            <a:spAutoFit/>
          </a:bodyPr>
          <a:lstStyle/>
          <a:p>
            <a:r>
              <a:rPr lang="it-IT" sz="1500" dirty="0"/>
              <a:t>Output:</a:t>
            </a:r>
          </a:p>
          <a:p>
            <a:pPr marL="285750" indent="-285750">
              <a:buFont typeface="Arial" panose="020B0604020202020204" pitchFamily="34" charset="0"/>
              <a:buChar char="•"/>
            </a:pPr>
            <a:r>
              <a:rPr lang="it-IT" sz="1500" i="1" dirty="0"/>
              <a:t>Stop</a:t>
            </a:r>
          </a:p>
        </p:txBody>
      </p:sp>
      <p:sp>
        <p:nvSpPr>
          <p:cNvPr id="15" name="CasellaDiTesto 14"/>
          <p:cNvSpPr txBox="1"/>
          <p:nvPr/>
        </p:nvSpPr>
        <p:spPr>
          <a:xfrm>
            <a:off x="8766686" y="848325"/>
            <a:ext cx="2743200" cy="1246495"/>
          </a:xfrm>
          <a:prstGeom prst="rect">
            <a:avLst/>
          </a:prstGeom>
          <a:noFill/>
        </p:spPr>
        <p:txBody>
          <a:bodyPr wrap="square" rtlCol="0">
            <a:spAutoFit/>
          </a:bodyPr>
          <a:lstStyle/>
          <a:p>
            <a:r>
              <a:rPr lang="it-IT" sz="1500" dirty="0"/>
              <a:t>Parametri:</a:t>
            </a:r>
          </a:p>
          <a:p>
            <a:pPr marL="285750" indent="-285750">
              <a:buFont typeface="Arial" panose="020B0604020202020204" pitchFamily="34" charset="0"/>
              <a:buChar char="•"/>
            </a:pPr>
            <a:r>
              <a:rPr lang="it-IT" sz="1500" i="1" dirty="0"/>
              <a:t>x</a:t>
            </a:r>
            <a:r>
              <a:rPr lang="it-IT" sz="1500" i="1" baseline="-25000" dirty="0"/>
              <a:t>s</a:t>
            </a:r>
            <a:r>
              <a:rPr lang="it-IT" sz="1500" i="1" dirty="0"/>
              <a:t> </a:t>
            </a:r>
            <a:r>
              <a:rPr lang="it-IT" sz="1500" dirty="0"/>
              <a:t>(Posizione navicella)</a:t>
            </a:r>
          </a:p>
          <a:p>
            <a:pPr marL="285750" indent="-285750">
              <a:buFont typeface="Arial" panose="020B0604020202020204" pitchFamily="34" charset="0"/>
              <a:buChar char="•"/>
            </a:pPr>
            <a:r>
              <a:rPr lang="it-IT" sz="1500" i="1" dirty="0"/>
              <a:t>y</a:t>
            </a:r>
            <a:r>
              <a:rPr lang="it-IT" sz="1500" i="1" baseline="-25000" dirty="0"/>
              <a:t>s</a:t>
            </a:r>
            <a:r>
              <a:rPr lang="it-IT" sz="1500" i="1" dirty="0"/>
              <a:t> </a:t>
            </a:r>
            <a:r>
              <a:rPr lang="it-IT" sz="1500" dirty="0"/>
              <a:t>(Posizione navicella)</a:t>
            </a:r>
          </a:p>
          <a:p>
            <a:pPr marL="285750" indent="-285750">
              <a:buFont typeface="Arial" panose="020B0604020202020204" pitchFamily="34" charset="0"/>
              <a:buChar char="•"/>
            </a:pPr>
            <a:r>
              <a:rPr lang="it-IT" sz="1500" i="1" dirty="0"/>
              <a:t>v </a:t>
            </a:r>
            <a:r>
              <a:rPr lang="it-IT" sz="1500" dirty="0"/>
              <a:t>(velocità costante)</a:t>
            </a:r>
          </a:p>
          <a:p>
            <a:pPr marL="285750" indent="-285750">
              <a:buFont typeface="Arial" panose="020B0604020202020204" pitchFamily="34" charset="0"/>
              <a:buChar char="•"/>
            </a:pPr>
            <a:endParaRPr lang="it-IT" sz="1500" i="1" dirty="0"/>
          </a:p>
        </p:txBody>
      </p:sp>
    </p:spTree>
    <p:extLst>
      <p:ext uri="{BB962C8B-B14F-4D97-AF65-F5344CB8AC3E}">
        <p14:creationId xmlns:p14="http://schemas.microsoft.com/office/powerpoint/2010/main" val="31471164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0" name="Gruppo 9"/>
          <p:cNvGrpSpPr/>
          <p:nvPr/>
        </p:nvGrpSpPr>
        <p:grpSpPr>
          <a:xfrm>
            <a:off x="2638879" y="1586989"/>
            <a:ext cx="4229100" cy="3541090"/>
            <a:chOff x="3829050" y="1659560"/>
            <a:chExt cx="4229100" cy="3541090"/>
          </a:xfrm>
        </p:grpSpPr>
        <p:sp>
          <p:nvSpPr>
            <p:cNvPr id="4" name="Ovale 3"/>
            <p:cNvSpPr/>
            <p:nvPr/>
          </p:nvSpPr>
          <p:spPr>
            <a:xfrm>
              <a:off x="5054447" y="1659560"/>
              <a:ext cx="1994505" cy="102069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solidFill>
                    <a:schemeClr val="tx1"/>
                  </a:solidFill>
                </a:rPr>
                <a:t>Up-Right</a:t>
              </a:r>
            </a:p>
          </p:txBody>
        </p:sp>
        <p:cxnSp>
          <p:nvCxnSpPr>
            <p:cNvPr id="6" name="Connettore diritto 5"/>
            <p:cNvCxnSpPr>
              <a:stCxn id="4" idx="3"/>
            </p:cNvCxnSpPr>
            <p:nvPr/>
          </p:nvCxnSpPr>
          <p:spPr>
            <a:xfrm flipH="1">
              <a:off x="3829050" y="2530777"/>
              <a:ext cx="1517485" cy="266987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 name="Connettore diritto 7"/>
            <p:cNvCxnSpPr>
              <a:stCxn id="4" idx="5"/>
            </p:cNvCxnSpPr>
            <p:nvPr/>
          </p:nvCxnSpPr>
          <p:spPr>
            <a:xfrm>
              <a:off x="6756864" y="2530777"/>
              <a:ext cx="1301286" cy="260319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CasellaDiTesto 8"/>
                <p:cNvSpPr txBox="1"/>
                <p:nvPr/>
              </p:nvSpPr>
              <p:spPr>
                <a:xfrm>
                  <a:off x="5534038" y="2999966"/>
                  <a:ext cx="1035322" cy="73212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it-IT" sz="1400" i="1" smtClean="0">
                                <a:latin typeface="Cambria Math" panose="02040503050406030204" pitchFamily="18" charset="0"/>
                              </a:rPr>
                            </m:ctrlPr>
                          </m:accPr>
                          <m:e>
                            <m:r>
                              <a:rPr lang="it-IT" sz="1400" i="1" dirty="0" smtClean="0">
                                <a:latin typeface="Cambria Math" panose="02040503050406030204" pitchFamily="18" charset="0"/>
                              </a:rPr>
                              <m:t>𝑥</m:t>
                            </m:r>
                            <m:r>
                              <a:rPr lang="it-IT" sz="1400" b="0" i="1" baseline="-25000" dirty="0" smtClean="0">
                                <a:latin typeface="Cambria Math" panose="02040503050406030204" pitchFamily="18" charset="0"/>
                              </a:rPr>
                              <m:t>𝑠</m:t>
                            </m:r>
                          </m:e>
                        </m:acc>
                        <m:r>
                          <a:rPr lang="it-IT" sz="1400" b="0" i="1" smtClean="0">
                            <a:latin typeface="Cambria Math" panose="02040503050406030204" pitchFamily="18" charset="0"/>
                          </a:rPr>
                          <m:t>=</m:t>
                        </m:r>
                        <m:r>
                          <a:rPr lang="it-IT" sz="1400" b="0" i="1" smtClean="0">
                            <a:latin typeface="Cambria Math" panose="02040503050406030204" pitchFamily="18" charset="0"/>
                          </a:rPr>
                          <m:t>𝑣</m:t>
                        </m:r>
                        <m:func>
                          <m:funcPr>
                            <m:ctrlPr>
                              <a:rPr lang="it-IT" sz="1400" b="0" i="1" smtClean="0">
                                <a:latin typeface="Cambria Math" panose="02040503050406030204" pitchFamily="18" charset="0"/>
                              </a:rPr>
                            </m:ctrlPr>
                          </m:funcPr>
                          <m:fName>
                            <m:r>
                              <m:rPr>
                                <m:sty m:val="p"/>
                              </m:rPr>
                              <a:rPr lang="it-IT" sz="1400" b="0" i="0" smtClean="0">
                                <a:latin typeface="Cambria Math" panose="02040503050406030204" pitchFamily="18" charset="0"/>
                              </a:rPr>
                              <m:t>cos</m:t>
                            </m:r>
                          </m:fName>
                          <m:e>
                            <m:f>
                              <m:fPr>
                                <m:ctrlPr>
                                  <a:rPr lang="it-IT" sz="1400" b="0" i="1" smtClean="0">
                                    <a:latin typeface="Cambria Math" panose="02040503050406030204" pitchFamily="18" charset="0"/>
                                  </a:rPr>
                                </m:ctrlPr>
                              </m:fPr>
                              <m:num>
                                <m:r>
                                  <a:rPr lang="it-IT" sz="1400" b="0" i="1" smtClean="0">
                                    <a:latin typeface="Cambria Math" panose="02040503050406030204" pitchFamily="18" charset="0"/>
                                    <a:ea typeface="Cambria Math" panose="02040503050406030204" pitchFamily="18" charset="0"/>
                                  </a:rPr>
                                  <m:t>𝜋</m:t>
                                </m:r>
                              </m:num>
                              <m:den>
                                <m:r>
                                  <a:rPr lang="it-IT" sz="1400" b="0" i="1" smtClean="0">
                                    <a:latin typeface="Cambria Math" panose="02040503050406030204" pitchFamily="18" charset="0"/>
                                  </a:rPr>
                                  <m:t>4</m:t>
                                </m:r>
                              </m:den>
                            </m:f>
                          </m:e>
                        </m:func>
                      </m:oMath>
                    </m:oMathPara>
                  </a14:m>
                  <a:endParaRPr lang="it-IT" sz="1400" b="0" dirty="0"/>
                </a:p>
                <a:p>
                  <a:pPr/>
                  <a14:m>
                    <m:oMathPara xmlns:m="http://schemas.openxmlformats.org/officeDocument/2006/math">
                      <m:oMathParaPr>
                        <m:jc m:val="centerGroup"/>
                      </m:oMathParaPr>
                      <m:oMath xmlns:m="http://schemas.openxmlformats.org/officeDocument/2006/math">
                        <m:acc>
                          <m:accPr>
                            <m:chr m:val="̇"/>
                            <m:ctrlPr>
                              <a:rPr lang="it-IT" sz="1400" i="1" smtClean="0">
                                <a:latin typeface="Cambria Math" panose="02040503050406030204" pitchFamily="18" charset="0"/>
                              </a:rPr>
                            </m:ctrlPr>
                          </m:accPr>
                          <m:e>
                            <m:r>
                              <a:rPr lang="it-IT" sz="1400" b="0" i="1" dirty="0" smtClean="0">
                                <a:latin typeface="Cambria Math" panose="02040503050406030204" pitchFamily="18" charset="0"/>
                              </a:rPr>
                              <m:t>𝑦</m:t>
                            </m:r>
                            <m:r>
                              <a:rPr lang="it-IT" sz="1400" b="0" i="1" baseline="-25000" dirty="0" smtClean="0">
                                <a:latin typeface="Cambria Math" panose="02040503050406030204" pitchFamily="18" charset="0"/>
                              </a:rPr>
                              <m:t>𝑠</m:t>
                            </m:r>
                          </m:e>
                        </m:acc>
                        <m:r>
                          <a:rPr lang="it-IT" sz="1400" b="0" i="1" smtClean="0">
                            <a:latin typeface="Cambria Math" panose="02040503050406030204" pitchFamily="18" charset="0"/>
                          </a:rPr>
                          <m:t>=</m:t>
                        </m:r>
                        <m:r>
                          <a:rPr lang="it-IT" sz="1400" b="0" i="1" smtClean="0">
                            <a:latin typeface="Cambria Math" panose="02040503050406030204" pitchFamily="18" charset="0"/>
                          </a:rPr>
                          <m:t>𝑣</m:t>
                        </m:r>
                        <m:r>
                          <a:rPr lang="it-IT" sz="1400" b="0" i="0" smtClean="0">
                            <a:latin typeface="Cambria Math" panose="02040503050406030204" pitchFamily="18" charset="0"/>
                          </a:rPr>
                          <m:t> </m:t>
                        </m:r>
                        <m:func>
                          <m:funcPr>
                            <m:ctrlPr>
                              <a:rPr lang="it-IT" sz="1400" b="0" i="1" smtClean="0">
                                <a:latin typeface="Cambria Math" panose="02040503050406030204" pitchFamily="18" charset="0"/>
                              </a:rPr>
                            </m:ctrlPr>
                          </m:funcPr>
                          <m:fName>
                            <m:r>
                              <m:rPr>
                                <m:sty m:val="p"/>
                              </m:rPr>
                              <a:rPr lang="it-IT" sz="1400" b="0" i="0" smtClean="0">
                                <a:latin typeface="Cambria Math" panose="02040503050406030204" pitchFamily="18" charset="0"/>
                              </a:rPr>
                              <m:t>sin</m:t>
                            </m:r>
                          </m:fName>
                          <m:e>
                            <m:f>
                              <m:fPr>
                                <m:ctrlPr>
                                  <a:rPr lang="it-IT" sz="1400" b="0" i="1" smtClean="0">
                                    <a:latin typeface="Cambria Math" panose="02040503050406030204" pitchFamily="18" charset="0"/>
                                  </a:rPr>
                                </m:ctrlPr>
                              </m:fPr>
                              <m:num>
                                <m:r>
                                  <a:rPr lang="it-IT" sz="1400" b="0" i="1" smtClean="0">
                                    <a:latin typeface="Cambria Math" panose="02040503050406030204" pitchFamily="18" charset="0"/>
                                    <a:ea typeface="Cambria Math" panose="02040503050406030204" pitchFamily="18" charset="0"/>
                                  </a:rPr>
                                  <m:t>𝜋</m:t>
                                </m:r>
                              </m:num>
                              <m:den>
                                <m:r>
                                  <a:rPr lang="it-IT" sz="1400" b="0" i="1" smtClean="0">
                                    <a:latin typeface="Cambria Math" panose="02040503050406030204" pitchFamily="18" charset="0"/>
                                  </a:rPr>
                                  <m:t>4</m:t>
                                </m:r>
                              </m:den>
                            </m:f>
                          </m:e>
                        </m:func>
                      </m:oMath>
                    </m:oMathPara>
                  </a14:m>
                  <a:endParaRPr lang="it-IT" sz="1400" dirty="0"/>
                </a:p>
              </p:txBody>
            </p:sp>
          </mc:Choice>
          <mc:Fallback xmlns="">
            <p:sp>
              <p:nvSpPr>
                <p:cNvPr id="9" name="CasellaDiTesto 8"/>
                <p:cNvSpPr txBox="1">
                  <a:spLocks noRot="1" noChangeAspect="1" noMove="1" noResize="1" noEditPoints="1" noAdjustHandles="1" noChangeArrowheads="1" noChangeShapeType="1" noTextEdit="1"/>
                </p:cNvSpPr>
                <p:nvPr/>
              </p:nvSpPr>
              <p:spPr>
                <a:xfrm>
                  <a:off x="5534038" y="2999966"/>
                  <a:ext cx="1035322" cy="732123"/>
                </a:xfrm>
                <a:prstGeom prst="rect">
                  <a:avLst/>
                </a:prstGeom>
                <a:blipFill>
                  <a:blip r:embed="rId2"/>
                  <a:stretch>
                    <a:fillRect l="-1183" r="-592" b="-6667"/>
                  </a:stretch>
                </a:blipFill>
              </p:spPr>
              <p:txBody>
                <a:bodyPr/>
                <a:lstStyle/>
                <a:p>
                  <a:r>
                    <a:rPr lang="it-IT">
                      <a:noFill/>
                    </a:rPr>
                    <a:t> </a:t>
                  </a:r>
                </a:p>
              </p:txBody>
            </p:sp>
          </mc:Fallback>
        </mc:AlternateContent>
      </p:grpSp>
      <p:sp>
        <p:nvSpPr>
          <p:cNvPr id="16" name="CasellaDiTesto 15"/>
          <p:cNvSpPr txBox="1"/>
          <p:nvPr/>
        </p:nvSpPr>
        <p:spPr>
          <a:xfrm>
            <a:off x="332509" y="207818"/>
            <a:ext cx="11338560" cy="369332"/>
          </a:xfrm>
          <a:prstGeom prst="rect">
            <a:avLst/>
          </a:prstGeom>
          <a:noFill/>
        </p:spPr>
        <p:txBody>
          <a:bodyPr wrap="square" rtlCol="0">
            <a:spAutoFit/>
          </a:bodyPr>
          <a:lstStyle/>
          <a:p>
            <a:pPr algn="ctr"/>
            <a:r>
              <a:rPr lang="it-IT" dirty="0"/>
              <a:t>FSM </a:t>
            </a:r>
            <a:r>
              <a:rPr lang="it-IT" dirty="0" err="1"/>
              <a:t>Spaceship</a:t>
            </a:r>
            <a:r>
              <a:rPr lang="it-IT" dirty="0"/>
              <a:t>, State </a:t>
            </a:r>
            <a:r>
              <a:rPr lang="it-IT" dirty="0" err="1"/>
              <a:t>refinement</a:t>
            </a:r>
            <a:endParaRPr lang="it-IT" dirty="0"/>
          </a:p>
        </p:txBody>
      </p:sp>
      <p:sp>
        <p:nvSpPr>
          <p:cNvPr id="11" name="CasellaDiTesto 10"/>
          <p:cNvSpPr txBox="1"/>
          <p:nvPr/>
        </p:nvSpPr>
        <p:spPr>
          <a:xfrm>
            <a:off x="8766686" y="2016049"/>
            <a:ext cx="2743200" cy="1477328"/>
          </a:xfrm>
          <a:prstGeom prst="rect">
            <a:avLst/>
          </a:prstGeom>
          <a:noFill/>
        </p:spPr>
        <p:txBody>
          <a:bodyPr wrap="square" rtlCol="0">
            <a:spAutoFit/>
          </a:bodyPr>
          <a:lstStyle/>
          <a:p>
            <a:r>
              <a:rPr lang="it-IT" sz="1500" dirty="0"/>
              <a:t>Input:</a:t>
            </a:r>
          </a:p>
          <a:p>
            <a:pPr marL="285750" indent="-285750">
              <a:buFont typeface="Arial" panose="020B0604020202020204" pitchFamily="34" charset="0"/>
              <a:buChar char="•"/>
            </a:pPr>
            <a:r>
              <a:rPr lang="it-IT" sz="1500" i="1" dirty="0"/>
              <a:t>w</a:t>
            </a:r>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a </a:t>
            </a:r>
            <a:r>
              <a:rPr lang="it-IT" sz="1500" dirty="0"/>
              <a:t>(</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s</a:t>
            </a:r>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d</a:t>
            </a:r>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position</a:t>
            </a:r>
          </a:p>
        </p:txBody>
      </p:sp>
      <p:sp>
        <p:nvSpPr>
          <p:cNvPr id="12" name="CasellaDiTesto 11"/>
          <p:cNvSpPr txBox="1"/>
          <p:nvPr/>
        </p:nvSpPr>
        <p:spPr>
          <a:xfrm>
            <a:off x="8766686" y="3516143"/>
            <a:ext cx="2743200" cy="553998"/>
          </a:xfrm>
          <a:prstGeom prst="rect">
            <a:avLst/>
          </a:prstGeom>
          <a:noFill/>
        </p:spPr>
        <p:txBody>
          <a:bodyPr wrap="square" rtlCol="0">
            <a:spAutoFit/>
          </a:bodyPr>
          <a:lstStyle/>
          <a:p>
            <a:r>
              <a:rPr lang="it-IT" sz="1500" dirty="0"/>
              <a:t>Output:</a:t>
            </a:r>
          </a:p>
          <a:p>
            <a:pPr marL="285750" indent="-285750">
              <a:buFont typeface="Arial" panose="020B0604020202020204" pitchFamily="34" charset="0"/>
              <a:buChar char="•"/>
            </a:pPr>
            <a:r>
              <a:rPr lang="it-IT" sz="1500" i="1" dirty="0"/>
              <a:t>Stop</a:t>
            </a:r>
          </a:p>
        </p:txBody>
      </p:sp>
      <p:sp>
        <p:nvSpPr>
          <p:cNvPr id="17" name="CasellaDiTesto 16"/>
          <p:cNvSpPr txBox="1"/>
          <p:nvPr/>
        </p:nvSpPr>
        <p:spPr>
          <a:xfrm>
            <a:off x="8766686" y="848325"/>
            <a:ext cx="2743200" cy="1246495"/>
          </a:xfrm>
          <a:prstGeom prst="rect">
            <a:avLst/>
          </a:prstGeom>
          <a:noFill/>
        </p:spPr>
        <p:txBody>
          <a:bodyPr wrap="square" rtlCol="0">
            <a:spAutoFit/>
          </a:bodyPr>
          <a:lstStyle/>
          <a:p>
            <a:r>
              <a:rPr lang="it-IT" sz="1500" dirty="0"/>
              <a:t>Parametri:</a:t>
            </a:r>
          </a:p>
          <a:p>
            <a:pPr marL="285750" indent="-285750">
              <a:buFont typeface="Arial" panose="020B0604020202020204" pitchFamily="34" charset="0"/>
              <a:buChar char="•"/>
            </a:pPr>
            <a:r>
              <a:rPr lang="it-IT" sz="1500" i="1" dirty="0"/>
              <a:t>x</a:t>
            </a:r>
            <a:r>
              <a:rPr lang="it-IT" sz="1500" i="1" baseline="-25000" dirty="0"/>
              <a:t>s</a:t>
            </a:r>
            <a:r>
              <a:rPr lang="it-IT" sz="1500" i="1" dirty="0"/>
              <a:t> </a:t>
            </a:r>
            <a:r>
              <a:rPr lang="it-IT" sz="1500" dirty="0"/>
              <a:t>(Posizione navicella)</a:t>
            </a:r>
          </a:p>
          <a:p>
            <a:pPr marL="285750" indent="-285750">
              <a:buFont typeface="Arial" panose="020B0604020202020204" pitchFamily="34" charset="0"/>
              <a:buChar char="•"/>
            </a:pPr>
            <a:r>
              <a:rPr lang="it-IT" sz="1500" i="1" dirty="0"/>
              <a:t>y</a:t>
            </a:r>
            <a:r>
              <a:rPr lang="it-IT" sz="1500" i="1" baseline="-25000" dirty="0"/>
              <a:t>s</a:t>
            </a:r>
            <a:r>
              <a:rPr lang="it-IT" sz="1500" i="1" dirty="0"/>
              <a:t> </a:t>
            </a:r>
            <a:r>
              <a:rPr lang="it-IT" sz="1500" dirty="0"/>
              <a:t>(Posizione navicella)</a:t>
            </a:r>
          </a:p>
          <a:p>
            <a:pPr marL="285750" indent="-285750">
              <a:buFont typeface="Arial" panose="020B0604020202020204" pitchFamily="34" charset="0"/>
              <a:buChar char="•"/>
            </a:pPr>
            <a:r>
              <a:rPr lang="it-IT" sz="1500" i="1" dirty="0"/>
              <a:t>v </a:t>
            </a:r>
            <a:r>
              <a:rPr lang="it-IT" sz="1500" dirty="0"/>
              <a:t>(velocità costante)</a:t>
            </a:r>
          </a:p>
          <a:p>
            <a:pPr marL="285750" indent="-285750">
              <a:buFont typeface="Arial" panose="020B0604020202020204" pitchFamily="34" charset="0"/>
              <a:buChar char="•"/>
            </a:pPr>
            <a:endParaRPr lang="it-IT" sz="1500" i="1" dirty="0"/>
          </a:p>
        </p:txBody>
      </p:sp>
    </p:spTree>
    <p:extLst>
      <p:ext uri="{BB962C8B-B14F-4D97-AF65-F5344CB8AC3E}">
        <p14:creationId xmlns:p14="http://schemas.microsoft.com/office/powerpoint/2010/main" val="1324423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0" name="Gruppo 9"/>
          <p:cNvGrpSpPr/>
          <p:nvPr/>
        </p:nvGrpSpPr>
        <p:grpSpPr>
          <a:xfrm>
            <a:off x="2638879" y="1586989"/>
            <a:ext cx="4229100" cy="3541090"/>
            <a:chOff x="3829050" y="1659560"/>
            <a:chExt cx="4229100" cy="3541090"/>
          </a:xfrm>
        </p:grpSpPr>
        <p:sp>
          <p:nvSpPr>
            <p:cNvPr id="4" name="Ovale 3"/>
            <p:cNvSpPr/>
            <p:nvPr/>
          </p:nvSpPr>
          <p:spPr>
            <a:xfrm>
              <a:off x="5054447" y="1659560"/>
              <a:ext cx="1994505" cy="102069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solidFill>
                    <a:schemeClr val="tx1"/>
                  </a:solidFill>
                </a:rPr>
                <a:t>Down-Right</a:t>
              </a:r>
            </a:p>
          </p:txBody>
        </p:sp>
        <p:cxnSp>
          <p:nvCxnSpPr>
            <p:cNvPr id="6" name="Connettore diritto 5"/>
            <p:cNvCxnSpPr>
              <a:stCxn id="4" idx="3"/>
            </p:cNvCxnSpPr>
            <p:nvPr/>
          </p:nvCxnSpPr>
          <p:spPr>
            <a:xfrm flipH="1">
              <a:off x="3829050" y="2530777"/>
              <a:ext cx="1517485" cy="266987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 name="Connettore diritto 7"/>
            <p:cNvCxnSpPr>
              <a:stCxn id="4" idx="5"/>
            </p:cNvCxnSpPr>
            <p:nvPr/>
          </p:nvCxnSpPr>
          <p:spPr>
            <a:xfrm>
              <a:off x="6756864" y="2530777"/>
              <a:ext cx="1301286" cy="260319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CasellaDiTesto 8"/>
                <p:cNvSpPr txBox="1"/>
                <p:nvPr/>
              </p:nvSpPr>
              <p:spPr>
                <a:xfrm>
                  <a:off x="5534038" y="2999966"/>
                  <a:ext cx="1035322" cy="73212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it-IT" sz="1400" i="1" smtClean="0">
                                <a:latin typeface="Cambria Math" panose="02040503050406030204" pitchFamily="18" charset="0"/>
                              </a:rPr>
                            </m:ctrlPr>
                          </m:accPr>
                          <m:e>
                            <m:r>
                              <a:rPr lang="it-IT" sz="1400" i="1" dirty="0" smtClean="0">
                                <a:latin typeface="Cambria Math" panose="02040503050406030204" pitchFamily="18" charset="0"/>
                              </a:rPr>
                              <m:t>𝑥</m:t>
                            </m:r>
                            <m:r>
                              <a:rPr lang="it-IT" sz="1400" b="0" i="1" baseline="-25000" dirty="0" smtClean="0">
                                <a:latin typeface="Cambria Math" panose="02040503050406030204" pitchFamily="18" charset="0"/>
                              </a:rPr>
                              <m:t>𝑠</m:t>
                            </m:r>
                          </m:e>
                        </m:acc>
                        <m:r>
                          <a:rPr lang="it-IT" sz="1400" b="0" i="1" smtClean="0">
                            <a:latin typeface="Cambria Math" panose="02040503050406030204" pitchFamily="18" charset="0"/>
                          </a:rPr>
                          <m:t>=</m:t>
                        </m:r>
                        <m:r>
                          <a:rPr lang="it-IT" sz="1400" b="0" i="1" smtClean="0">
                            <a:latin typeface="Cambria Math" panose="02040503050406030204" pitchFamily="18" charset="0"/>
                          </a:rPr>
                          <m:t>𝑣</m:t>
                        </m:r>
                        <m:func>
                          <m:funcPr>
                            <m:ctrlPr>
                              <a:rPr lang="it-IT" sz="1400" i="1">
                                <a:latin typeface="Cambria Math" panose="02040503050406030204" pitchFamily="18" charset="0"/>
                              </a:rPr>
                            </m:ctrlPr>
                          </m:funcPr>
                          <m:fName>
                            <m:r>
                              <m:rPr>
                                <m:sty m:val="p"/>
                              </m:rPr>
                              <a:rPr lang="it-IT" sz="1400">
                                <a:latin typeface="Cambria Math" panose="02040503050406030204" pitchFamily="18" charset="0"/>
                              </a:rPr>
                              <m:t>cos</m:t>
                            </m:r>
                          </m:fName>
                          <m:e>
                            <m:f>
                              <m:fPr>
                                <m:ctrlPr>
                                  <a:rPr lang="it-IT" sz="1400" i="1">
                                    <a:latin typeface="Cambria Math" panose="02040503050406030204" pitchFamily="18" charset="0"/>
                                  </a:rPr>
                                </m:ctrlPr>
                              </m:fPr>
                              <m:num>
                                <m:r>
                                  <a:rPr lang="it-IT" sz="1400" i="1">
                                    <a:latin typeface="Cambria Math" panose="02040503050406030204" pitchFamily="18" charset="0"/>
                                    <a:ea typeface="Cambria Math" panose="02040503050406030204" pitchFamily="18" charset="0"/>
                                  </a:rPr>
                                  <m:t>𝜋</m:t>
                                </m:r>
                              </m:num>
                              <m:den>
                                <m:r>
                                  <a:rPr lang="it-IT" sz="1400" i="1">
                                    <a:latin typeface="Cambria Math" panose="02040503050406030204" pitchFamily="18" charset="0"/>
                                  </a:rPr>
                                  <m:t>4</m:t>
                                </m:r>
                              </m:den>
                            </m:f>
                          </m:e>
                        </m:func>
                      </m:oMath>
                    </m:oMathPara>
                  </a14:m>
                  <a:endParaRPr lang="it-IT" sz="1400" b="0" dirty="0"/>
                </a:p>
                <a:p>
                  <a:pPr/>
                  <a14:m>
                    <m:oMathPara xmlns:m="http://schemas.openxmlformats.org/officeDocument/2006/math">
                      <m:oMathParaPr>
                        <m:jc m:val="centerGroup"/>
                      </m:oMathParaPr>
                      <m:oMath xmlns:m="http://schemas.openxmlformats.org/officeDocument/2006/math">
                        <m:acc>
                          <m:accPr>
                            <m:chr m:val="̇"/>
                            <m:ctrlPr>
                              <a:rPr lang="it-IT" sz="1400" i="1" smtClean="0">
                                <a:latin typeface="Cambria Math" panose="02040503050406030204" pitchFamily="18" charset="0"/>
                              </a:rPr>
                            </m:ctrlPr>
                          </m:accPr>
                          <m:e>
                            <m:r>
                              <a:rPr lang="it-IT" sz="1400" b="0" i="1" dirty="0" smtClean="0">
                                <a:latin typeface="Cambria Math" panose="02040503050406030204" pitchFamily="18" charset="0"/>
                              </a:rPr>
                              <m:t>𝑦</m:t>
                            </m:r>
                            <m:r>
                              <a:rPr lang="it-IT" sz="1400" b="0" i="1" baseline="-25000" dirty="0" smtClean="0">
                                <a:latin typeface="Cambria Math" panose="02040503050406030204" pitchFamily="18" charset="0"/>
                              </a:rPr>
                              <m:t>𝑠</m:t>
                            </m:r>
                          </m:e>
                        </m:acc>
                        <m:r>
                          <a:rPr lang="it-IT" sz="1400" b="0" i="1" smtClean="0">
                            <a:latin typeface="Cambria Math" panose="02040503050406030204" pitchFamily="18" charset="0"/>
                          </a:rPr>
                          <m:t>=−</m:t>
                        </m:r>
                        <m:r>
                          <a:rPr lang="it-IT" sz="1400" b="0" i="1" smtClean="0">
                            <a:latin typeface="Cambria Math" panose="02040503050406030204" pitchFamily="18" charset="0"/>
                          </a:rPr>
                          <m:t>𝑣</m:t>
                        </m:r>
                        <m:func>
                          <m:funcPr>
                            <m:ctrlPr>
                              <a:rPr lang="it-IT" sz="1400" i="1">
                                <a:latin typeface="Cambria Math" panose="02040503050406030204" pitchFamily="18" charset="0"/>
                              </a:rPr>
                            </m:ctrlPr>
                          </m:funcPr>
                          <m:fName>
                            <m:r>
                              <m:rPr>
                                <m:sty m:val="p"/>
                              </m:rPr>
                              <a:rPr lang="it-IT" sz="1400">
                                <a:latin typeface="Cambria Math" panose="02040503050406030204" pitchFamily="18" charset="0"/>
                              </a:rPr>
                              <m:t>sin</m:t>
                            </m:r>
                          </m:fName>
                          <m:e>
                            <m:f>
                              <m:fPr>
                                <m:ctrlPr>
                                  <a:rPr lang="it-IT" sz="1400" i="1">
                                    <a:latin typeface="Cambria Math" panose="02040503050406030204" pitchFamily="18" charset="0"/>
                                  </a:rPr>
                                </m:ctrlPr>
                              </m:fPr>
                              <m:num>
                                <m:r>
                                  <a:rPr lang="it-IT" sz="1400" i="1">
                                    <a:latin typeface="Cambria Math" panose="02040503050406030204" pitchFamily="18" charset="0"/>
                                    <a:ea typeface="Cambria Math" panose="02040503050406030204" pitchFamily="18" charset="0"/>
                                  </a:rPr>
                                  <m:t>𝜋</m:t>
                                </m:r>
                              </m:num>
                              <m:den>
                                <m:r>
                                  <a:rPr lang="it-IT" sz="1400" i="1">
                                    <a:latin typeface="Cambria Math" panose="02040503050406030204" pitchFamily="18" charset="0"/>
                                  </a:rPr>
                                  <m:t>4</m:t>
                                </m:r>
                              </m:den>
                            </m:f>
                          </m:e>
                        </m:func>
                      </m:oMath>
                    </m:oMathPara>
                  </a14:m>
                  <a:endParaRPr lang="it-IT" sz="1400" dirty="0"/>
                </a:p>
              </p:txBody>
            </p:sp>
          </mc:Choice>
          <mc:Fallback xmlns="">
            <p:sp>
              <p:nvSpPr>
                <p:cNvPr id="9" name="CasellaDiTesto 8"/>
                <p:cNvSpPr txBox="1">
                  <a:spLocks noRot="1" noChangeAspect="1" noMove="1" noResize="1" noEditPoints="1" noAdjustHandles="1" noChangeArrowheads="1" noChangeShapeType="1" noTextEdit="1"/>
                </p:cNvSpPr>
                <p:nvPr/>
              </p:nvSpPr>
              <p:spPr>
                <a:xfrm>
                  <a:off x="5534038" y="2999966"/>
                  <a:ext cx="1035322" cy="732123"/>
                </a:xfrm>
                <a:prstGeom prst="rect">
                  <a:avLst/>
                </a:prstGeom>
                <a:blipFill>
                  <a:blip r:embed="rId2"/>
                  <a:stretch>
                    <a:fillRect l="-5917" r="-5325" b="-6667"/>
                  </a:stretch>
                </a:blipFill>
              </p:spPr>
              <p:txBody>
                <a:bodyPr/>
                <a:lstStyle/>
                <a:p>
                  <a:r>
                    <a:rPr lang="it-IT">
                      <a:noFill/>
                    </a:rPr>
                    <a:t> </a:t>
                  </a:r>
                </a:p>
              </p:txBody>
            </p:sp>
          </mc:Fallback>
        </mc:AlternateContent>
      </p:grpSp>
      <p:sp>
        <p:nvSpPr>
          <p:cNvPr id="13" name="CasellaDiTesto 12"/>
          <p:cNvSpPr txBox="1"/>
          <p:nvPr/>
        </p:nvSpPr>
        <p:spPr>
          <a:xfrm>
            <a:off x="332509" y="207818"/>
            <a:ext cx="11338560" cy="369332"/>
          </a:xfrm>
          <a:prstGeom prst="rect">
            <a:avLst/>
          </a:prstGeom>
          <a:noFill/>
        </p:spPr>
        <p:txBody>
          <a:bodyPr wrap="square" rtlCol="0">
            <a:spAutoFit/>
          </a:bodyPr>
          <a:lstStyle/>
          <a:p>
            <a:pPr algn="ctr"/>
            <a:r>
              <a:rPr lang="it-IT" dirty="0"/>
              <a:t>FSM </a:t>
            </a:r>
            <a:r>
              <a:rPr lang="it-IT" dirty="0" err="1"/>
              <a:t>Spaceship</a:t>
            </a:r>
            <a:r>
              <a:rPr lang="it-IT" dirty="0"/>
              <a:t>, State </a:t>
            </a:r>
            <a:r>
              <a:rPr lang="it-IT" dirty="0" err="1"/>
              <a:t>refinement</a:t>
            </a:r>
            <a:endParaRPr lang="it-IT" dirty="0"/>
          </a:p>
        </p:txBody>
      </p:sp>
      <p:sp>
        <p:nvSpPr>
          <p:cNvPr id="17" name="CasellaDiTesto 16"/>
          <p:cNvSpPr txBox="1"/>
          <p:nvPr/>
        </p:nvSpPr>
        <p:spPr>
          <a:xfrm>
            <a:off x="8766686" y="2016049"/>
            <a:ext cx="2743200" cy="1477328"/>
          </a:xfrm>
          <a:prstGeom prst="rect">
            <a:avLst/>
          </a:prstGeom>
          <a:noFill/>
        </p:spPr>
        <p:txBody>
          <a:bodyPr wrap="square" rtlCol="0">
            <a:spAutoFit/>
          </a:bodyPr>
          <a:lstStyle/>
          <a:p>
            <a:r>
              <a:rPr lang="it-IT" sz="1500" dirty="0"/>
              <a:t>Input:</a:t>
            </a:r>
          </a:p>
          <a:p>
            <a:pPr marL="285750" indent="-285750">
              <a:buFont typeface="Arial" panose="020B0604020202020204" pitchFamily="34" charset="0"/>
              <a:buChar char="•"/>
            </a:pPr>
            <a:r>
              <a:rPr lang="it-IT" sz="1500" i="1" dirty="0"/>
              <a:t>w</a:t>
            </a:r>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a </a:t>
            </a:r>
            <a:r>
              <a:rPr lang="it-IT" sz="1500" dirty="0"/>
              <a:t>(</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s</a:t>
            </a:r>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d</a:t>
            </a:r>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position</a:t>
            </a:r>
          </a:p>
        </p:txBody>
      </p:sp>
      <p:sp>
        <p:nvSpPr>
          <p:cNvPr id="18" name="CasellaDiTesto 17"/>
          <p:cNvSpPr txBox="1"/>
          <p:nvPr/>
        </p:nvSpPr>
        <p:spPr>
          <a:xfrm>
            <a:off x="8766686" y="3516143"/>
            <a:ext cx="2743200" cy="553998"/>
          </a:xfrm>
          <a:prstGeom prst="rect">
            <a:avLst/>
          </a:prstGeom>
          <a:noFill/>
        </p:spPr>
        <p:txBody>
          <a:bodyPr wrap="square" rtlCol="0">
            <a:spAutoFit/>
          </a:bodyPr>
          <a:lstStyle/>
          <a:p>
            <a:r>
              <a:rPr lang="it-IT" sz="1500" dirty="0"/>
              <a:t>Output:</a:t>
            </a:r>
          </a:p>
          <a:p>
            <a:pPr marL="285750" indent="-285750">
              <a:buFont typeface="Arial" panose="020B0604020202020204" pitchFamily="34" charset="0"/>
              <a:buChar char="•"/>
            </a:pPr>
            <a:r>
              <a:rPr lang="it-IT" sz="1500" i="1" dirty="0"/>
              <a:t>Stop</a:t>
            </a:r>
          </a:p>
        </p:txBody>
      </p:sp>
      <p:sp>
        <p:nvSpPr>
          <p:cNvPr id="19" name="CasellaDiTesto 18"/>
          <p:cNvSpPr txBox="1"/>
          <p:nvPr/>
        </p:nvSpPr>
        <p:spPr>
          <a:xfrm>
            <a:off x="8766686" y="848325"/>
            <a:ext cx="2743200" cy="1246495"/>
          </a:xfrm>
          <a:prstGeom prst="rect">
            <a:avLst/>
          </a:prstGeom>
          <a:noFill/>
        </p:spPr>
        <p:txBody>
          <a:bodyPr wrap="square" rtlCol="0">
            <a:spAutoFit/>
          </a:bodyPr>
          <a:lstStyle/>
          <a:p>
            <a:r>
              <a:rPr lang="it-IT" sz="1500" dirty="0"/>
              <a:t>Parametri:</a:t>
            </a:r>
          </a:p>
          <a:p>
            <a:pPr marL="285750" indent="-285750">
              <a:buFont typeface="Arial" panose="020B0604020202020204" pitchFamily="34" charset="0"/>
              <a:buChar char="•"/>
            </a:pPr>
            <a:r>
              <a:rPr lang="it-IT" sz="1500" i="1" dirty="0"/>
              <a:t>x</a:t>
            </a:r>
            <a:r>
              <a:rPr lang="it-IT" sz="1500" i="1" baseline="-25000" dirty="0"/>
              <a:t>s</a:t>
            </a:r>
            <a:r>
              <a:rPr lang="it-IT" sz="1500" i="1" dirty="0"/>
              <a:t> </a:t>
            </a:r>
            <a:r>
              <a:rPr lang="it-IT" sz="1500" dirty="0"/>
              <a:t>(Posizione navicella)</a:t>
            </a:r>
          </a:p>
          <a:p>
            <a:pPr marL="285750" indent="-285750">
              <a:buFont typeface="Arial" panose="020B0604020202020204" pitchFamily="34" charset="0"/>
              <a:buChar char="•"/>
            </a:pPr>
            <a:r>
              <a:rPr lang="it-IT" sz="1500" i="1" dirty="0"/>
              <a:t>y</a:t>
            </a:r>
            <a:r>
              <a:rPr lang="it-IT" sz="1500" i="1" baseline="-25000" dirty="0"/>
              <a:t>s</a:t>
            </a:r>
            <a:r>
              <a:rPr lang="it-IT" sz="1500" i="1" dirty="0"/>
              <a:t> </a:t>
            </a:r>
            <a:r>
              <a:rPr lang="it-IT" sz="1500" dirty="0"/>
              <a:t>(Posizione navicella)</a:t>
            </a:r>
          </a:p>
          <a:p>
            <a:pPr marL="285750" indent="-285750">
              <a:buFont typeface="Arial" panose="020B0604020202020204" pitchFamily="34" charset="0"/>
              <a:buChar char="•"/>
            </a:pPr>
            <a:r>
              <a:rPr lang="it-IT" sz="1500" i="1" dirty="0"/>
              <a:t>v </a:t>
            </a:r>
            <a:r>
              <a:rPr lang="it-IT" sz="1500" dirty="0"/>
              <a:t>(velocità costante)</a:t>
            </a:r>
          </a:p>
          <a:p>
            <a:pPr marL="285750" indent="-285750">
              <a:buFont typeface="Arial" panose="020B0604020202020204" pitchFamily="34" charset="0"/>
              <a:buChar char="•"/>
            </a:pPr>
            <a:endParaRPr lang="it-IT" sz="1500" i="1" dirty="0"/>
          </a:p>
        </p:txBody>
      </p:sp>
    </p:spTree>
    <p:extLst>
      <p:ext uri="{BB962C8B-B14F-4D97-AF65-F5344CB8AC3E}">
        <p14:creationId xmlns:p14="http://schemas.microsoft.com/office/powerpoint/2010/main" val="17624191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0" name="Gruppo 9"/>
          <p:cNvGrpSpPr/>
          <p:nvPr/>
        </p:nvGrpSpPr>
        <p:grpSpPr>
          <a:xfrm>
            <a:off x="2638879" y="1586989"/>
            <a:ext cx="4229100" cy="3541090"/>
            <a:chOff x="3829050" y="1659560"/>
            <a:chExt cx="4229100" cy="3541090"/>
          </a:xfrm>
        </p:grpSpPr>
        <p:sp>
          <p:nvSpPr>
            <p:cNvPr id="4" name="Ovale 3"/>
            <p:cNvSpPr/>
            <p:nvPr/>
          </p:nvSpPr>
          <p:spPr>
            <a:xfrm>
              <a:off x="5054447" y="1659560"/>
              <a:ext cx="1994505" cy="102069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solidFill>
                    <a:schemeClr val="tx1"/>
                  </a:solidFill>
                </a:rPr>
                <a:t>Down-Left</a:t>
              </a:r>
            </a:p>
          </p:txBody>
        </p:sp>
        <p:cxnSp>
          <p:nvCxnSpPr>
            <p:cNvPr id="6" name="Connettore diritto 5"/>
            <p:cNvCxnSpPr>
              <a:stCxn id="4" idx="3"/>
            </p:cNvCxnSpPr>
            <p:nvPr/>
          </p:nvCxnSpPr>
          <p:spPr>
            <a:xfrm flipH="1">
              <a:off x="3829050" y="2530777"/>
              <a:ext cx="1517485" cy="266987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 name="Connettore diritto 7"/>
            <p:cNvCxnSpPr>
              <a:stCxn id="4" idx="5"/>
            </p:cNvCxnSpPr>
            <p:nvPr/>
          </p:nvCxnSpPr>
          <p:spPr>
            <a:xfrm>
              <a:off x="6756864" y="2530777"/>
              <a:ext cx="1301286" cy="260319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CasellaDiTesto 8"/>
                <p:cNvSpPr txBox="1"/>
                <p:nvPr/>
              </p:nvSpPr>
              <p:spPr>
                <a:xfrm>
                  <a:off x="5440286" y="2969965"/>
                  <a:ext cx="1222826" cy="73212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it-IT" sz="1400" i="1" smtClean="0">
                                <a:latin typeface="Cambria Math" panose="02040503050406030204" pitchFamily="18" charset="0"/>
                              </a:rPr>
                            </m:ctrlPr>
                          </m:accPr>
                          <m:e>
                            <m:r>
                              <a:rPr lang="it-IT" sz="1400" i="1" dirty="0" smtClean="0">
                                <a:latin typeface="Cambria Math" panose="02040503050406030204" pitchFamily="18" charset="0"/>
                              </a:rPr>
                              <m:t>𝑥</m:t>
                            </m:r>
                            <m:r>
                              <a:rPr lang="it-IT" sz="1400" b="0" i="1" baseline="-25000" dirty="0" smtClean="0">
                                <a:latin typeface="Cambria Math" panose="02040503050406030204" pitchFamily="18" charset="0"/>
                              </a:rPr>
                              <m:t>𝑠</m:t>
                            </m:r>
                          </m:e>
                        </m:acc>
                        <m:r>
                          <a:rPr lang="it-IT" sz="1400" b="0" i="1" smtClean="0">
                            <a:latin typeface="Cambria Math" panose="02040503050406030204" pitchFamily="18" charset="0"/>
                          </a:rPr>
                          <m:t>=−</m:t>
                        </m:r>
                        <m:r>
                          <a:rPr lang="it-IT" sz="1400" b="0" i="1" smtClean="0">
                            <a:latin typeface="Cambria Math" panose="02040503050406030204" pitchFamily="18" charset="0"/>
                          </a:rPr>
                          <m:t>𝑣</m:t>
                        </m:r>
                        <m:func>
                          <m:funcPr>
                            <m:ctrlPr>
                              <a:rPr lang="it-IT" sz="1400" i="1">
                                <a:latin typeface="Cambria Math" panose="02040503050406030204" pitchFamily="18" charset="0"/>
                              </a:rPr>
                            </m:ctrlPr>
                          </m:funcPr>
                          <m:fName>
                            <m:r>
                              <m:rPr>
                                <m:sty m:val="p"/>
                              </m:rPr>
                              <a:rPr lang="it-IT" sz="1400">
                                <a:latin typeface="Cambria Math" panose="02040503050406030204" pitchFamily="18" charset="0"/>
                              </a:rPr>
                              <m:t>cos</m:t>
                            </m:r>
                          </m:fName>
                          <m:e>
                            <m:f>
                              <m:fPr>
                                <m:ctrlPr>
                                  <a:rPr lang="it-IT" sz="1400" i="1">
                                    <a:latin typeface="Cambria Math" panose="02040503050406030204" pitchFamily="18" charset="0"/>
                                  </a:rPr>
                                </m:ctrlPr>
                              </m:fPr>
                              <m:num>
                                <m:r>
                                  <a:rPr lang="it-IT" sz="1400" i="1">
                                    <a:latin typeface="Cambria Math" panose="02040503050406030204" pitchFamily="18" charset="0"/>
                                    <a:ea typeface="Cambria Math" panose="02040503050406030204" pitchFamily="18" charset="0"/>
                                  </a:rPr>
                                  <m:t>𝜋</m:t>
                                </m:r>
                              </m:num>
                              <m:den>
                                <m:r>
                                  <a:rPr lang="it-IT" sz="1400" i="1">
                                    <a:latin typeface="Cambria Math" panose="02040503050406030204" pitchFamily="18" charset="0"/>
                                  </a:rPr>
                                  <m:t>4</m:t>
                                </m:r>
                              </m:den>
                            </m:f>
                          </m:e>
                        </m:func>
                      </m:oMath>
                    </m:oMathPara>
                  </a14:m>
                  <a:endParaRPr lang="it-IT" sz="1400" b="0" dirty="0"/>
                </a:p>
                <a:p>
                  <a:pPr/>
                  <a14:m>
                    <m:oMathPara xmlns:m="http://schemas.openxmlformats.org/officeDocument/2006/math">
                      <m:oMathParaPr>
                        <m:jc m:val="centerGroup"/>
                      </m:oMathParaPr>
                      <m:oMath xmlns:m="http://schemas.openxmlformats.org/officeDocument/2006/math">
                        <m:acc>
                          <m:accPr>
                            <m:chr m:val="̇"/>
                            <m:ctrlPr>
                              <a:rPr lang="it-IT" sz="1400" i="1" smtClean="0">
                                <a:latin typeface="Cambria Math" panose="02040503050406030204" pitchFamily="18" charset="0"/>
                              </a:rPr>
                            </m:ctrlPr>
                          </m:accPr>
                          <m:e>
                            <m:r>
                              <a:rPr lang="it-IT" sz="1400" b="0" i="1" dirty="0" smtClean="0">
                                <a:latin typeface="Cambria Math" panose="02040503050406030204" pitchFamily="18" charset="0"/>
                              </a:rPr>
                              <m:t>𝑦</m:t>
                            </m:r>
                            <m:r>
                              <a:rPr lang="it-IT" sz="1400" b="0" i="1" baseline="-25000" dirty="0" smtClean="0">
                                <a:latin typeface="Cambria Math" panose="02040503050406030204" pitchFamily="18" charset="0"/>
                              </a:rPr>
                              <m:t>𝑠</m:t>
                            </m:r>
                          </m:e>
                        </m:acc>
                        <m:r>
                          <a:rPr lang="it-IT" sz="1400" b="0" i="1" smtClean="0">
                            <a:latin typeface="Cambria Math" panose="02040503050406030204" pitchFamily="18" charset="0"/>
                          </a:rPr>
                          <m:t>=−</m:t>
                        </m:r>
                        <m:r>
                          <a:rPr lang="it-IT" sz="1400" b="0" i="1" smtClean="0">
                            <a:latin typeface="Cambria Math" panose="02040503050406030204" pitchFamily="18" charset="0"/>
                          </a:rPr>
                          <m:t>𝑣</m:t>
                        </m:r>
                        <m:func>
                          <m:funcPr>
                            <m:ctrlPr>
                              <a:rPr lang="it-IT" sz="1400" i="1">
                                <a:latin typeface="Cambria Math" panose="02040503050406030204" pitchFamily="18" charset="0"/>
                              </a:rPr>
                            </m:ctrlPr>
                          </m:funcPr>
                          <m:fName>
                            <m:r>
                              <m:rPr>
                                <m:sty m:val="p"/>
                              </m:rPr>
                              <a:rPr lang="it-IT" sz="1400">
                                <a:latin typeface="Cambria Math" panose="02040503050406030204" pitchFamily="18" charset="0"/>
                              </a:rPr>
                              <m:t>sin</m:t>
                            </m:r>
                          </m:fName>
                          <m:e>
                            <m:f>
                              <m:fPr>
                                <m:ctrlPr>
                                  <a:rPr lang="it-IT" sz="1400" i="1">
                                    <a:latin typeface="Cambria Math" panose="02040503050406030204" pitchFamily="18" charset="0"/>
                                  </a:rPr>
                                </m:ctrlPr>
                              </m:fPr>
                              <m:num>
                                <m:r>
                                  <a:rPr lang="it-IT" sz="1400" i="1">
                                    <a:latin typeface="Cambria Math" panose="02040503050406030204" pitchFamily="18" charset="0"/>
                                    <a:ea typeface="Cambria Math" panose="02040503050406030204" pitchFamily="18" charset="0"/>
                                  </a:rPr>
                                  <m:t>𝜋</m:t>
                                </m:r>
                              </m:num>
                              <m:den>
                                <m:r>
                                  <a:rPr lang="it-IT" sz="1400" i="1">
                                    <a:latin typeface="Cambria Math" panose="02040503050406030204" pitchFamily="18" charset="0"/>
                                  </a:rPr>
                                  <m:t>4</m:t>
                                </m:r>
                              </m:den>
                            </m:f>
                          </m:e>
                        </m:func>
                      </m:oMath>
                    </m:oMathPara>
                  </a14:m>
                  <a:endParaRPr lang="it-IT" sz="1400" dirty="0"/>
                </a:p>
              </p:txBody>
            </p:sp>
          </mc:Choice>
          <mc:Fallback xmlns="">
            <p:sp>
              <p:nvSpPr>
                <p:cNvPr id="9" name="CasellaDiTesto 8"/>
                <p:cNvSpPr txBox="1">
                  <a:spLocks noRot="1" noChangeAspect="1" noMove="1" noResize="1" noEditPoints="1" noAdjustHandles="1" noChangeArrowheads="1" noChangeShapeType="1" noTextEdit="1"/>
                </p:cNvSpPr>
                <p:nvPr/>
              </p:nvSpPr>
              <p:spPr>
                <a:xfrm>
                  <a:off x="5440286" y="2969965"/>
                  <a:ext cx="1222826" cy="732123"/>
                </a:xfrm>
                <a:prstGeom prst="rect">
                  <a:avLst/>
                </a:prstGeom>
                <a:blipFill>
                  <a:blip r:embed="rId2"/>
                  <a:stretch>
                    <a:fillRect b="-6667"/>
                  </a:stretch>
                </a:blipFill>
              </p:spPr>
              <p:txBody>
                <a:bodyPr/>
                <a:lstStyle/>
                <a:p>
                  <a:r>
                    <a:rPr lang="it-IT">
                      <a:noFill/>
                    </a:rPr>
                    <a:t> </a:t>
                  </a:r>
                </a:p>
              </p:txBody>
            </p:sp>
          </mc:Fallback>
        </mc:AlternateContent>
      </p:grpSp>
      <p:sp>
        <p:nvSpPr>
          <p:cNvPr id="13" name="CasellaDiTesto 12"/>
          <p:cNvSpPr txBox="1"/>
          <p:nvPr/>
        </p:nvSpPr>
        <p:spPr>
          <a:xfrm>
            <a:off x="332509" y="207818"/>
            <a:ext cx="11338560" cy="369332"/>
          </a:xfrm>
          <a:prstGeom prst="rect">
            <a:avLst/>
          </a:prstGeom>
          <a:noFill/>
        </p:spPr>
        <p:txBody>
          <a:bodyPr wrap="square" rtlCol="0">
            <a:spAutoFit/>
          </a:bodyPr>
          <a:lstStyle/>
          <a:p>
            <a:pPr algn="ctr"/>
            <a:r>
              <a:rPr lang="it-IT" dirty="0"/>
              <a:t>FSM </a:t>
            </a:r>
            <a:r>
              <a:rPr lang="it-IT" dirty="0" err="1"/>
              <a:t>Spaceship</a:t>
            </a:r>
            <a:r>
              <a:rPr lang="it-IT" dirty="0"/>
              <a:t>, State </a:t>
            </a:r>
            <a:r>
              <a:rPr lang="it-IT" dirty="0" err="1"/>
              <a:t>refinement</a:t>
            </a:r>
            <a:endParaRPr lang="it-IT" dirty="0"/>
          </a:p>
        </p:txBody>
      </p:sp>
      <p:sp>
        <p:nvSpPr>
          <p:cNvPr id="14" name="CasellaDiTesto 13"/>
          <p:cNvSpPr txBox="1"/>
          <p:nvPr/>
        </p:nvSpPr>
        <p:spPr>
          <a:xfrm>
            <a:off x="8766686" y="2016049"/>
            <a:ext cx="2743200" cy="1477328"/>
          </a:xfrm>
          <a:prstGeom prst="rect">
            <a:avLst/>
          </a:prstGeom>
          <a:noFill/>
        </p:spPr>
        <p:txBody>
          <a:bodyPr wrap="square" rtlCol="0">
            <a:spAutoFit/>
          </a:bodyPr>
          <a:lstStyle/>
          <a:p>
            <a:r>
              <a:rPr lang="it-IT" sz="1500" dirty="0"/>
              <a:t>Input:</a:t>
            </a:r>
          </a:p>
          <a:p>
            <a:pPr marL="285750" indent="-285750">
              <a:buFont typeface="Arial" panose="020B0604020202020204" pitchFamily="34" charset="0"/>
              <a:buChar char="•"/>
            </a:pPr>
            <a:r>
              <a:rPr lang="it-IT" sz="1500" i="1" dirty="0"/>
              <a:t>w</a:t>
            </a:r>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a </a:t>
            </a:r>
            <a:r>
              <a:rPr lang="it-IT" sz="1500" dirty="0"/>
              <a:t>(</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s</a:t>
            </a:r>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d</a:t>
            </a:r>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position</a:t>
            </a:r>
          </a:p>
        </p:txBody>
      </p:sp>
      <p:sp>
        <p:nvSpPr>
          <p:cNvPr id="15" name="CasellaDiTesto 14"/>
          <p:cNvSpPr txBox="1"/>
          <p:nvPr/>
        </p:nvSpPr>
        <p:spPr>
          <a:xfrm>
            <a:off x="8766686" y="3516143"/>
            <a:ext cx="2743200" cy="553998"/>
          </a:xfrm>
          <a:prstGeom prst="rect">
            <a:avLst/>
          </a:prstGeom>
          <a:noFill/>
        </p:spPr>
        <p:txBody>
          <a:bodyPr wrap="square" rtlCol="0">
            <a:spAutoFit/>
          </a:bodyPr>
          <a:lstStyle/>
          <a:p>
            <a:r>
              <a:rPr lang="it-IT" sz="1500" dirty="0"/>
              <a:t>Output:</a:t>
            </a:r>
          </a:p>
          <a:p>
            <a:pPr marL="285750" indent="-285750">
              <a:buFont typeface="Arial" panose="020B0604020202020204" pitchFamily="34" charset="0"/>
              <a:buChar char="•"/>
            </a:pPr>
            <a:r>
              <a:rPr lang="it-IT" sz="1500" i="1" dirty="0"/>
              <a:t>Stop</a:t>
            </a:r>
          </a:p>
        </p:txBody>
      </p:sp>
      <p:sp>
        <p:nvSpPr>
          <p:cNvPr id="16" name="CasellaDiTesto 15"/>
          <p:cNvSpPr txBox="1"/>
          <p:nvPr/>
        </p:nvSpPr>
        <p:spPr>
          <a:xfrm>
            <a:off x="8766686" y="848325"/>
            <a:ext cx="2743200" cy="1246495"/>
          </a:xfrm>
          <a:prstGeom prst="rect">
            <a:avLst/>
          </a:prstGeom>
          <a:noFill/>
        </p:spPr>
        <p:txBody>
          <a:bodyPr wrap="square" rtlCol="0">
            <a:spAutoFit/>
          </a:bodyPr>
          <a:lstStyle/>
          <a:p>
            <a:r>
              <a:rPr lang="it-IT" sz="1500" dirty="0"/>
              <a:t>Parametri:</a:t>
            </a:r>
          </a:p>
          <a:p>
            <a:pPr marL="285750" indent="-285750">
              <a:buFont typeface="Arial" panose="020B0604020202020204" pitchFamily="34" charset="0"/>
              <a:buChar char="•"/>
            </a:pPr>
            <a:r>
              <a:rPr lang="it-IT" sz="1500" i="1" dirty="0"/>
              <a:t>x</a:t>
            </a:r>
            <a:r>
              <a:rPr lang="it-IT" sz="1500" i="1" baseline="-25000" dirty="0"/>
              <a:t>s</a:t>
            </a:r>
            <a:r>
              <a:rPr lang="it-IT" sz="1500" i="1" dirty="0"/>
              <a:t> </a:t>
            </a:r>
            <a:r>
              <a:rPr lang="it-IT" sz="1500" dirty="0"/>
              <a:t>(Posizione navicella)</a:t>
            </a:r>
          </a:p>
          <a:p>
            <a:pPr marL="285750" indent="-285750">
              <a:buFont typeface="Arial" panose="020B0604020202020204" pitchFamily="34" charset="0"/>
              <a:buChar char="•"/>
            </a:pPr>
            <a:r>
              <a:rPr lang="it-IT" sz="1500" i="1" dirty="0"/>
              <a:t>y</a:t>
            </a:r>
            <a:r>
              <a:rPr lang="it-IT" sz="1500" i="1" baseline="-25000" dirty="0"/>
              <a:t>s</a:t>
            </a:r>
            <a:r>
              <a:rPr lang="it-IT" sz="1500" i="1" dirty="0"/>
              <a:t> </a:t>
            </a:r>
            <a:r>
              <a:rPr lang="it-IT" sz="1500" dirty="0"/>
              <a:t>(Posizione navicella)</a:t>
            </a:r>
          </a:p>
          <a:p>
            <a:pPr marL="285750" indent="-285750">
              <a:buFont typeface="Arial" panose="020B0604020202020204" pitchFamily="34" charset="0"/>
              <a:buChar char="•"/>
            </a:pPr>
            <a:r>
              <a:rPr lang="it-IT" sz="1500" i="1" dirty="0"/>
              <a:t>v </a:t>
            </a:r>
            <a:r>
              <a:rPr lang="it-IT" sz="1500" dirty="0"/>
              <a:t>(velocità costante)</a:t>
            </a:r>
          </a:p>
          <a:p>
            <a:pPr marL="285750" indent="-285750">
              <a:buFont typeface="Arial" panose="020B0604020202020204" pitchFamily="34" charset="0"/>
              <a:buChar char="•"/>
            </a:pPr>
            <a:endParaRPr lang="it-IT" sz="1500" i="1" dirty="0"/>
          </a:p>
        </p:txBody>
      </p:sp>
    </p:spTree>
    <p:extLst>
      <p:ext uri="{BB962C8B-B14F-4D97-AF65-F5344CB8AC3E}">
        <p14:creationId xmlns:p14="http://schemas.microsoft.com/office/powerpoint/2010/main" val="42301186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0" name="Gruppo 9"/>
          <p:cNvGrpSpPr/>
          <p:nvPr/>
        </p:nvGrpSpPr>
        <p:grpSpPr>
          <a:xfrm>
            <a:off x="2638879" y="1586989"/>
            <a:ext cx="4229100" cy="3541090"/>
            <a:chOff x="3829050" y="1659560"/>
            <a:chExt cx="4229100" cy="3541090"/>
          </a:xfrm>
        </p:grpSpPr>
        <p:sp>
          <p:nvSpPr>
            <p:cNvPr id="4" name="Ovale 3"/>
            <p:cNvSpPr/>
            <p:nvPr/>
          </p:nvSpPr>
          <p:spPr>
            <a:xfrm>
              <a:off x="5054447" y="1659560"/>
              <a:ext cx="1994505" cy="102069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solidFill>
                    <a:schemeClr val="tx1"/>
                  </a:solidFill>
                </a:rPr>
                <a:t>Up-Left</a:t>
              </a:r>
            </a:p>
          </p:txBody>
        </p:sp>
        <p:cxnSp>
          <p:nvCxnSpPr>
            <p:cNvPr id="6" name="Connettore diritto 5"/>
            <p:cNvCxnSpPr>
              <a:stCxn id="4" idx="3"/>
            </p:cNvCxnSpPr>
            <p:nvPr/>
          </p:nvCxnSpPr>
          <p:spPr>
            <a:xfrm flipH="1">
              <a:off x="3829050" y="2530777"/>
              <a:ext cx="1517485" cy="266987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 name="Connettore diritto 7"/>
            <p:cNvCxnSpPr>
              <a:stCxn id="4" idx="5"/>
            </p:cNvCxnSpPr>
            <p:nvPr/>
          </p:nvCxnSpPr>
          <p:spPr>
            <a:xfrm>
              <a:off x="6756864" y="2530777"/>
              <a:ext cx="1301286" cy="260319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CasellaDiTesto 8"/>
                <p:cNvSpPr txBox="1"/>
                <p:nvPr/>
              </p:nvSpPr>
              <p:spPr>
                <a:xfrm>
                  <a:off x="5440286" y="2858894"/>
                  <a:ext cx="1222826" cy="73212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it-IT" sz="1400" i="1" smtClean="0">
                                <a:latin typeface="Cambria Math" panose="02040503050406030204" pitchFamily="18" charset="0"/>
                              </a:rPr>
                            </m:ctrlPr>
                          </m:accPr>
                          <m:e>
                            <m:r>
                              <a:rPr lang="it-IT" sz="1400" i="1" dirty="0" smtClean="0">
                                <a:latin typeface="Cambria Math" panose="02040503050406030204" pitchFamily="18" charset="0"/>
                              </a:rPr>
                              <m:t>𝑥</m:t>
                            </m:r>
                            <m:r>
                              <a:rPr lang="it-IT" sz="1400" b="0" i="1" baseline="-25000" dirty="0" smtClean="0">
                                <a:latin typeface="Cambria Math" panose="02040503050406030204" pitchFamily="18" charset="0"/>
                              </a:rPr>
                              <m:t>𝑠</m:t>
                            </m:r>
                          </m:e>
                        </m:acc>
                        <m:r>
                          <a:rPr lang="it-IT" sz="1400" b="0" i="1" smtClean="0">
                            <a:latin typeface="Cambria Math" panose="02040503050406030204" pitchFamily="18" charset="0"/>
                          </a:rPr>
                          <m:t>=−</m:t>
                        </m:r>
                        <m:r>
                          <a:rPr lang="it-IT" sz="1400" b="0" i="1" smtClean="0">
                            <a:latin typeface="Cambria Math" panose="02040503050406030204" pitchFamily="18" charset="0"/>
                          </a:rPr>
                          <m:t>𝑣</m:t>
                        </m:r>
                        <m:func>
                          <m:funcPr>
                            <m:ctrlPr>
                              <a:rPr lang="it-IT" sz="1400" i="1">
                                <a:latin typeface="Cambria Math" panose="02040503050406030204" pitchFamily="18" charset="0"/>
                              </a:rPr>
                            </m:ctrlPr>
                          </m:funcPr>
                          <m:fName>
                            <m:r>
                              <m:rPr>
                                <m:sty m:val="p"/>
                              </m:rPr>
                              <a:rPr lang="it-IT" sz="1400">
                                <a:latin typeface="Cambria Math" panose="02040503050406030204" pitchFamily="18" charset="0"/>
                              </a:rPr>
                              <m:t>cos</m:t>
                            </m:r>
                          </m:fName>
                          <m:e>
                            <m:f>
                              <m:fPr>
                                <m:ctrlPr>
                                  <a:rPr lang="it-IT" sz="1400" i="1">
                                    <a:latin typeface="Cambria Math" panose="02040503050406030204" pitchFamily="18" charset="0"/>
                                  </a:rPr>
                                </m:ctrlPr>
                              </m:fPr>
                              <m:num>
                                <m:r>
                                  <a:rPr lang="it-IT" sz="1400" i="1">
                                    <a:latin typeface="Cambria Math" panose="02040503050406030204" pitchFamily="18" charset="0"/>
                                    <a:ea typeface="Cambria Math" panose="02040503050406030204" pitchFamily="18" charset="0"/>
                                  </a:rPr>
                                  <m:t>𝜋</m:t>
                                </m:r>
                              </m:num>
                              <m:den>
                                <m:r>
                                  <a:rPr lang="it-IT" sz="1400" i="1">
                                    <a:latin typeface="Cambria Math" panose="02040503050406030204" pitchFamily="18" charset="0"/>
                                  </a:rPr>
                                  <m:t>4</m:t>
                                </m:r>
                              </m:den>
                            </m:f>
                          </m:e>
                        </m:func>
                      </m:oMath>
                    </m:oMathPara>
                  </a14:m>
                  <a:endParaRPr lang="it-IT" sz="1400" b="0" dirty="0"/>
                </a:p>
                <a:p>
                  <a:pPr/>
                  <a14:m>
                    <m:oMathPara xmlns:m="http://schemas.openxmlformats.org/officeDocument/2006/math">
                      <m:oMathParaPr>
                        <m:jc m:val="centerGroup"/>
                      </m:oMathParaPr>
                      <m:oMath xmlns:m="http://schemas.openxmlformats.org/officeDocument/2006/math">
                        <m:acc>
                          <m:accPr>
                            <m:chr m:val="̇"/>
                            <m:ctrlPr>
                              <a:rPr lang="it-IT" sz="1400" i="1" smtClean="0">
                                <a:latin typeface="Cambria Math" panose="02040503050406030204" pitchFamily="18" charset="0"/>
                              </a:rPr>
                            </m:ctrlPr>
                          </m:accPr>
                          <m:e>
                            <m:r>
                              <a:rPr lang="it-IT" sz="1400" b="0" i="1" dirty="0" smtClean="0">
                                <a:latin typeface="Cambria Math" panose="02040503050406030204" pitchFamily="18" charset="0"/>
                              </a:rPr>
                              <m:t>𝑦</m:t>
                            </m:r>
                            <m:r>
                              <a:rPr lang="it-IT" sz="1400" b="0" i="1" baseline="-25000" dirty="0" smtClean="0">
                                <a:latin typeface="Cambria Math" panose="02040503050406030204" pitchFamily="18" charset="0"/>
                              </a:rPr>
                              <m:t>𝑠</m:t>
                            </m:r>
                          </m:e>
                        </m:acc>
                        <m:r>
                          <a:rPr lang="it-IT" sz="1400" b="0" i="1" smtClean="0">
                            <a:latin typeface="Cambria Math" panose="02040503050406030204" pitchFamily="18" charset="0"/>
                          </a:rPr>
                          <m:t>=</m:t>
                        </m:r>
                        <m:r>
                          <a:rPr lang="it-IT" sz="1400" b="0" i="1" smtClean="0">
                            <a:latin typeface="Cambria Math" panose="02040503050406030204" pitchFamily="18" charset="0"/>
                          </a:rPr>
                          <m:t>𝑣</m:t>
                        </m:r>
                        <m:func>
                          <m:funcPr>
                            <m:ctrlPr>
                              <a:rPr lang="it-IT" sz="1400" i="1">
                                <a:latin typeface="Cambria Math" panose="02040503050406030204" pitchFamily="18" charset="0"/>
                              </a:rPr>
                            </m:ctrlPr>
                          </m:funcPr>
                          <m:fName>
                            <m:r>
                              <m:rPr>
                                <m:sty m:val="p"/>
                              </m:rPr>
                              <a:rPr lang="it-IT" sz="1400">
                                <a:latin typeface="Cambria Math" panose="02040503050406030204" pitchFamily="18" charset="0"/>
                              </a:rPr>
                              <m:t>sin</m:t>
                            </m:r>
                          </m:fName>
                          <m:e>
                            <m:f>
                              <m:fPr>
                                <m:ctrlPr>
                                  <a:rPr lang="it-IT" sz="1400" i="1">
                                    <a:latin typeface="Cambria Math" panose="02040503050406030204" pitchFamily="18" charset="0"/>
                                  </a:rPr>
                                </m:ctrlPr>
                              </m:fPr>
                              <m:num>
                                <m:r>
                                  <a:rPr lang="it-IT" sz="1400" i="1">
                                    <a:latin typeface="Cambria Math" panose="02040503050406030204" pitchFamily="18" charset="0"/>
                                    <a:ea typeface="Cambria Math" panose="02040503050406030204" pitchFamily="18" charset="0"/>
                                  </a:rPr>
                                  <m:t>𝜋</m:t>
                                </m:r>
                              </m:num>
                              <m:den>
                                <m:r>
                                  <a:rPr lang="it-IT" sz="1400" i="1">
                                    <a:latin typeface="Cambria Math" panose="02040503050406030204" pitchFamily="18" charset="0"/>
                                  </a:rPr>
                                  <m:t>4</m:t>
                                </m:r>
                              </m:den>
                            </m:f>
                          </m:e>
                        </m:func>
                      </m:oMath>
                    </m:oMathPara>
                  </a14:m>
                  <a:endParaRPr lang="it-IT" sz="1400" dirty="0"/>
                </a:p>
              </p:txBody>
            </p:sp>
          </mc:Choice>
          <mc:Fallback xmlns="">
            <p:sp>
              <p:nvSpPr>
                <p:cNvPr id="9" name="CasellaDiTesto 8"/>
                <p:cNvSpPr txBox="1">
                  <a:spLocks noRot="1" noChangeAspect="1" noMove="1" noResize="1" noEditPoints="1" noAdjustHandles="1" noChangeArrowheads="1" noChangeShapeType="1" noTextEdit="1"/>
                </p:cNvSpPr>
                <p:nvPr/>
              </p:nvSpPr>
              <p:spPr>
                <a:xfrm>
                  <a:off x="5440286" y="2858894"/>
                  <a:ext cx="1222826" cy="732123"/>
                </a:xfrm>
                <a:prstGeom prst="rect">
                  <a:avLst/>
                </a:prstGeom>
                <a:blipFill>
                  <a:blip r:embed="rId2"/>
                  <a:stretch>
                    <a:fillRect b="-6667"/>
                  </a:stretch>
                </a:blipFill>
              </p:spPr>
              <p:txBody>
                <a:bodyPr/>
                <a:lstStyle/>
                <a:p>
                  <a:r>
                    <a:rPr lang="it-IT">
                      <a:noFill/>
                    </a:rPr>
                    <a:t> </a:t>
                  </a:r>
                </a:p>
              </p:txBody>
            </p:sp>
          </mc:Fallback>
        </mc:AlternateContent>
      </p:grpSp>
      <p:sp>
        <p:nvSpPr>
          <p:cNvPr id="13" name="CasellaDiTesto 12"/>
          <p:cNvSpPr txBox="1"/>
          <p:nvPr/>
        </p:nvSpPr>
        <p:spPr>
          <a:xfrm>
            <a:off x="332509" y="207818"/>
            <a:ext cx="11338560" cy="369332"/>
          </a:xfrm>
          <a:prstGeom prst="rect">
            <a:avLst/>
          </a:prstGeom>
          <a:noFill/>
        </p:spPr>
        <p:txBody>
          <a:bodyPr wrap="square" rtlCol="0">
            <a:spAutoFit/>
          </a:bodyPr>
          <a:lstStyle/>
          <a:p>
            <a:pPr algn="ctr"/>
            <a:r>
              <a:rPr lang="it-IT" dirty="0"/>
              <a:t>FSM </a:t>
            </a:r>
            <a:r>
              <a:rPr lang="it-IT" dirty="0" err="1"/>
              <a:t>Spaceship</a:t>
            </a:r>
            <a:r>
              <a:rPr lang="it-IT" dirty="0"/>
              <a:t>, State </a:t>
            </a:r>
            <a:r>
              <a:rPr lang="it-IT" dirty="0" err="1"/>
              <a:t>refinement</a:t>
            </a:r>
            <a:endParaRPr lang="it-IT" dirty="0"/>
          </a:p>
        </p:txBody>
      </p:sp>
      <p:sp>
        <p:nvSpPr>
          <p:cNvPr id="14" name="CasellaDiTesto 13"/>
          <p:cNvSpPr txBox="1"/>
          <p:nvPr/>
        </p:nvSpPr>
        <p:spPr>
          <a:xfrm>
            <a:off x="8766686" y="2016049"/>
            <a:ext cx="2743200" cy="1477328"/>
          </a:xfrm>
          <a:prstGeom prst="rect">
            <a:avLst/>
          </a:prstGeom>
          <a:noFill/>
        </p:spPr>
        <p:txBody>
          <a:bodyPr wrap="square" rtlCol="0">
            <a:spAutoFit/>
          </a:bodyPr>
          <a:lstStyle/>
          <a:p>
            <a:r>
              <a:rPr lang="it-IT" sz="1500" dirty="0"/>
              <a:t>Input:</a:t>
            </a:r>
          </a:p>
          <a:p>
            <a:pPr marL="285750" indent="-285750">
              <a:buFont typeface="Arial" panose="020B0604020202020204" pitchFamily="34" charset="0"/>
              <a:buChar char="•"/>
            </a:pPr>
            <a:r>
              <a:rPr lang="it-IT" sz="1500" i="1" dirty="0"/>
              <a:t>w</a:t>
            </a:r>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a </a:t>
            </a:r>
            <a:r>
              <a:rPr lang="it-IT" sz="1500" dirty="0"/>
              <a:t>(</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s</a:t>
            </a:r>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d</a:t>
            </a:r>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position</a:t>
            </a:r>
          </a:p>
        </p:txBody>
      </p:sp>
      <p:sp>
        <p:nvSpPr>
          <p:cNvPr id="15" name="CasellaDiTesto 14"/>
          <p:cNvSpPr txBox="1"/>
          <p:nvPr/>
        </p:nvSpPr>
        <p:spPr>
          <a:xfrm>
            <a:off x="8766686" y="3516143"/>
            <a:ext cx="2743200" cy="553998"/>
          </a:xfrm>
          <a:prstGeom prst="rect">
            <a:avLst/>
          </a:prstGeom>
          <a:noFill/>
        </p:spPr>
        <p:txBody>
          <a:bodyPr wrap="square" rtlCol="0">
            <a:spAutoFit/>
          </a:bodyPr>
          <a:lstStyle/>
          <a:p>
            <a:r>
              <a:rPr lang="it-IT" sz="1500" dirty="0"/>
              <a:t>Output:</a:t>
            </a:r>
          </a:p>
          <a:p>
            <a:pPr marL="285750" indent="-285750">
              <a:buFont typeface="Arial" panose="020B0604020202020204" pitchFamily="34" charset="0"/>
              <a:buChar char="•"/>
            </a:pPr>
            <a:r>
              <a:rPr lang="it-IT" sz="1500" i="1" dirty="0"/>
              <a:t>Stop</a:t>
            </a:r>
          </a:p>
        </p:txBody>
      </p:sp>
      <p:sp>
        <p:nvSpPr>
          <p:cNvPr id="16" name="CasellaDiTesto 15"/>
          <p:cNvSpPr txBox="1"/>
          <p:nvPr/>
        </p:nvSpPr>
        <p:spPr>
          <a:xfrm>
            <a:off x="8766686" y="848325"/>
            <a:ext cx="2743200" cy="1246495"/>
          </a:xfrm>
          <a:prstGeom prst="rect">
            <a:avLst/>
          </a:prstGeom>
          <a:noFill/>
        </p:spPr>
        <p:txBody>
          <a:bodyPr wrap="square" rtlCol="0">
            <a:spAutoFit/>
          </a:bodyPr>
          <a:lstStyle/>
          <a:p>
            <a:r>
              <a:rPr lang="it-IT" sz="1500" dirty="0"/>
              <a:t>Parametri:</a:t>
            </a:r>
          </a:p>
          <a:p>
            <a:pPr marL="285750" indent="-285750">
              <a:buFont typeface="Arial" panose="020B0604020202020204" pitchFamily="34" charset="0"/>
              <a:buChar char="•"/>
            </a:pPr>
            <a:r>
              <a:rPr lang="it-IT" sz="1500" i="1" dirty="0"/>
              <a:t>x</a:t>
            </a:r>
            <a:r>
              <a:rPr lang="it-IT" sz="1500" i="1" baseline="-25000" dirty="0"/>
              <a:t>s</a:t>
            </a:r>
            <a:r>
              <a:rPr lang="it-IT" sz="1500" i="1" dirty="0"/>
              <a:t> </a:t>
            </a:r>
            <a:r>
              <a:rPr lang="it-IT" sz="1500" dirty="0"/>
              <a:t>(Posizione navicella)</a:t>
            </a:r>
          </a:p>
          <a:p>
            <a:pPr marL="285750" indent="-285750">
              <a:buFont typeface="Arial" panose="020B0604020202020204" pitchFamily="34" charset="0"/>
              <a:buChar char="•"/>
            </a:pPr>
            <a:r>
              <a:rPr lang="it-IT" sz="1500" i="1" dirty="0"/>
              <a:t>y</a:t>
            </a:r>
            <a:r>
              <a:rPr lang="it-IT" sz="1500" i="1" baseline="-25000" dirty="0"/>
              <a:t>s</a:t>
            </a:r>
            <a:r>
              <a:rPr lang="it-IT" sz="1500" i="1" dirty="0"/>
              <a:t> </a:t>
            </a:r>
            <a:r>
              <a:rPr lang="it-IT" sz="1500" dirty="0"/>
              <a:t>(Posizione navicella)</a:t>
            </a:r>
          </a:p>
          <a:p>
            <a:pPr marL="285750" indent="-285750">
              <a:buFont typeface="Arial" panose="020B0604020202020204" pitchFamily="34" charset="0"/>
              <a:buChar char="•"/>
            </a:pPr>
            <a:r>
              <a:rPr lang="it-IT" sz="1500" i="1" dirty="0"/>
              <a:t>v </a:t>
            </a:r>
            <a:r>
              <a:rPr lang="it-IT" sz="1500" dirty="0"/>
              <a:t>(velocità costante)</a:t>
            </a:r>
          </a:p>
          <a:p>
            <a:pPr marL="285750" indent="-285750">
              <a:buFont typeface="Arial" panose="020B0604020202020204" pitchFamily="34" charset="0"/>
              <a:buChar char="•"/>
            </a:pPr>
            <a:endParaRPr lang="it-IT" sz="1500" i="1" dirty="0"/>
          </a:p>
        </p:txBody>
      </p:sp>
    </p:spTree>
    <p:extLst>
      <p:ext uri="{BB962C8B-B14F-4D97-AF65-F5344CB8AC3E}">
        <p14:creationId xmlns:p14="http://schemas.microsoft.com/office/powerpoint/2010/main" val="9914496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BA41BAE-2AFA-40DA-B369-42C86CB0D4E7}"/>
              </a:ext>
            </a:extLst>
          </p:cNvPr>
          <p:cNvSpPr>
            <a:spLocks noGrp="1"/>
          </p:cNvSpPr>
          <p:nvPr>
            <p:ph type="title"/>
          </p:nvPr>
        </p:nvSpPr>
        <p:spPr/>
        <p:txBody>
          <a:bodyPr/>
          <a:lstStyle/>
          <a:p>
            <a:r>
              <a:rPr lang="it-IT" dirty="0"/>
              <a:t>Implementazione in </a:t>
            </a:r>
            <a:r>
              <a:rPr lang="it-IT" dirty="0" err="1"/>
              <a:t>Unity</a:t>
            </a:r>
            <a:endParaRPr lang="it-IT" dirty="0"/>
          </a:p>
        </p:txBody>
      </p:sp>
      <p:sp>
        <p:nvSpPr>
          <p:cNvPr id="3" name="Segnaposto contenuto 2">
            <a:extLst>
              <a:ext uri="{FF2B5EF4-FFF2-40B4-BE49-F238E27FC236}">
                <a16:creationId xmlns:a16="http://schemas.microsoft.com/office/drawing/2014/main" id="{809FE257-B3F2-45F3-82FA-22ABA03822F7}"/>
              </a:ext>
            </a:extLst>
          </p:cNvPr>
          <p:cNvSpPr>
            <a:spLocks noGrp="1"/>
          </p:cNvSpPr>
          <p:nvPr>
            <p:ph idx="1"/>
          </p:nvPr>
        </p:nvSpPr>
        <p:spPr/>
        <p:txBody>
          <a:bodyPr/>
          <a:lstStyle/>
          <a:p>
            <a:pPr marL="0" indent="0">
              <a:buNone/>
            </a:pPr>
            <a:r>
              <a:rPr lang="it-IT" dirty="0"/>
              <a:t>Cosa è </a:t>
            </a:r>
            <a:r>
              <a:rPr lang="it-IT" dirty="0" err="1"/>
              <a:t>unity</a:t>
            </a:r>
            <a:r>
              <a:rPr lang="it-IT" dirty="0"/>
              <a:t>?</a:t>
            </a:r>
            <a:br>
              <a:rPr lang="it-IT" dirty="0"/>
            </a:br>
            <a:endParaRPr lang="it-IT" dirty="0"/>
          </a:p>
          <a:p>
            <a:pPr marL="0" indent="0">
              <a:buNone/>
            </a:pPr>
            <a:br>
              <a:rPr lang="it-IT" dirty="0"/>
            </a:br>
            <a:r>
              <a:rPr lang="it-IT" b="1" dirty="0" err="1"/>
              <a:t>Unity</a:t>
            </a:r>
            <a:r>
              <a:rPr lang="it-IT" dirty="0"/>
              <a:t> è uno strumento di </a:t>
            </a:r>
            <a:r>
              <a:rPr lang="it-IT" dirty="0" err="1"/>
              <a:t>authoring</a:t>
            </a:r>
            <a:r>
              <a:rPr lang="it-IT" dirty="0"/>
              <a:t> integrato multipiattaforma per la creazione di videogiochi 3D o altri contenuti interattivi, quali visualizzazioni architettoniche o animazioni 3D in tempo reale.</a:t>
            </a:r>
            <a:br>
              <a:rPr lang="it-IT" dirty="0"/>
            </a:br>
            <a:r>
              <a:rPr lang="it-IT" dirty="0"/>
              <a:t>[</a:t>
            </a:r>
            <a:r>
              <a:rPr lang="it-IT" dirty="0" err="1"/>
              <a:t>wikipedia</a:t>
            </a:r>
            <a:r>
              <a:rPr lang="it-IT" dirty="0"/>
              <a:t> 16/02/2018]</a:t>
            </a:r>
          </a:p>
        </p:txBody>
      </p:sp>
    </p:spTree>
    <p:extLst>
      <p:ext uri="{BB962C8B-B14F-4D97-AF65-F5344CB8AC3E}">
        <p14:creationId xmlns:p14="http://schemas.microsoft.com/office/powerpoint/2010/main" val="38198087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EF0197D-765B-443A-ACC3-84FDB04677A1}"/>
              </a:ext>
            </a:extLst>
          </p:cNvPr>
          <p:cNvSpPr>
            <a:spLocks noGrp="1"/>
          </p:cNvSpPr>
          <p:nvPr>
            <p:ph type="title"/>
          </p:nvPr>
        </p:nvSpPr>
        <p:spPr/>
        <p:txBody>
          <a:bodyPr/>
          <a:lstStyle/>
          <a:p>
            <a:r>
              <a:rPr lang="it-IT" dirty="0" err="1"/>
              <a:t>Asteroid</a:t>
            </a:r>
            <a:r>
              <a:rPr lang="it-IT" dirty="0"/>
              <a:t> in </a:t>
            </a:r>
            <a:r>
              <a:rPr lang="it-IT" dirty="0" err="1"/>
              <a:t>unity</a:t>
            </a:r>
            <a:endParaRPr lang="it-IT" dirty="0"/>
          </a:p>
        </p:txBody>
      </p:sp>
      <p:sp>
        <p:nvSpPr>
          <p:cNvPr id="3" name="Segnaposto contenuto 2">
            <a:extLst>
              <a:ext uri="{FF2B5EF4-FFF2-40B4-BE49-F238E27FC236}">
                <a16:creationId xmlns:a16="http://schemas.microsoft.com/office/drawing/2014/main" id="{5137D0D8-7530-49FF-B384-4E43600BD73F}"/>
              </a:ext>
            </a:extLst>
          </p:cNvPr>
          <p:cNvSpPr>
            <a:spLocks noGrp="1"/>
          </p:cNvSpPr>
          <p:nvPr>
            <p:ph idx="1"/>
          </p:nvPr>
        </p:nvSpPr>
        <p:spPr>
          <a:xfrm>
            <a:off x="838200" y="1577147"/>
            <a:ext cx="10515600" cy="4351338"/>
          </a:xfrm>
        </p:spPr>
        <p:txBody>
          <a:bodyPr/>
          <a:lstStyle/>
          <a:p>
            <a:pPr marL="0" indent="0">
              <a:buNone/>
            </a:pPr>
            <a:r>
              <a:rPr lang="it-IT" dirty="0"/>
              <a:t>La direzione che deve prendere l’asteroide viene definita attraverso la creazione di un oggetto di tipo «Vector3» e di un oggetto di tipo «Ray2D»</a:t>
            </a:r>
            <a:br>
              <a:rPr lang="it-IT" dirty="0"/>
            </a:br>
            <a:r>
              <a:rPr lang="it-IT" dirty="0"/>
              <a:t>Per creare Vector3 abbiamo bisogno di 3 parametri, la x, la y e la zeta rispetto al centro del sistema di riferimento definito da «Ray2D»</a:t>
            </a:r>
          </a:p>
        </p:txBody>
      </p:sp>
      <p:pic>
        <p:nvPicPr>
          <p:cNvPr id="4" name="Immagine 3">
            <a:extLst>
              <a:ext uri="{FF2B5EF4-FFF2-40B4-BE49-F238E27FC236}">
                <a16:creationId xmlns:a16="http://schemas.microsoft.com/office/drawing/2014/main" id="{F6205A84-7517-478D-B14D-4E1398FB3B74}"/>
              </a:ext>
            </a:extLst>
          </p:cNvPr>
          <p:cNvPicPr>
            <a:picLocks noChangeAspect="1"/>
          </p:cNvPicPr>
          <p:nvPr/>
        </p:nvPicPr>
        <p:blipFill>
          <a:blip r:embed="rId3"/>
          <a:stretch>
            <a:fillRect/>
          </a:stretch>
        </p:blipFill>
        <p:spPr>
          <a:xfrm>
            <a:off x="3738666" y="3671571"/>
            <a:ext cx="4714668" cy="2908670"/>
          </a:xfrm>
          <a:prstGeom prst="rect">
            <a:avLst/>
          </a:prstGeom>
        </p:spPr>
      </p:pic>
    </p:spTree>
    <p:extLst>
      <p:ext uri="{BB962C8B-B14F-4D97-AF65-F5344CB8AC3E}">
        <p14:creationId xmlns:p14="http://schemas.microsoft.com/office/powerpoint/2010/main" val="40087950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616A194-690B-4E0E-ADA3-405B8509D449}"/>
              </a:ext>
            </a:extLst>
          </p:cNvPr>
          <p:cNvSpPr>
            <a:spLocks noGrp="1"/>
          </p:cNvSpPr>
          <p:nvPr>
            <p:ph type="title"/>
          </p:nvPr>
        </p:nvSpPr>
        <p:spPr/>
        <p:txBody>
          <a:bodyPr/>
          <a:lstStyle/>
          <a:p>
            <a:r>
              <a:rPr lang="it-IT" dirty="0" err="1"/>
              <a:t>Asteroid</a:t>
            </a:r>
            <a:r>
              <a:rPr lang="it-IT" dirty="0"/>
              <a:t> in </a:t>
            </a:r>
            <a:r>
              <a:rPr lang="it-IT" dirty="0" err="1"/>
              <a:t>unity</a:t>
            </a:r>
            <a:endParaRPr lang="it-IT" dirty="0"/>
          </a:p>
        </p:txBody>
      </p:sp>
      <p:sp>
        <p:nvSpPr>
          <p:cNvPr id="3" name="Segnaposto contenuto 2">
            <a:extLst>
              <a:ext uri="{FF2B5EF4-FFF2-40B4-BE49-F238E27FC236}">
                <a16:creationId xmlns:a16="http://schemas.microsoft.com/office/drawing/2014/main" id="{C41102CF-4431-4A02-9089-03F6F4DA46C6}"/>
              </a:ext>
            </a:extLst>
          </p:cNvPr>
          <p:cNvSpPr>
            <a:spLocks noGrp="1"/>
          </p:cNvSpPr>
          <p:nvPr>
            <p:ph idx="1"/>
          </p:nvPr>
        </p:nvSpPr>
        <p:spPr/>
        <p:txBody>
          <a:bodyPr/>
          <a:lstStyle/>
          <a:p>
            <a:pPr marL="0" indent="0">
              <a:buNone/>
            </a:pPr>
            <a:r>
              <a:rPr lang="it-IT" dirty="0"/>
              <a:t>Come valori per la x e la y vengono dati dei numeri casuali compresi tra -1 e 1, per la z invece dato che ci troviamo in un ambiente 2D viene sempre dato zero</a:t>
            </a:r>
            <a:br>
              <a:rPr lang="it-IT" dirty="0"/>
            </a:br>
            <a:r>
              <a:rPr lang="it-IT" dirty="0"/>
              <a:t>Quindi l’oggetto «Vector3D» può essere un punto qualsiasi in quest’area</a:t>
            </a:r>
          </a:p>
        </p:txBody>
      </p:sp>
      <p:pic>
        <p:nvPicPr>
          <p:cNvPr id="5" name="Immagine 4">
            <a:extLst>
              <a:ext uri="{FF2B5EF4-FFF2-40B4-BE49-F238E27FC236}">
                <a16:creationId xmlns:a16="http://schemas.microsoft.com/office/drawing/2014/main" id="{F17CDE5E-C449-410A-B3F7-05E488AC45E3}"/>
              </a:ext>
            </a:extLst>
          </p:cNvPr>
          <p:cNvPicPr>
            <a:picLocks noChangeAspect="1"/>
          </p:cNvPicPr>
          <p:nvPr/>
        </p:nvPicPr>
        <p:blipFill>
          <a:blip r:embed="rId3"/>
          <a:stretch>
            <a:fillRect/>
          </a:stretch>
        </p:blipFill>
        <p:spPr>
          <a:xfrm>
            <a:off x="3995531" y="3869616"/>
            <a:ext cx="3486770" cy="2898931"/>
          </a:xfrm>
          <a:prstGeom prst="rect">
            <a:avLst/>
          </a:prstGeom>
        </p:spPr>
      </p:pic>
    </p:spTree>
    <p:extLst>
      <p:ext uri="{BB962C8B-B14F-4D97-AF65-F5344CB8AC3E}">
        <p14:creationId xmlns:p14="http://schemas.microsoft.com/office/powerpoint/2010/main" val="38418728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440ABB6-7C3C-4DFA-92FE-583D46ADD735}"/>
              </a:ext>
            </a:extLst>
          </p:cNvPr>
          <p:cNvSpPr>
            <a:spLocks noGrp="1"/>
          </p:cNvSpPr>
          <p:nvPr>
            <p:ph type="title"/>
          </p:nvPr>
        </p:nvSpPr>
        <p:spPr/>
        <p:txBody>
          <a:bodyPr/>
          <a:lstStyle/>
          <a:p>
            <a:r>
              <a:rPr lang="it-IT" dirty="0" err="1"/>
              <a:t>Asteroid</a:t>
            </a:r>
            <a:r>
              <a:rPr lang="it-IT" dirty="0"/>
              <a:t> in </a:t>
            </a:r>
            <a:r>
              <a:rPr lang="it-IT" dirty="0" err="1"/>
              <a:t>unity</a:t>
            </a:r>
            <a:endParaRPr lang="it-IT" dirty="0"/>
          </a:p>
        </p:txBody>
      </p:sp>
      <p:sp>
        <p:nvSpPr>
          <p:cNvPr id="3" name="Segnaposto contenuto 2">
            <a:extLst>
              <a:ext uri="{FF2B5EF4-FFF2-40B4-BE49-F238E27FC236}">
                <a16:creationId xmlns:a16="http://schemas.microsoft.com/office/drawing/2014/main" id="{BC733F7A-3701-488E-84D9-F7A4E35011B2}"/>
              </a:ext>
            </a:extLst>
          </p:cNvPr>
          <p:cNvSpPr>
            <a:spLocks noGrp="1"/>
          </p:cNvSpPr>
          <p:nvPr>
            <p:ph idx="1"/>
          </p:nvPr>
        </p:nvSpPr>
        <p:spPr/>
        <p:txBody>
          <a:bodyPr/>
          <a:lstStyle/>
          <a:p>
            <a:pPr marL="0" indent="0">
              <a:buNone/>
            </a:pPr>
            <a:r>
              <a:rPr lang="it-IT" dirty="0"/>
              <a:t>Con «ray2D» passando come parametro l’oggetto «vector3D»  e la posizione dell’oggetto asteroide creiamo un segmento che parte dall’origine(l’asteroide stesso) e arriva al punto specificato dal parametro vector3D</a:t>
            </a:r>
          </a:p>
        </p:txBody>
      </p:sp>
      <p:pic>
        <p:nvPicPr>
          <p:cNvPr id="4" name="Immagine 3">
            <a:extLst>
              <a:ext uri="{FF2B5EF4-FFF2-40B4-BE49-F238E27FC236}">
                <a16:creationId xmlns:a16="http://schemas.microsoft.com/office/drawing/2014/main" id="{2B958273-6141-471A-8AD3-9A97C3F6E246}"/>
              </a:ext>
            </a:extLst>
          </p:cNvPr>
          <p:cNvPicPr>
            <a:picLocks noChangeAspect="1"/>
          </p:cNvPicPr>
          <p:nvPr/>
        </p:nvPicPr>
        <p:blipFill>
          <a:blip r:embed="rId3"/>
          <a:stretch>
            <a:fillRect/>
          </a:stretch>
        </p:blipFill>
        <p:spPr>
          <a:xfrm>
            <a:off x="3920987" y="3075471"/>
            <a:ext cx="3733800" cy="3467100"/>
          </a:xfrm>
          <a:prstGeom prst="rect">
            <a:avLst/>
          </a:prstGeom>
        </p:spPr>
      </p:pic>
    </p:spTree>
    <p:extLst>
      <p:ext uri="{BB962C8B-B14F-4D97-AF65-F5344CB8AC3E}">
        <p14:creationId xmlns:p14="http://schemas.microsoft.com/office/powerpoint/2010/main" val="7678608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63A2169-1ECF-4FDB-B88A-F810E0934637}"/>
              </a:ext>
            </a:extLst>
          </p:cNvPr>
          <p:cNvSpPr>
            <a:spLocks noGrp="1"/>
          </p:cNvSpPr>
          <p:nvPr>
            <p:ph type="title"/>
          </p:nvPr>
        </p:nvSpPr>
        <p:spPr/>
        <p:txBody>
          <a:bodyPr/>
          <a:lstStyle/>
          <a:p>
            <a:r>
              <a:rPr lang="it-IT" dirty="0"/>
              <a:t>Rimbalzo </a:t>
            </a:r>
            <a:r>
              <a:rPr lang="it-IT" dirty="0" err="1"/>
              <a:t>Asteroid</a:t>
            </a:r>
            <a:endParaRPr lang="it-IT" dirty="0"/>
          </a:p>
        </p:txBody>
      </p:sp>
      <p:sp>
        <p:nvSpPr>
          <p:cNvPr id="3" name="Segnaposto contenuto 2">
            <a:extLst>
              <a:ext uri="{FF2B5EF4-FFF2-40B4-BE49-F238E27FC236}">
                <a16:creationId xmlns:a16="http://schemas.microsoft.com/office/drawing/2014/main" id="{402764E4-A8F0-4CFE-81A1-186BEB8BC0FD}"/>
              </a:ext>
            </a:extLst>
          </p:cNvPr>
          <p:cNvSpPr>
            <a:spLocks noGrp="1"/>
          </p:cNvSpPr>
          <p:nvPr>
            <p:ph idx="1"/>
          </p:nvPr>
        </p:nvSpPr>
        <p:spPr/>
        <p:txBody>
          <a:bodyPr/>
          <a:lstStyle/>
          <a:p>
            <a:pPr marL="0" indent="0">
              <a:buNone/>
            </a:pPr>
            <a:r>
              <a:rPr lang="it-IT" dirty="0"/>
              <a:t>Per rilevare il contatto tra l’asteroide e il bordo utilizziamo dei collider che ci offre </a:t>
            </a:r>
            <a:r>
              <a:rPr lang="it-IT" dirty="0" err="1"/>
              <a:t>Unity</a:t>
            </a:r>
            <a:r>
              <a:rPr lang="it-IT" dirty="0"/>
              <a:t>, andando a definire un collider sferico per l’asteroide e un collider sui bordi possiamo con la funzione «OnTriggerEnter2D» specificare il comportamento che l’asteroide deve avere quando colpisce qualcosa</a:t>
            </a:r>
          </a:p>
        </p:txBody>
      </p:sp>
    </p:spTree>
    <p:extLst>
      <p:ext uri="{BB962C8B-B14F-4D97-AF65-F5344CB8AC3E}">
        <p14:creationId xmlns:p14="http://schemas.microsoft.com/office/powerpoint/2010/main" val="21791920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p:cNvSpPr txBox="1"/>
          <p:nvPr/>
        </p:nvSpPr>
        <p:spPr>
          <a:xfrm>
            <a:off x="332509" y="207818"/>
            <a:ext cx="11338560" cy="369332"/>
          </a:xfrm>
          <a:prstGeom prst="rect">
            <a:avLst/>
          </a:prstGeom>
          <a:noFill/>
        </p:spPr>
        <p:txBody>
          <a:bodyPr wrap="square" rtlCol="0">
            <a:spAutoFit/>
          </a:bodyPr>
          <a:lstStyle/>
          <a:p>
            <a:pPr algn="ctr"/>
            <a:r>
              <a:rPr lang="it-IT" dirty="0"/>
              <a:t>Introduzione</a:t>
            </a:r>
          </a:p>
        </p:txBody>
      </p:sp>
      <p:pic>
        <p:nvPicPr>
          <p:cNvPr id="5" name="Unity 2018-02-13 21-42-15-04">
            <a:hlinkClick r:id="" action="ppaction://media"/>
          </p:cNvPr>
          <p:cNvPicPr>
            <a:picLocks noGrp="1" noChangeAspect="1"/>
          </p:cNvPicPr>
          <p:nvPr>
            <p:ph idx="1"/>
            <a:videoFile r:link="rId2"/>
            <p:extLst>
              <p:ext uri="{DAA4B4D4-6D71-4841-9C94-3DE7FCFB9230}">
                <p14:media xmlns:p14="http://schemas.microsoft.com/office/powerpoint/2010/main" r:embed="rId1"/>
              </p:ext>
            </p:extLst>
          </p:nvPr>
        </p:nvPicPr>
        <p:blipFill>
          <a:blip r:embed="rId4"/>
          <a:stretch>
            <a:fillRect/>
          </a:stretch>
        </p:blipFill>
        <p:spPr>
          <a:xfrm>
            <a:off x="3503797" y="1170454"/>
            <a:ext cx="8167272" cy="4708980"/>
          </a:xfrm>
        </p:spPr>
      </p:pic>
      <p:sp>
        <p:nvSpPr>
          <p:cNvPr id="6" name="CasellaDiTesto 5"/>
          <p:cNvSpPr txBox="1"/>
          <p:nvPr/>
        </p:nvSpPr>
        <p:spPr>
          <a:xfrm>
            <a:off x="332509" y="1170453"/>
            <a:ext cx="3057525" cy="4708981"/>
          </a:xfrm>
          <a:prstGeom prst="rect">
            <a:avLst/>
          </a:prstGeom>
          <a:noFill/>
        </p:spPr>
        <p:txBody>
          <a:bodyPr wrap="square" rtlCol="0">
            <a:spAutoFit/>
          </a:bodyPr>
          <a:lstStyle/>
          <a:p>
            <a:pPr marL="285750" indent="-285750" algn="just">
              <a:buFont typeface="Arial" panose="020B0604020202020204" pitchFamily="34" charset="0"/>
              <a:buChar char="•"/>
            </a:pPr>
            <a:r>
              <a:rPr lang="it-IT" sz="1500" dirty="0"/>
              <a:t>L’idea alla base del nostro elaborato è quella di realizzare un semplice gioco in 2D il cui obbiettivo è quello di evitare degli ostacoli, degli asteroidi, che si muovono in maniera autonoma sullo schermo. Il nostro attore principale sarà una navicella che verrà controllata dall’utente attraverso la tastiera. Il sistema del punteggio è legato al numero di rimbalzi degli asteroidi sul bordo dello schermo.</a:t>
            </a:r>
          </a:p>
          <a:p>
            <a:pPr marL="285750" indent="-285750" algn="just">
              <a:buFont typeface="Arial" panose="020B0604020202020204" pitchFamily="34" charset="0"/>
              <a:buChar char="•"/>
            </a:pPr>
            <a:r>
              <a:rPr lang="it-IT" sz="1500" dirty="0"/>
              <a:t>Nelle slide successive verranno presentate le FSM degli attori e le loro interazioni. Nella seconda parte verranno presentato il motore grafico utilizzato, </a:t>
            </a:r>
            <a:r>
              <a:rPr lang="it-IT" sz="1500" dirty="0" err="1"/>
              <a:t>Unity</a:t>
            </a:r>
            <a:r>
              <a:rPr lang="it-IT" sz="1500" dirty="0"/>
              <a:t>, e alcuni dettagli implementativi.</a:t>
            </a:r>
          </a:p>
        </p:txBody>
      </p:sp>
    </p:spTree>
    <p:extLst>
      <p:ext uri="{BB962C8B-B14F-4D97-AF65-F5344CB8AC3E}">
        <p14:creationId xmlns:p14="http://schemas.microsoft.com/office/powerpoint/2010/main" val="3334203837"/>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5"/>
                                        </p:tgtEl>
                                      </p:cBhvr>
                                    </p:cmd>
                                  </p:childTnLst>
                                </p:cTn>
                              </p:par>
                            </p:childTnLst>
                          </p:cTn>
                        </p:par>
                      </p:childTnLst>
                    </p:cTn>
                  </p:par>
                </p:childTnLst>
              </p:cTn>
              <p:nextCondLst>
                <p:cond evt="onClick" delay="0">
                  <p:tgtEl>
                    <p:spTgt spid="5"/>
                  </p:tgtEl>
                </p:cond>
              </p:nextCondLst>
            </p:seq>
            <p:video>
              <p:cMediaNode vol="0" mute="1">
                <p:cTn id="7" fill="hold" display="0">
                  <p:stCondLst>
                    <p:cond delay="indefinite"/>
                  </p:stCondLst>
                </p:cTn>
                <p:tgtEl>
                  <p:spTgt spid="5"/>
                </p:tgtEl>
              </p:cMediaNode>
            </p:video>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8746ED2-5676-43D0-BB63-0A13E1E0A531}"/>
              </a:ext>
            </a:extLst>
          </p:cNvPr>
          <p:cNvSpPr>
            <a:spLocks noGrp="1"/>
          </p:cNvSpPr>
          <p:nvPr>
            <p:ph type="title"/>
          </p:nvPr>
        </p:nvSpPr>
        <p:spPr/>
        <p:txBody>
          <a:bodyPr/>
          <a:lstStyle/>
          <a:p>
            <a:r>
              <a:rPr lang="it-IT" dirty="0"/>
              <a:t>Rimbalzo </a:t>
            </a:r>
            <a:r>
              <a:rPr lang="it-IT" dirty="0" err="1"/>
              <a:t>Asteroid</a:t>
            </a:r>
            <a:endParaRPr lang="it-IT" dirty="0"/>
          </a:p>
        </p:txBody>
      </p:sp>
      <p:sp>
        <p:nvSpPr>
          <p:cNvPr id="3" name="Segnaposto contenuto 2">
            <a:extLst>
              <a:ext uri="{FF2B5EF4-FFF2-40B4-BE49-F238E27FC236}">
                <a16:creationId xmlns:a16="http://schemas.microsoft.com/office/drawing/2014/main" id="{C44AE149-07FA-4F9E-837C-AA70AD4C271D}"/>
              </a:ext>
            </a:extLst>
          </p:cNvPr>
          <p:cNvSpPr>
            <a:spLocks noGrp="1"/>
          </p:cNvSpPr>
          <p:nvPr>
            <p:ph idx="1"/>
          </p:nvPr>
        </p:nvSpPr>
        <p:spPr/>
        <p:txBody>
          <a:bodyPr/>
          <a:lstStyle/>
          <a:p>
            <a:pPr marL="0" indent="0">
              <a:buNone/>
            </a:pPr>
            <a:r>
              <a:rPr lang="it-IT" dirty="0"/>
              <a:t>Nel caso «OnTriggerEnter2D» venga </a:t>
            </a:r>
            <a:r>
              <a:rPr lang="it-IT" dirty="0" err="1"/>
              <a:t>triggerato</a:t>
            </a:r>
            <a:r>
              <a:rPr lang="it-IT" dirty="0"/>
              <a:t> da un bordo del background quello che andiamo a fare è controllare quale bordo è stato colpito in modo da andare a modificare il «ray2D» dell’asteroide</a:t>
            </a:r>
            <a:br>
              <a:rPr lang="it-IT" dirty="0"/>
            </a:br>
            <a:r>
              <a:rPr lang="it-IT" dirty="0"/>
              <a:t>Ad esempio se è stato colpito il bordo di destra creiamo un «vector3D» uguale a quello precedente ma con la componente x moltiplicata per meno uno e andiamo a modificare il «ray2D» con questo nuovo «Vector3D»</a:t>
            </a:r>
          </a:p>
        </p:txBody>
      </p:sp>
    </p:spTree>
    <p:extLst>
      <p:ext uri="{BB962C8B-B14F-4D97-AF65-F5344CB8AC3E}">
        <p14:creationId xmlns:p14="http://schemas.microsoft.com/office/powerpoint/2010/main" val="22056463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7A23A0-CFFB-4B63-AAD5-3CECD0EC816E}"/>
              </a:ext>
            </a:extLst>
          </p:cNvPr>
          <p:cNvSpPr>
            <a:spLocks noGrp="1"/>
          </p:cNvSpPr>
          <p:nvPr>
            <p:ph type="title"/>
          </p:nvPr>
        </p:nvSpPr>
        <p:spPr/>
        <p:txBody>
          <a:bodyPr/>
          <a:lstStyle/>
          <a:p>
            <a:r>
              <a:rPr lang="it-IT" dirty="0"/>
              <a:t>Rimbalzo </a:t>
            </a:r>
            <a:r>
              <a:rPr lang="it-IT" dirty="0" err="1"/>
              <a:t>Asteroid</a:t>
            </a:r>
            <a:endParaRPr lang="it-IT" dirty="0"/>
          </a:p>
        </p:txBody>
      </p:sp>
      <p:sp>
        <p:nvSpPr>
          <p:cNvPr id="3" name="Segnaposto contenuto 2">
            <a:extLst>
              <a:ext uri="{FF2B5EF4-FFF2-40B4-BE49-F238E27FC236}">
                <a16:creationId xmlns:a16="http://schemas.microsoft.com/office/drawing/2014/main" id="{8A7F0A4B-BA81-4565-A75B-3E091B7B28BD}"/>
              </a:ext>
            </a:extLst>
          </p:cNvPr>
          <p:cNvSpPr>
            <a:spLocks noGrp="1"/>
          </p:cNvSpPr>
          <p:nvPr>
            <p:ph idx="1"/>
          </p:nvPr>
        </p:nvSpPr>
        <p:spPr/>
        <p:txBody>
          <a:bodyPr>
            <a:normAutofit fontScale="92500" lnSpcReduction="20000"/>
          </a:bodyPr>
          <a:lstStyle/>
          <a:p>
            <a:pPr marL="0" indent="0">
              <a:buNone/>
            </a:pPr>
            <a:r>
              <a:rPr lang="it-IT" dirty="0"/>
              <a:t>	Ray2D prima del rimbalzo</a:t>
            </a:r>
          </a:p>
          <a:p>
            <a:pPr marL="0" indent="0">
              <a:buNone/>
            </a:pPr>
            <a:r>
              <a:rPr lang="it-IT" dirty="0"/>
              <a:t>	(prima di colpire il bordo di destra)</a:t>
            </a:r>
          </a:p>
          <a:p>
            <a:pPr marL="0" indent="0">
              <a:buNone/>
            </a:pPr>
            <a:endParaRPr lang="it-IT" dirty="0"/>
          </a:p>
          <a:p>
            <a:pPr marL="0" indent="0">
              <a:buNone/>
            </a:pPr>
            <a:endParaRPr lang="it-IT" dirty="0"/>
          </a:p>
          <a:p>
            <a:pPr marL="0" indent="0">
              <a:buNone/>
            </a:pPr>
            <a:endParaRPr lang="it-IT" dirty="0"/>
          </a:p>
          <a:p>
            <a:pPr marL="0" indent="0">
              <a:buNone/>
            </a:pPr>
            <a:endParaRPr lang="it-IT" dirty="0"/>
          </a:p>
          <a:p>
            <a:pPr marL="0" indent="0">
              <a:buNone/>
            </a:pPr>
            <a:r>
              <a:rPr lang="it-IT" dirty="0"/>
              <a:t>	Ray2D dopo del rimbalzo</a:t>
            </a:r>
            <a:br>
              <a:rPr lang="it-IT" dirty="0"/>
            </a:br>
            <a:r>
              <a:rPr lang="it-IT" dirty="0"/>
              <a:t>	(dopo aver colpito bordo di destra)</a:t>
            </a:r>
            <a:br>
              <a:rPr lang="it-IT" dirty="0"/>
            </a:br>
            <a:endParaRPr lang="it-IT" dirty="0"/>
          </a:p>
          <a:p>
            <a:pPr marL="0" indent="0">
              <a:buNone/>
            </a:pPr>
            <a:br>
              <a:rPr lang="it-IT" dirty="0"/>
            </a:br>
            <a:endParaRPr lang="it-IT" dirty="0"/>
          </a:p>
        </p:txBody>
      </p:sp>
      <p:pic>
        <p:nvPicPr>
          <p:cNvPr id="4" name="Immagine 3">
            <a:extLst>
              <a:ext uri="{FF2B5EF4-FFF2-40B4-BE49-F238E27FC236}">
                <a16:creationId xmlns:a16="http://schemas.microsoft.com/office/drawing/2014/main" id="{FBC8E21F-4E41-4080-8483-EA8E861C9ECF}"/>
              </a:ext>
            </a:extLst>
          </p:cNvPr>
          <p:cNvPicPr>
            <a:picLocks noChangeAspect="1"/>
          </p:cNvPicPr>
          <p:nvPr/>
        </p:nvPicPr>
        <p:blipFill>
          <a:blip r:embed="rId3"/>
          <a:stretch>
            <a:fillRect/>
          </a:stretch>
        </p:blipFill>
        <p:spPr>
          <a:xfrm>
            <a:off x="7558708" y="1289662"/>
            <a:ext cx="2847561" cy="2644163"/>
          </a:xfrm>
          <a:prstGeom prst="rect">
            <a:avLst/>
          </a:prstGeom>
        </p:spPr>
      </p:pic>
      <p:pic>
        <p:nvPicPr>
          <p:cNvPr id="5" name="Immagine 4">
            <a:extLst>
              <a:ext uri="{FF2B5EF4-FFF2-40B4-BE49-F238E27FC236}">
                <a16:creationId xmlns:a16="http://schemas.microsoft.com/office/drawing/2014/main" id="{486D790A-5C36-41D8-97A2-F556A8EBF38D}"/>
              </a:ext>
            </a:extLst>
          </p:cNvPr>
          <p:cNvPicPr>
            <a:picLocks noChangeAspect="1"/>
          </p:cNvPicPr>
          <p:nvPr/>
        </p:nvPicPr>
        <p:blipFill>
          <a:blip r:embed="rId4"/>
          <a:stretch>
            <a:fillRect/>
          </a:stretch>
        </p:blipFill>
        <p:spPr>
          <a:xfrm>
            <a:off x="7615856" y="4001294"/>
            <a:ext cx="2685677" cy="2429569"/>
          </a:xfrm>
          <a:prstGeom prst="rect">
            <a:avLst/>
          </a:prstGeom>
        </p:spPr>
      </p:pic>
    </p:spTree>
    <p:extLst>
      <p:ext uri="{BB962C8B-B14F-4D97-AF65-F5344CB8AC3E}">
        <p14:creationId xmlns:p14="http://schemas.microsoft.com/office/powerpoint/2010/main" val="28316638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5F8A9DD-903B-43E9-9B7C-6FABA833E186}"/>
              </a:ext>
            </a:extLst>
          </p:cNvPr>
          <p:cNvSpPr>
            <a:spLocks noGrp="1"/>
          </p:cNvSpPr>
          <p:nvPr>
            <p:ph type="title"/>
          </p:nvPr>
        </p:nvSpPr>
        <p:spPr/>
        <p:txBody>
          <a:bodyPr/>
          <a:lstStyle/>
          <a:p>
            <a:r>
              <a:rPr lang="it-IT" dirty="0"/>
              <a:t>Collisione con la navicella</a:t>
            </a:r>
          </a:p>
        </p:txBody>
      </p:sp>
      <p:sp>
        <p:nvSpPr>
          <p:cNvPr id="3" name="Segnaposto contenuto 2">
            <a:extLst>
              <a:ext uri="{FF2B5EF4-FFF2-40B4-BE49-F238E27FC236}">
                <a16:creationId xmlns:a16="http://schemas.microsoft.com/office/drawing/2014/main" id="{B22CF22A-DC56-4657-9F0C-96FF82574A5A}"/>
              </a:ext>
            </a:extLst>
          </p:cNvPr>
          <p:cNvSpPr>
            <a:spLocks noGrp="1"/>
          </p:cNvSpPr>
          <p:nvPr>
            <p:ph idx="1"/>
          </p:nvPr>
        </p:nvSpPr>
        <p:spPr/>
        <p:txBody>
          <a:bodyPr/>
          <a:lstStyle/>
          <a:p>
            <a:pPr marL="0" indent="0">
              <a:buNone/>
            </a:pPr>
            <a:r>
              <a:rPr lang="it-IT" dirty="0"/>
              <a:t>Nel caso in cui l’asteroide collida con la navicella viene mandata a quest’ultima un messaggio di game over utilizzando «</a:t>
            </a:r>
            <a:r>
              <a:rPr lang="it-IT" dirty="0" err="1"/>
              <a:t>sendMessage</a:t>
            </a:r>
            <a:r>
              <a:rPr lang="it-IT" dirty="0"/>
              <a:t>»</a:t>
            </a:r>
          </a:p>
          <a:p>
            <a:pPr marL="0" indent="0">
              <a:buNone/>
            </a:pPr>
            <a:r>
              <a:rPr lang="it-IT" dirty="0"/>
              <a:t>In questo caso apparirà una schermata di game over e il gioco termina</a:t>
            </a:r>
          </a:p>
        </p:txBody>
      </p:sp>
      <p:pic>
        <p:nvPicPr>
          <p:cNvPr id="4" name="Immagine 3">
            <a:extLst>
              <a:ext uri="{FF2B5EF4-FFF2-40B4-BE49-F238E27FC236}">
                <a16:creationId xmlns:a16="http://schemas.microsoft.com/office/drawing/2014/main" id="{70587D19-6C14-4EDE-84B0-FB5B5E9FCFA2}"/>
              </a:ext>
            </a:extLst>
          </p:cNvPr>
          <p:cNvPicPr>
            <a:picLocks noChangeAspect="1"/>
          </p:cNvPicPr>
          <p:nvPr/>
        </p:nvPicPr>
        <p:blipFill>
          <a:blip r:embed="rId2"/>
          <a:stretch>
            <a:fillRect/>
          </a:stretch>
        </p:blipFill>
        <p:spPr>
          <a:xfrm>
            <a:off x="3741254" y="3438885"/>
            <a:ext cx="4709491" cy="2895861"/>
          </a:xfrm>
          <a:prstGeom prst="rect">
            <a:avLst/>
          </a:prstGeom>
        </p:spPr>
      </p:pic>
    </p:spTree>
    <p:extLst>
      <p:ext uri="{BB962C8B-B14F-4D97-AF65-F5344CB8AC3E}">
        <p14:creationId xmlns:p14="http://schemas.microsoft.com/office/powerpoint/2010/main" val="13301500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0D3AB70-6C2B-4F2F-9168-49C8E749B4EC}"/>
              </a:ext>
            </a:extLst>
          </p:cNvPr>
          <p:cNvSpPr>
            <a:spLocks noGrp="1"/>
          </p:cNvSpPr>
          <p:nvPr>
            <p:ph type="title"/>
          </p:nvPr>
        </p:nvSpPr>
        <p:spPr/>
        <p:txBody>
          <a:bodyPr/>
          <a:lstStyle/>
          <a:p>
            <a:r>
              <a:rPr lang="it-IT" dirty="0"/>
              <a:t>Movimento navicella</a:t>
            </a:r>
          </a:p>
        </p:txBody>
      </p:sp>
      <p:sp>
        <p:nvSpPr>
          <p:cNvPr id="3" name="Segnaposto contenuto 2">
            <a:extLst>
              <a:ext uri="{FF2B5EF4-FFF2-40B4-BE49-F238E27FC236}">
                <a16:creationId xmlns:a16="http://schemas.microsoft.com/office/drawing/2014/main" id="{DEAD9EF2-70DA-40AB-971B-4DAF167E6182}"/>
              </a:ext>
            </a:extLst>
          </p:cNvPr>
          <p:cNvSpPr>
            <a:spLocks noGrp="1"/>
          </p:cNvSpPr>
          <p:nvPr>
            <p:ph idx="1"/>
          </p:nvPr>
        </p:nvSpPr>
        <p:spPr/>
        <p:txBody>
          <a:bodyPr>
            <a:normAutofit fontScale="92500" lnSpcReduction="10000"/>
          </a:bodyPr>
          <a:lstStyle/>
          <a:p>
            <a:pPr marL="0" indent="0">
              <a:buNone/>
            </a:pPr>
            <a:r>
              <a:rPr lang="it-IT" dirty="0"/>
              <a:t>Per il movimento della navicella andiamo a creare un </a:t>
            </a:r>
            <a:r>
              <a:rPr lang="it-IT" dirty="0" err="1"/>
              <a:t>Vector</a:t>
            </a:r>
            <a:r>
              <a:rPr lang="it-IT" dirty="0"/>
              <a:t> molto similmente a come si fa per gli asteroidi, solo che le componenti x e y le otteniamo con «</a:t>
            </a:r>
            <a:r>
              <a:rPr lang="it-IT" dirty="0" err="1"/>
              <a:t>GetAxis</a:t>
            </a:r>
            <a:r>
              <a:rPr lang="it-IT" dirty="0"/>
              <a:t>» che ci restituisce -1 o 1 in base a quale pulsante della croce direzionale si è premuto</a:t>
            </a:r>
          </a:p>
          <a:p>
            <a:pPr marL="0" indent="0">
              <a:buNone/>
            </a:pPr>
            <a:r>
              <a:rPr lang="it-IT" dirty="0"/>
              <a:t>Questo vettore viene moltiplicato per la variabile «speed» in modo che la navicella si muova solo fin quando un bottone della croce direzionale è premuto</a:t>
            </a:r>
          </a:p>
          <a:p>
            <a:pPr marL="0" indent="0">
              <a:buNone/>
            </a:pPr>
            <a:endParaRPr lang="it-IT" dirty="0"/>
          </a:p>
          <a:p>
            <a:pPr marL="0" indent="0">
              <a:buNone/>
            </a:pPr>
            <a:r>
              <a:rPr lang="it-IT" dirty="0"/>
              <a:t>Avendo i collider sia sulla navicella sia sui bordi e non andando a definire nessun comportamento particolare con «OnTriggerEnter2D»  quello che succede è che la navicella si comporta come se fosse dinanzi ad un muro e non si muove oltre il bordo</a:t>
            </a:r>
          </a:p>
        </p:txBody>
      </p:sp>
    </p:spTree>
    <p:extLst>
      <p:ext uri="{BB962C8B-B14F-4D97-AF65-F5344CB8AC3E}">
        <p14:creationId xmlns:p14="http://schemas.microsoft.com/office/powerpoint/2010/main" val="27013918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ttangolo 21"/>
          <p:cNvSpPr/>
          <p:nvPr/>
        </p:nvSpPr>
        <p:spPr>
          <a:xfrm>
            <a:off x="6633557" y="1510302"/>
            <a:ext cx="5434111" cy="395287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4" name="Ovale 23">
            <a:hlinkClick r:id="rId3" action="ppaction://hlinksldjump"/>
          </p:cNvPr>
          <p:cNvSpPr>
            <a:spLocks noChangeAspect="1"/>
          </p:cNvSpPr>
          <p:nvPr/>
        </p:nvSpPr>
        <p:spPr>
          <a:xfrm>
            <a:off x="7235323" y="3051505"/>
            <a:ext cx="1633503" cy="8359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err="1">
                <a:solidFill>
                  <a:schemeClr val="tx1"/>
                </a:solidFill>
              </a:rPr>
              <a:t>Playing</a:t>
            </a:r>
            <a:endParaRPr lang="it-IT" sz="2000" dirty="0">
              <a:solidFill>
                <a:schemeClr val="tx1"/>
              </a:solidFill>
            </a:endParaRPr>
          </a:p>
        </p:txBody>
      </p:sp>
      <p:sp>
        <p:nvSpPr>
          <p:cNvPr id="25" name="Ovale 24"/>
          <p:cNvSpPr>
            <a:spLocks noChangeAspect="1"/>
          </p:cNvSpPr>
          <p:nvPr/>
        </p:nvSpPr>
        <p:spPr>
          <a:xfrm>
            <a:off x="10086754" y="3052094"/>
            <a:ext cx="1633503" cy="8359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solidFill>
                  <a:schemeClr val="tx1"/>
                </a:solidFill>
              </a:rPr>
              <a:t>Game Over</a:t>
            </a:r>
          </a:p>
        </p:txBody>
      </p:sp>
      <p:cxnSp>
        <p:nvCxnSpPr>
          <p:cNvPr id="27" name="Connettore 7 26"/>
          <p:cNvCxnSpPr>
            <a:stCxn id="24" idx="7"/>
            <a:endCxn id="25" idx="1"/>
          </p:cNvCxnSpPr>
          <p:nvPr/>
        </p:nvCxnSpPr>
        <p:spPr>
          <a:xfrm rot="16200000" flipH="1">
            <a:off x="9477495" y="2326036"/>
            <a:ext cx="589" cy="1696370"/>
          </a:xfrm>
          <a:prstGeom prst="curvedConnector3">
            <a:avLst>
              <a:gd name="adj1" fmla="val -59596265"/>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8" name="CasellaDiTesto 27"/>
              <p:cNvSpPr txBox="1"/>
              <p:nvPr/>
            </p:nvSpPr>
            <p:spPr>
              <a:xfrm>
                <a:off x="8167131" y="2567583"/>
                <a:ext cx="2621316" cy="24269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𝑝𝑜𝑠𝑖𝑡𝑖𝑜𝑛</m:t>
                      </m:r>
                      <m:r>
                        <a:rPr lang="it-IT" sz="1000" b="0" i="1" dirty="0" smtClean="0">
                          <a:latin typeface="Cambria Math" panose="02040503050406030204" pitchFamily="18" charset="0"/>
                        </a:rPr>
                        <m:t>==</m:t>
                      </m:r>
                      <m:r>
                        <a:rPr lang="it-IT" sz="1000" b="0" i="1" dirty="0" smtClean="0">
                          <a:latin typeface="Cambria Math" panose="02040503050406030204" pitchFamily="18" charset="0"/>
                        </a:rPr>
                        <m:t>𝑆𝑝𝑜𝑡𝑖𝑜𝑛</m:t>
                      </m:r>
                      <m:r>
                        <a:rPr lang="it-IT" sz="1000" b="0" i="1" dirty="0" smtClean="0">
                          <a:latin typeface="Cambria Math" panose="02040503050406030204" pitchFamily="18" charset="0"/>
                        </a:rPr>
                        <m:t>/</m:t>
                      </m:r>
                      <m:r>
                        <a:rPr lang="it-IT" sz="1000" b="0" i="1" dirty="0" smtClean="0">
                          <a:latin typeface="Cambria Math" panose="02040503050406030204" pitchFamily="18" charset="0"/>
                        </a:rPr>
                        <m:t>𝑆𝑡𝑜𝑝</m:t>
                      </m:r>
                    </m:oMath>
                  </m:oMathPara>
                </a14:m>
                <a:endParaRPr lang="it-IT" sz="1000" baseline="-25000" dirty="0"/>
              </a:p>
            </p:txBody>
          </p:sp>
        </mc:Choice>
        <mc:Fallback xmlns="">
          <p:sp>
            <p:nvSpPr>
              <p:cNvPr id="28" name="CasellaDiTesto 27"/>
              <p:cNvSpPr txBox="1">
                <a:spLocks noRot="1" noChangeAspect="1" noMove="1" noResize="1" noEditPoints="1" noAdjustHandles="1" noChangeArrowheads="1" noChangeShapeType="1" noTextEdit="1"/>
              </p:cNvSpPr>
              <p:nvPr/>
            </p:nvSpPr>
            <p:spPr>
              <a:xfrm>
                <a:off x="8167131" y="2567583"/>
                <a:ext cx="2621316" cy="242695"/>
              </a:xfrm>
              <a:prstGeom prst="rect">
                <a:avLst/>
              </a:prstGeom>
              <a:blipFill>
                <a:blip r:embed="rId4"/>
                <a:stretch>
                  <a:fillRect b="-5000"/>
                </a:stretch>
              </a:blipFill>
            </p:spPr>
            <p:txBody>
              <a:bodyPr/>
              <a:lstStyle/>
              <a:p>
                <a:r>
                  <a:rPr lang="it-IT">
                    <a:noFill/>
                  </a:rPr>
                  <a:t> </a:t>
                </a:r>
              </a:p>
            </p:txBody>
          </p:sp>
        </mc:Fallback>
      </mc:AlternateContent>
      <p:grpSp>
        <p:nvGrpSpPr>
          <p:cNvPr id="92" name="Gruppo 91"/>
          <p:cNvGrpSpPr>
            <a:grpSpLocks noChangeAspect="1"/>
          </p:cNvGrpSpPr>
          <p:nvPr/>
        </p:nvGrpSpPr>
        <p:grpSpPr>
          <a:xfrm>
            <a:off x="439407" y="1528066"/>
            <a:ext cx="4824975" cy="2508298"/>
            <a:chOff x="-151689" y="2626718"/>
            <a:chExt cx="5390964" cy="2802532"/>
          </a:xfrm>
        </p:grpSpPr>
        <p:sp>
          <p:nvSpPr>
            <p:cNvPr id="21" name="Rettangolo 20"/>
            <p:cNvSpPr/>
            <p:nvPr/>
          </p:nvSpPr>
          <p:spPr>
            <a:xfrm>
              <a:off x="152400" y="2627219"/>
              <a:ext cx="5086875" cy="280203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9" name="Ovale 28">
              <a:hlinkClick r:id="rId5" action="ppaction://hlinksldjump"/>
            </p:cNvPr>
            <p:cNvSpPr>
              <a:spLocks noChangeAspect="1"/>
            </p:cNvSpPr>
            <p:nvPr/>
          </p:nvSpPr>
          <p:spPr>
            <a:xfrm>
              <a:off x="580353" y="3297792"/>
              <a:ext cx="1633503" cy="8359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err="1">
                  <a:solidFill>
                    <a:schemeClr val="tx1"/>
                  </a:solidFill>
                </a:rPr>
                <a:t>Move</a:t>
              </a:r>
              <a:endParaRPr lang="it-IT" sz="2000" dirty="0">
                <a:solidFill>
                  <a:schemeClr val="tx1"/>
                </a:solidFill>
              </a:endParaRPr>
            </a:p>
          </p:txBody>
        </p:sp>
        <p:sp>
          <p:nvSpPr>
            <p:cNvPr id="30" name="Ovale 29"/>
            <p:cNvSpPr>
              <a:spLocks noChangeAspect="1"/>
            </p:cNvSpPr>
            <p:nvPr/>
          </p:nvSpPr>
          <p:spPr>
            <a:xfrm>
              <a:off x="3431784" y="3298381"/>
              <a:ext cx="1633503" cy="8359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solidFill>
                    <a:schemeClr val="tx1"/>
                  </a:solidFill>
                </a:rPr>
                <a:t>Stop</a:t>
              </a:r>
            </a:p>
          </p:txBody>
        </p:sp>
        <p:cxnSp>
          <p:nvCxnSpPr>
            <p:cNvPr id="31" name="Connettore 7 30"/>
            <p:cNvCxnSpPr>
              <a:stCxn id="29" idx="7"/>
              <a:endCxn id="30" idx="1"/>
            </p:cNvCxnSpPr>
            <p:nvPr/>
          </p:nvCxnSpPr>
          <p:spPr>
            <a:xfrm rot="16200000" flipH="1">
              <a:off x="2822525" y="2572323"/>
              <a:ext cx="589" cy="1696370"/>
            </a:xfrm>
            <a:prstGeom prst="curvedConnector3">
              <a:avLst>
                <a:gd name="adj1" fmla="val -59596265"/>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2" name="CasellaDiTesto 31"/>
                <p:cNvSpPr txBox="1"/>
                <p:nvPr/>
              </p:nvSpPr>
              <p:spPr>
                <a:xfrm>
                  <a:off x="1512161" y="2814459"/>
                  <a:ext cx="2621316" cy="24269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𝑆𝑡𝑜𝑝</m:t>
                        </m:r>
                        <m:r>
                          <a:rPr lang="it-IT" sz="1000" b="0" i="1" dirty="0" smtClean="0">
                            <a:latin typeface="Cambria Math" panose="02040503050406030204" pitchFamily="18" charset="0"/>
                          </a:rPr>
                          <m:t>/</m:t>
                        </m:r>
                      </m:oMath>
                    </m:oMathPara>
                  </a14:m>
                  <a:endParaRPr lang="it-IT" sz="1000" baseline="-25000" dirty="0"/>
                </a:p>
              </p:txBody>
            </p:sp>
          </mc:Choice>
          <mc:Fallback xmlns="">
            <p:sp>
              <p:nvSpPr>
                <p:cNvPr id="32" name="CasellaDiTesto 31"/>
                <p:cNvSpPr txBox="1">
                  <a:spLocks noRot="1" noChangeAspect="1" noMove="1" noResize="1" noEditPoints="1" noAdjustHandles="1" noChangeArrowheads="1" noChangeShapeType="1" noTextEdit="1"/>
                </p:cNvSpPr>
                <p:nvPr/>
              </p:nvSpPr>
              <p:spPr>
                <a:xfrm>
                  <a:off x="1512161" y="2814459"/>
                  <a:ext cx="2621316" cy="242695"/>
                </a:xfrm>
                <a:prstGeom prst="rect">
                  <a:avLst/>
                </a:prstGeom>
                <a:blipFill>
                  <a:blip r:embed="rId6"/>
                  <a:stretch>
                    <a:fillRect b="-16667"/>
                  </a:stretch>
                </a:blipFill>
              </p:spPr>
              <p:txBody>
                <a:bodyPr/>
                <a:lstStyle/>
                <a:p>
                  <a:r>
                    <a:rPr lang="it-IT">
                      <a:noFill/>
                    </a:rPr>
                    <a:t> </a:t>
                  </a:r>
                </a:p>
              </p:txBody>
            </p:sp>
          </mc:Fallback>
        </mc:AlternateContent>
        <p:cxnSp>
          <p:nvCxnSpPr>
            <p:cNvPr id="33" name="Connettore 7 32"/>
            <p:cNvCxnSpPr/>
            <p:nvPr/>
          </p:nvCxnSpPr>
          <p:spPr>
            <a:xfrm rot="16200000" flipH="1">
              <a:off x="528829" y="3709416"/>
              <a:ext cx="591106" cy="12700"/>
            </a:xfrm>
            <a:prstGeom prst="curvedConnector5">
              <a:avLst>
                <a:gd name="adj1" fmla="val -38673"/>
                <a:gd name="adj2" fmla="val -4816370"/>
                <a:gd name="adj3" fmla="val 13867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4" name="CasellaDiTesto 33"/>
                <p:cNvSpPr txBox="1"/>
                <p:nvPr/>
              </p:nvSpPr>
              <p:spPr>
                <a:xfrm>
                  <a:off x="-151689" y="2994961"/>
                  <a:ext cx="1548793" cy="24269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𝑡𝑟𝑢𝑒</m:t>
                        </m:r>
                        <m:r>
                          <a:rPr lang="it-IT" sz="1000" i="1" dirty="0" smtClean="0">
                            <a:latin typeface="Cambria Math" panose="02040503050406030204" pitchFamily="18" charset="0"/>
                          </a:rPr>
                          <m:t>/</m:t>
                        </m:r>
                        <m:r>
                          <a:rPr lang="it-IT" sz="1000" i="1" dirty="0" smtClean="0">
                            <a:latin typeface="Cambria Math" panose="02040503050406030204" pitchFamily="18" charset="0"/>
                          </a:rPr>
                          <m:t>𝑝𝑜𝑠𝑖𝑡𝑖</m:t>
                        </m:r>
                        <m:r>
                          <a:rPr lang="it-IT" sz="1000" b="0" i="1" dirty="0" smtClean="0">
                            <a:latin typeface="Cambria Math" panose="02040503050406030204" pitchFamily="18" charset="0"/>
                          </a:rPr>
                          <m:t>𝑜𝑛</m:t>
                        </m:r>
                      </m:oMath>
                    </m:oMathPara>
                  </a14:m>
                  <a:endParaRPr lang="it-IT" sz="1000" baseline="-25000" dirty="0"/>
                </a:p>
              </p:txBody>
            </p:sp>
          </mc:Choice>
          <mc:Fallback xmlns="">
            <p:sp>
              <p:nvSpPr>
                <p:cNvPr id="34" name="CasellaDiTesto 33"/>
                <p:cNvSpPr txBox="1">
                  <a:spLocks noRot="1" noChangeAspect="1" noMove="1" noResize="1" noEditPoints="1" noAdjustHandles="1" noChangeArrowheads="1" noChangeShapeType="1" noTextEdit="1"/>
                </p:cNvSpPr>
                <p:nvPr/>
              </p:nvSpPr>
              <p:spPr>
                <a:xfrm>
                  <a:off x="-151689" y="2994961"/>
                  <a:ext cx="1548793" cy="242695"/>
                </a:xfrm>
                <a:prstGeom prst="rect">
                  <a:avLst/>
                </a:prstGeom>
                <a:blipFill>
                  <a:blip r:embed="rId7"/>
                  <a:stretch>
                    <a:fillRect b="-17143"/>
                  </a:stretch>
                </a:blipFill>
              </p:spPr>
              <p:txBody>
                <a:bodyPr/>
                <a:lstStyle/>
                <a:p>
                  <a:r>
                    <a:rPr lang="it-IT">
                      <a:noFill/>
                    </a:rPr>
                    <a:t> </a:t>
                  </a:r>
                </a:p>
              </p:txBody>
            </p:sp>
          </mc:Fallback>
        </mc:AlternateContent>
        <p:cxnSp>
          <p:nvCxnSpPr>
            <p:cNvPr id="43" name="Connettore diritto 42"/>
            <p:cNvCxnSpPr>
              <a:stCxn id="29" idx="3"/>
            </p:cNvCxnSpPr>
            <p:nvPr/>
          </p:nvCxnSpPr>
          <p:spPr>
            <a:xfrm flipH="1">
              <a:off x="533400" y="4011320"/>
              <a:ext cx="286174" cy="1262355"/>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4" name="Connettore diritto 43"/>
            <p:cNvCxnSpPr>
              <a:stCxn id="29" idx="5"/>
            </p:cNvCxnSpPr>
            <p:nvPr/>
          </p:nvCxnSpPr>
          <p:spPr>
            <a:xfrm>
              <a:off x="1974635" y="4011320"/>
              <a:ext cx="421539" cy="1262355"/>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45" name="CasellaDiTesto 44"/>
                <p:cNvSpPr txBox="1"/>
                <p:nvPr/>
              </p:nvSpPr>
              <p:spPr>
                <a:xfrm>
                  <a:off x="933805" y="4290047"/>
                  <a:ext cx="1035322" cy="34388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it-IT" sz="1000" i="1" smtClean="0">
                                <a:latin typeface="Cambria Math" panose="02040503050406030204" pitchFamily="18" charset="0"/>
                              </a:rPr>
                            </m:ctrlPr>
                          </m:accPr>
                          <m:e>
                            <m:r>
                              <a:rPr lang="it-IT" sz="1000" i="1" dirty="0" smtClean="0">
                                <a:latin typeface="Cambria Math" panose="02040503050406030204" pitchFamily="18" charset="0"/>
                              </a:rPr>
                              <m:t>𝑥</m:t>
                            </m:r>
                            <m:r>
                              <a:rPr lang="it-IT" sz="1000" i="1" baseline="-25000" dirty="0" err="1" smtClean="0">
                                <a:latin typeface="Cambria Math" panose="02040503050406030204" pitchFamily="18" charset="0"/>
                              </a:rPr>
                              <m:t>𝑎</m:t>
                            </m:r>
                          </m:e>
                        </m:acc>
                        <m:r>
                          <a:rPr lang="it-IT" sz="1000" b="0" i="1" smtClean="0">
                            <a:latin typeface="Cambria Math" panose="02040503050406030204" pitchFamily="18" charset="0"/>
                          </a:rPr>
                          <m:t>=</m:t>
                        </m:r>
                        <m:r>
                          <a:rPr lang="it-IT" sz="1000" b="0" i="1" smtClean="0">
                            <a:latin typeface="Cambria Math" panose="02040503050406030204" pitchFamily="18" charset="0"/>
                          </a:rPr>
                          <m:t>𝑣</m:t>
                        </m:r>
                        <m:func>
                          <m:funcPr>
                            <m:ctrlPr>
                              <a:rPr lang="it-IT" sz="1000" b="0" i="1" smtClean="0">
                                <a:latin typeface="Cambria Math" panose="02040503050406030204" pitchFamily="18" charset="0"/>
                              </a:rPr>
                            </m:ctrlPr>
                          </m:funcPr>
                          <m:fName>
                            <m:r>
                              <m:rPr>
                                <m:sty m:val="p"/>
                              </m:rPr>
                              <a:rPr lang="it-IT" sz="1000" b="0" i="0" smtClean="0">
                                <a:latin typeface="Cambria Math" panose="02040503050406030204" pitchFamily="18" charset="0"/>
                              </a:rPr>
                              <m:t>cos</m:t>
                            </m:r>
                          </m:fName>
                          <m:e>
                            <m:r>
                              <a:rPr lang="it-IT" sz="1000" b="0" i="1" smtClean="0">
                                <a:latin typeface="Cambria Math" panose="02040503050406030204" pitchFamily="18" charset="0"/>
                                <a:ea typeface="Cambria Math" panose="02040503050406030204" pitchFamily="18" charset="0"/>
                              </a:rPr>
                              <m:t>𝛾</m:t>
                            </m:r>
                          </m:e>
                        </m:func>
                      </m:oMath>
                    </m:oMathPara>
                  </a14:m>
                  <a:endParaRPr lang="it-IT" sz="1000" b="0" dirty="0"/>
                </a:p>
                <a:p>
                  <a:pPr/>
                  <a14:m>
                    <m:oMathPara xmlns:m="http://schemas.openxmlformats.org/officeDocument/2006/math">
                      <m:oMathParaPr>
                        <m:jc m:val="centerGroup"/>
                      </m:oMathParaPr>
                      <m:oMath xmlns:m="http://schemas.openxmlformats.org/officeDocument/2006/math">
                        <m:acc>
                          <m:accPr>
                            <m:chr m:val="̇"/>
                            <m:ctrlPr>
                              <a:rPr lang="it-IT" sz="1000" i="1" smtClean="0">
                                <a:latin typeface="Cambria Math" panose="02040503050406030204" pitchFamily="18" charset="0"/>
                              </a:rPr>
                            </m:ctrlPr>
                          </m:accPr>
                          <m:e>
                            <m:r>
                              <a:rPr lang="it-IT" sz="1000" b="0" i="1" dirty="0" smtClean="0">
                                <a:latin typeface="Cambria Math" panose="02040503050406030204" pitchFamily="18" charset="0"/>
                              </a:rPr>
                              <m:t>𝑦</m:t>
                            </m:r>
                            <m:r>
                              <a:rPr lang="it-IT" sz="1000" i="1" baseline="-25000" dirty="0" err="1" smtClean="0">
                                <a:latin typeface="Cambria Math" panose="02040503050406030204" pitchFamily="18" charset="0"/>
                              </a:rPr>
                              <m:t>𝑎</m:t>
                            </m:r>
                          </m:e>
                        </m:acc>
                        <m:r>
                          <a:rPr lang="it-IT" sz="1000" b="0" i="1" smtClean="0">
                            <a:latin typeface="Cambria Math" panose="02040503050406030204" pitchFamily="18" charset="0"/>
                          </a:rPr>
                          <m:t>=</m:t>
                        </m:r>
                        <m:r>
                          <a:rPr lang="it-IT" sz="1000" b="0" i="1" smtClean="0">
                            <a:latin typeface="Cambria Math" panose="02040503050406030204" pitchFamily="18" charset="0"/>
                          </a:rPr>
                          <m:t>𝑣</m:t>
                        </m:r>
                        <m:func>
                          <m:funcPr>
                            <m:ctrlPr>
                              <a:rPr lang="it-IT" sz="1000" b="0" i="1" smtClean="0">
                                <a:latin typeface="Cambria Math" panose="02040503050406030204" pitchFamily="18" charset="0"/>
                              </a:rPr>
                            </m:ctrlPr>
                          </m:funcPr>
                          <m:fName>
                            <m:r>
                              <m:rPr>
                                <m:sty m:val="p"/>
                              </m:rPr>
                              <a:rPr lang="it-IT" sz="1000" b="0" i="0" smtClean="0">
                                <a:latin typeface="Cambria Math" panose="02040503050406030204" pitchFamily="18" charset="0"/>
                              </a:rPr>
                              <m:t>sin</m:t>
                            </m:r>
                          </m:fName>
                          <m:e>
                            <m:r>
                              <a:rPr lang="it-IT" sz="1000" b="0" i="1" smtClean="0">
                                <a:latin typeface="Cambria Math" panose="02040503050406030204" pitchFamily="18" charset="0"/>
                                <a:ea typeface="Cambria Math" panose="02040503050406030204" pitchFamily="18" charset="0"/>
                              </a:rPr>
                              <m:t>𝛾</m:t>
                            </m:r>
                          </m:e>
                        </m:func>
                      </m:oMath>
                    </m:oMathPara>
                  </a14:m>
                  <a:endParaRPr lang="it-IT" sz="1000" dirty="0"/>
                </a:p>
              </p:txBody>
            </p:sp>
          </mc:Choice>
          <mc:Fallback xmlns="">
            <p:sp>
              <p:nvSpPr>
                <p:cNvPr id="45" name="CasellaDiTesto 44"/>
                <p:cNvSpPr txBox="1">
                  <a:spLocks noRot="1" noChangeAspect="1" noMove="1" noResize="1" noEditPoints="1" noAdjustHandles="1" noChangeArrowheads="1" noChangeShapeType="1" noTextEdit="1"/>
                </p:cNvSpPr>
                <p:nvPr/>
              </p:nvSpPr>
              <p:spPr>
                <a:xfrm>
                  <a:off x="933805" y="4290047"/>
                  <a:ext cx="1035322" cy="343881"/>
                </a:xfrm>
                <a:prstGeom prst="rect">
                  <a:avLst/>
                </a:prstGeom>
                <a:blipFill>
                  <a:blip r:embed="rId8"/>
                  <a:stretch>
                    <a:fillRect b="-12000"/>
                  </a:stretch>
                </a:blipFill>
              </p:spPr>
              <p:txBody>
                <a:bodyPr/>
                <a:lstStyle/>
                <a:p>
                  <a:r>
                    <a:rPr lang="it-IT">
                      <a:noFill/>
                    </a:rPr>
                    <a:t> </a:t>
                  </a:r>
                </a:p>
              </p:txBody>
            </p:sp>
          </mc:Fallback>
        </mc:AlternateContent>
        <p:cxnSp>
          <p:nvCxnSpPr>
            <p:cNvPr id="55" name="Connettore diritto 54"/>
            <p:cNvCxnSpPr>
              <a:stCxn id="30" idx="3"/>
            </p:cNvCxnSpPr>
            <p:nvPr/>
          </p:nvCxnSpPr>
          <p:spPr>
            <a:xfrm flipH="1">
              <a:off x="3308935" y="4011909"/>
              <a:ext cx="362070" cy="1217092"/>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6" name="Connettore diritto 55"/>
            <p:cNvCxnSpPr>
              <a:stCxn id="30" idx="5"/>
            </p:cNvCxnSpPr>
            <p:nvPr/>
          </p:nvCxnSpPr>
          <p:spPr>
            <a:xfrm>
              <a:off x="4826066" y="4011909"/>
              <a:ext cx="345643" cy="1217092"/>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57" name="CasellaDiTesto 56"/>
                <p:cNvSpPr txBox="1"/>
                <p:nvPr/>
              </p:nvSpPr>
              <p:spPr>
                <a:xfrm>
                  <a:off x="3709340" y="4245373"/>
                  <a:ext cx="1035322"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it-IT" sz="1000" i="1" smtClean="0">
                                <a:latin typeface="Cambria Math" panose="02040503050406030204" pitchFamily="18" charset="0"/>
                              </a:rPr>
                            </m:ctrlPr>
                          </m:accPr>
                          <m:e>
                            <m:r>
                              <a:rPr lang="it-IT" sz="1000" i="1" dirty="0" smtClean="0">
                                <a:latin typeface="Cambria Math" panose="02040503050406030204" pitchFamily="18" charset="0"/>
                              </a:rPr>
                              <m:t>𝑥</m:t>
                            </m:r>
                            <m:r>
                              <a:rPr lang="it-IT" sz="1000" i="1" baseline="-25000" dirty="0" err="1" smtClean="0">
                                <a:latin typeface="Cambria Math" panose="02040503050406030204" pitchFamily="18" charset="0"/>
                              </a:rPr>
                              <m:t>𝑎</m:t>
                            </m:r>
                          </m:e>
                        </m:acc>
                        <m:r>
                          <a:rPr lang="it-IT" sz="1000" b="0" i="1" smtClean="0">
                            <a:latin typeface="Cambria Math" panose="02040503050406030204" pitchFamily="18" charset="0"/>
                          </a:rPr>
                          <m:t>=0</m:t>
                        </m:r>
                      </m:oMath>
                    </m:oMathPara>
                  </a14:m>
                  <a:endParaRPr lang="it-IT" sz="1000" b="0" dirty="0"/>
                </a:p>
                <a:p>
                  <a:pPr/>
                  <a14:m>
                    <m:oMathPara xmlns:m="http://schemas.openxmlformats.org/officeDocument/2006/math">
                      <m:oMathParaPr>
                        <m:jc m:val="centerGroup"/>
                      </m:oMathParaPr>
                      <m:oMath xmlns:m="http://schemas.openxmlformats.org/officeDocument/2006/math">
                        <m:acc>
                          <m:accPr>
                            <m:chr m:val="̇"/>
                            <m:ctrlPr>
                              <a:rPr lang="it-IT" sz="1000" i="1" smtClean="0">
                                <a:latin typeface="Cambria Math" panose="02040503050406030204" pitchFamily="18" charset="0"/>
                              </a:rPr>
                            </m:ctrlPr>
                          </m:accPr>
                          <m:e>
                            <m:r>
                              <a:rPr lang="it-IT" sz="1000" b="0" i="1" dirty="0" smtClean="0">
                                <a:latin typeface="Cambria Math" panose="02040503050406030204" pitchFamily="18" charset="0"/>
                              </a:rPr>
                              <m:t>𝑦</m:t>
                            </m:r>
                            <m:r>
                              <a:rPr lang="it-IT" sz="1000" i="1" baseline="-25000" dirty="0" err="1" smtClean="0">
                                <a:latin typeface="Cambria Math" panose="02040503050406030204" pitchFamily="18" charset="0"/>
                              </a:rPr>
                              <m:t>𝑎</m:t>
                            </m:r>
                          </m:e>
                        </m:acc>
                        <m:r>
                          <a:rPr lang="it-IT" sz="1000" b="0" i="1" smtClean="0">
                            <a:latin typeface="Cambria Math" panose="02040503050406030204" pitchFamily="18" charset="0"/>
                          </a:rPr>
                          <m:t>=0</m:t>
                        </m:r>
                      </m:oMath>
                    </m:oMathPara>
                  </a14:m>
                  <a:endParaRPr lang="it-IT" sz="1000" dirty="0"/>
                </a:p>
              </p:txBody>
            </p:sp>
          </mc:Choice>
          <mc:Fallback xmlns="">
            <p:sp>
              <p:nvSpPr>
                <p:cNvPr id="57" name="CasellaDiTesto 56"/>
                <p:cNvSpPr txBox="1">
                  <a:spLocks noRot="1" noChangeAspect="1" noMove="1" noResize="1" noEditPoints="1" noAdjustHandles="1" noChangeArrowheads="1" noChangeShapeType="1" noTextEdit="1"/>
                </p:cNvSpPr>
                <p:nvPr/>
              </p:nvSpPr>
              <p:spPr>
                <a:xfrm>
                  <a:off x="3709340" y="4245373"/>
                  <a:ext cx="1035322" cy="307777"/>
                </a:xfrm>
                <a:prstGeom prst="rect">
                  <a:avLst/>
                </a:prstGeom>
                <a:blipFill>
                  <a:blip r:embed="rId9"/>
                  <a:stretch>
                    <a:fillRect b="-23913"/>
                  </a:stretch>
                </a:blipFill>
              </p:spPr>
              <p:txBody>
                <a:bodyPr/>
                <a:lstStyle/>
                <a:p>
                  <a:r>
                    <a:rPr lang="it-IT">
                      <a:noFill/>
                    </a:rPr>
                    <a:t> </a:t>
                  </a:r>
                </a:p>
              </p:txBody>
            </p:sp>
          </mc:Fallback>
        </mc:AlternateContent>
        <p:cxnSp>
          <p:nvCxnSpPr>
            <p:cNvPr id="66" name="Connettore 7 65"/>
            <p:cNvCxnSpPr>
              <a:endCxn id="29" idx="0"/>
            </p:cNvCxnSpPr>
            <p:nvPr/>
          </p:nvCxnSpPr>
          <p:spPr>
            <a:xfrm>
              <a:off x="246328" y="2869985"/>
              <a:ext cx="1150777" cy="427807"/>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7" name="CasellaDiTesto 66"/>
                <p:cNvSpPr txBox="1"/>
                <p:nvPr/>
              </p:nvSpPr>
              <p:spPr>
                <a:xfrm>
                  <a:off x="-120416" y="2626718"/>
                  <a:ext cx="2166701" cy="2806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𝑦</m:t>
                        </m:r>
                        <m:r>
                          <a:rPr lang="it-IT" sz="1000" i="1" baseline="-25000" dirty="0" err="1" smtClean="0">
                            <a:latin typeface="Cambria Math" panose="02040503050406030204" pitchFamily="18" charset="0"/>
                          </a:rPr>
                          <m:t>𝑎</m:t>
                        </m:r>
                        <m:r>
                          <a:rPr lang="it-IT" sz="1000" i="1" dirty="0" smtClean="0">
                            <a:latin typeface="Cambria Math" panose="02040503050406030204" pitchFamily="18" charset="0"/>
                          </a:rPr>
                          <m:t>=</m:t>
                        </m:r>
                        <m:sSup>
                          <m:sSupPr>
                            <m:ctrlPr>
                              <a:rPr lang="it-IT" sz="1000" b="0" i="1" dirty="0" smtClean="0">
                                <a:latin typeface="Cambria Math" panose="02040503050406030204" pitchFamily="18" charset="0"/>
                              </a:rPr>
                            </m:ctrlPr>
                          </m:sSupPr>
                          <m:e>
                            <m:r>
                              <a:rPr lang="it-IT" sz="1000" b="0" i="1" dirty="0" smtClean="0">
                                <a:latin typeface="Cambria Math" panose="02040503050406030204" pitchFamily="18" charset="0"/>
                              </a:rPr>
                              <m:t>𝑦</m:t>
                            </m:r>
                          </m:e>
                          <m:sup>
                            <m:r>
                              <a:rPr lang="it-IT" sz="1000" b="0" i="1" dirty="0" smtClean="0">
                                <a:latin typeface="Cambria Math" panose="02040503050406030204" pitchFamily="18" charset="0"/>
                              </a:rPr>
                              <m:t>𝑖</m:t>
                            </m:r>
                          </m:sup>
                        </m:sSup>
                        <m:r>
                          <a:rPr lang="it-IT" sz="1000" b="0" i="0" dirty="0" smtClean="0">
                            <a:latin typeface="Cambria Math" panose="02040503050406030204" pitchFamily="18" charset="0"/>
                          </a:rPr>
                          <m:t>,</m:t>
                        </m:r>
                        <m:r>
                          <a:rPr lang="it-IT" sz="1000" i="1" dirty="0" smtClean="0">
                            <a:latin typeface="Cambria Math" panose="02040503050406030204" pitchFamily="18" charset="0"/>
                          </a:rPr>
                          <m:t> </m:t>
                        </m:r>
                        <m:r>
                          <a:rPr lang="it-IT" sz="1000" b="0" i="1" dirty="0" smtClean="0">
                            <a:latin typeface="Cambria Math" panose="02040503050406030204" pitchFamily="18" charset="0"/>
                          </a:rPr>
                          <m:t>𝑥</m:t>
                        </m:r>
                        <m:r>
                          <a:rPr lang="it-IT" sz="1000" i="1" baseline="-25000" dirty="0" err="1" smtClean="0">
                            <a:latin typeface="Cambria Math" panose="02040503050406030204" pitchFamily="18" charset="0"/>
                          </a:rPr>
                          <m:t>𝑎</m:t>
                        </m:r>
                        <m:r>
                          <a:rPr lang="it-IT" sz="1000" i="1" dirty="0" smtClean="0">
                            <a:latin typeface="Cambria Math" panose="02040503050406030204" pitchFamily="18" charset="0"/>
                          </a:rPr>
                          <m:t>=</m:t>
                        </m:r>
                        <m:sSup>
                          <m:sSupPr>
                            <m:ctrlPr>
                              <a:rPr lang="it-IT" sz="1000" i="1" dirty="0" smtClean="0">
                                <a:latin typeface="Cambria Math" panose="02040503050406030204" pitchFamily="18" charset="0"/>
                              </a:rPr>
                            </m:ctrlPr>
                          </m:sSupPr>
                          <m:e>
                            <m:r>
                              <a:rPr lang="it-IT" sz="1000" b="0" i="1" dirty="0" smtClean="0">
                                <a:latin typeface="Cambria Math" panose="02040503050406030204" pitchFamily="18" charset="0"/>
                              </a:rPr>
                              <m:t>𝑥</m:t>
                            </m:r>
                          </m:e>
                          <m:sup>
                            <m:r>
                              <a:rPr lang="it-IT" sz="1000" b="0" i="1" dirty="0" smtClean="0">
                                <a:latin typeface="Cambria Math" panose="02040503050406030204" pitchFamily="18" charset="0"/>
                              </a:rPr>
                              <m:t>𝑖</m:t>
                            </m:r>
                          </m:sup>
                        </m:sSup>
                        <m:r>
                          <a:rPr lang="it-IT" sz="1000" b="0" i="1" dirty="0" smtClean="0">
                            <a:latin typeface="Cambria Math" panose="02040503050406030204" pitchFamily="18" charset="0"/>
                          </a:rPr>
                          <m:t>,</m:t>
                        </m:r>
                        <m:r>
                          <a:rPr lang="it-IT" sz="1000" b="0" i="1" dirty="0" smtClean="0">
                            <a:latin typeface="Cambria Math" panose="02040503050406030204" pitchFamily="18" charset="0"/>
                            <a:ea typeface="Cambria Math" panose="02040503050406030204" pitchFamily="18" charset="0"/>
                          </a:rPr>
                          <m:t>𝛾</m:t>
                        </m:r>
                        <m:r>
                          <a:rPr lang="it-IT" sz="1000" b="0" i="1" dirty="0" smtClean="0">
                            <a:latin typeface="Cambria Math" panose="02040503050406030204" pitchFamily="18" charset="0"/>
                            <a:ea typeface="Cambria Math" panose="02040503050406030204" pitchFamily="18" charset="0"/>
                          </a:rPr>
                          <m:t>=</m:t>
                        </m:r>
                        <m:sSup>
                          <m:sSupPr>
                            <m:ctrlPr>
                              <a:rPr lang="it-IT" sz="1000" b="0" i="1" dirty="0" smtClean="0">
                                <a:latin typeface="Cambria Math" panose="02040503050406030204" pitchFamily="18" charset="0"/>
                              </a:rPr>
                            </m:ctrlPr>
                          </m:sSupPr>
                          <m:e>
                            <m:r>
                              <a:rPr lang="it-IT" sz="1000" b="0" i="1" dirty="0" smtClean="0">
                                <a:latin typeface="Cambria Math" panose="02040503050406030204" pitchFamily="18" charset="0"/>
                                <a:ea typeface="Cambria Math" panose="02040503050406030204" pitchFamily="18" charset="0"/>
                              </a:rPr>
                              <m:t>𝛾</m:t>
                            </m:r>
                          </m:e>
                          <m:sup>
                            <m:r>
                              <a:rPr lang="it-IT" sz="1000" b="0" i="1" dirty="0" smtClean="0">
                                <a:latin typeface="Cambria Math" panose="02040503050406030204" pitchFamily="18" charset="0"/>
                              </a:rPr>
                              <m:t>𝑖</m:t>
                            </m:r>
                          </m:sup>
                        </m:sSup>
                        <m:r>
                          <a:rPr lang="it-IT" sz="1000" i="1" dirty="0" smtClean="0">
                            <a:latin typeface="Cambria Math" panose="02040503050406030204" pitchFamily="18" charset="0"/>
                          </a:rPr>
                          <m:t>/</m:t>
                        </m:r>
                        <m:r>
                          <a:rPr lang="it-IT" sz="1000" i="1" baseline="-25000" dirty="0" smtClean="0">
                            <a:latin typeface="Cambria Math" panose="02040503050406030204" pitchFamily="18" charset="0"/>
                          </a:rPr>
                          <m:t> </m:t>
                        </m:r>
                      </m:oMath>
                    </m:oMathPara>
                  </a14:m>
                  <a:endParaRPr lang="it-IT" sz="1000" baseline="-25000" dirty="0"/>
                </a:p>
              </p:txBody>
            </p:sp>
          </mc:Choice>
          <mc:Fallback xmlns="">
            <p:sp>
              <p:nvSpPr>
                <p:cNvPr id="67" name="CasellaDiTesto 66"/>
                <p:cNvSpPr txBox="1">
                  <a:spLocks noRot="1" noChangeAspect="1" noMove="1" noResize="1" noEditPoints="1" noAdjustHandles="1" noChangeArrowheads="1" noChangeShapeType="1" noTextEdit="1"/>
                </p:cNvSpPr>
                <p:nvPr/>
              </p:nvSpPr>
              <p:spPr>
                <a:xfrm>
                  <a:off x="-120416" y="2626718"/>
                  <a:ext cx="2166701" cy="280621"/>
                </a:xfrm>
                <a:prstGeom prst="rect">
                  <a:avLst/>
                </a:prstGeom>
                <a:blipFill>
                  <a:blip r:embed="rId10"/>
                  <a:stretch>
                    <a:fillRect b="-2439"/>
                  </a:stretch>
                </a:blipFill>
              </p:spPr>
              <p:txBody>
                <a:bodyPr/>
                <a:lstStyle/>
                <a:p>
                  <a:r>
                    <a:rPr lang="it-IT">
                      <a:noFill/>
                    </a:rPr>
                    <a:t> </a:t>
                  </a:r>
                </a:p>
              </p:txBody>
            </p:sp>
          </mc:Fallback>
        </mc:AlternateContent>
      </p:grpSp>
      <p:cxnSp>
        <p:nvCxnSpPr>
          <p:cNvPr id="69" name="Connettore 7 68"/>
          <p:cNvCxnSpPr>
            <a:endCxn id="24" idx="3"/>
          </p:cNvCxnSpPr>
          <p:nvPr/>
        </p:nvCxnSpPr>
        <p:spPr>
          <a:xfrm flipV="1">
            <a:off x="6832185" y="3765033"/>
            <a:ext cx="642359" cy="444781"/>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0" name="CasellaDiTesto 69"/>
              <p:cNvSpPr txBox="1"/>
              <p:nvPr/>
            </p:nvSpPr>
            <p:spPr>
              <a:xfrm>
                <a:off x="5995675" y="4170384"/>
                <a:ext cx="2166700" cy="25115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𝑦</m:t>
                      </m:r>
                      <m:r>
                        <a:rPr lang="it-IT" sz="1000" b="0" i="1" baseline="-25000" dirty="0" smtClean="0">
                          <a:latin typeface="Cambria Math" panose="02040503050406030204" pitchFamily="18" charset="0"/>
                        </a:rPr>
                        <m:t>𝑠</m:t>
                      </m:r>
                      <m:r>
                        <a:rPr lang="it-IT" sz="1000" i="1" dirty="0" smtClean="0">
                          <a:latin typeface="Cambria Math" panose="02040503050406030204" pitchFamily="18" charset="0"/>
                        </a:rPr>
                        <m:t>=</m:t>
                      </m:r>
                      <m:r>
                        <a:rPr lang="it-IT" sz="1000" b="0" i="0" dirty="0" smtClean="0">
                          <a:latin typeface="Cambria Math" panose="02040503050406030204" pitchFamily="18" charset="0"/>
                        </a:rPr>
                        <m:t>0,</m:t>
                      </m:r>
                      <m:r>
                        <a:rPr lang="it-IT" sz="1000" i="1" dirty="0" smtClean="0">
                          <a:latin typeface="Cambria Math" panose="02040503050406030204" pitchFamily="18" charset="0"/>
                        </a:rPr>
                        <m:t> </m:t>
                      </m:r>
                      <m:r>
                        <a:rPr lang="it-IT" sz="1000" b="0" i="1" dirty="0" smtClean="0">
                          <a:latin typeface="Cambria Math" panose="02040503050406030204" pitchFamily="18" charset="0"/>
                        </a:rPr>
                        <m:t>𝑥</m:t>
                      </m:r>
                      <m:r>
                        <a:rPr lang="it-IT" sz="1000" b="0" i="1" baseline="-25000" dirty="0" smtClean="0">
                          <a:latin typeface="Cambria Math" panose="02040503050406030204" pitchFamily="18" charset="0"/>
                        </a:rPr>
                        <m:t>𝑠</m:t>
                      </m:r>
                      <m:r>
                        <a:rPr lang="it-IT" sz="1000" i="1" dirty="0" smtClean="0">
                          <a:latin typeface="Cambria Math" panose="02040503050406030204" pitchFamily="18" charset="0"/>
                        </a:rPr>
                        <m:t>=</m:t>
                      </m:r>
                      <m:r>
                        <a:rPr lang="it-IT" sz="1000" b="0" i="1" dirty="0" smtClean="0">
                          <a:latin typeface="Cambria Math" panose="02040503050406030204" pitchFamily="18" charset="0"/>
                        </a:rPr>
                        <m:t>0</m:t>
                      </m:r>
                      <m:r>
                        <a:rPr lang="it-IT" sz="1000" i="1" dirty="0" smtClean="0">
                          <a:latin typeface="Cambria Math" panose="02040503050406030204" pitchFamily="18" charset="0"/>
                        </a:rPr>
                        <m:t>/</m:t>
                      </m:r>
                      <m:r>
                        <a:rPr lang="it-IT" sz="1000" i="1" baseline="-25000" dirty="0" smtClean="0">
                          <a:latin typeface="Cambria Math" panose="02040503050406030204" pitchFamily="18" charset="0"/>
                        </a:rPr>
                        <m:t> </m:t>
                      </m:r>
                    </m:oMath>
                  </m:oMathPara>
                </a14:m>
                <a:endParaRPr lang="it-IT" sz="1000" baseline="-25000" dirty="0"/>
              </a:p>
            </p:txBody>
          </p:sp>
        </mc:Choice>
        <mc:Fallback xmlns="">
          <p:sp>
            <p:nvSpPr>
              <p:cNvPr id="70" name="CasellaDiTesto 69"/>
              <p:cNvSpPr txBox="1">
                <a:spLocks noRot="1" noChangeAspect="1" noMove="1" noResize="1" noEditPoints="1" noAdjustHandles="1" noChangeArrowheads="1" noChangeShapeType="1" noTextEdit="1"/>
              </p:cNvSpPr>
              <p:nvPr/>
            </p:nvSpPr>
            <p:spPr>
              <a:xfrm>
                <a:off x="5995675" y="4170384"/>
                <a:ext cx="2166700" cy="251159"/>
              </a:xfrm>
              <a:prstGeom prst="rect">
                <a:avLst/>
              </a:prstGeom>
              <a:blipFill>
                <a:blip r:embed="rId11"/>
                <a:stretch>
                  <a:fillRect b="-2439"/>
                </a:stretch>
              </a:blipFill>
            </p:spPr>
            <p:txBody>
              <a:bodyPr/>
              <a:lstStyle/>
              <a:p>
                <a:r>
                  <a:rPr lang="it-IT">
                    <a:noFill/>
                  </a:rPr>
                  <a:t> </a:t>
                </a:r>
              </a:p>
            </p:txBody>
          </p:sp>
        </mc:Fallback>
      </mc:AlternateContent>
      <p:cxnSp>
        <p:nvCxnSpPr>
          <p:cNvPr id="74" name="Connettore diritto 73"/>
          <p:cNvCxnSpPr/>
          <p:nvPr/>
        </p:nvCxnSpPr>
        <p:spPr>
          <a:xfrm flipH="1">
            <a:off x="10086754" y="3765754"/>
            <a:ext cx="235629" cy="93028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5" name="Connettore diritto 74"/>
          <p:cNvCxnSpPr/>
          <p:nvPr/>
        </p:nvCxnSpPr>
        <p:spPr>
          <a:xfrm>
            <a:off x="11477444" y="3765754"/>
            <a:ext cx="298476" cy="97557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76" name="CasellaDiTesto 75"/>
              <p:cNvSpPr txBox="1"/>
              <p:nvPr/>
            </p:nvSpPr>
            <p:spPr>
              <a:xfrm>
                <a:off x="10360718" y="3999218"/>
                <a:ext cx="1035322"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it-IT" sz="1000" i="1" smtClean="0">
                              <a:latin typeface="Cambria Math" panose="02040503050406030204" pitchFamily="18" charset="0"/>
                            </a:rPr>
                          </m:ctrlPr>
                        </m:accPr>
                        <m:e>
                          <m:r>
                            <a:rPr lang="it-IT" sz="1000" i="1" dirty="0" smtClean="0">
                              <a:latin typeface="Cambria Math" panose="02040503050406030204" pitchFamily="18" charset="0"/>
                            </a:rPr>
                            <m:t>𝑥</m:t>
                          </m:r>
                          <m:r>
                            <a:rPr lang="it-IT" sz="1000" b="0" i="1" baseline="-25000" dirty="0" smtClean="0">
                              <a:latin typeface="Cambria Math" panose="02040503050406030204" pitchFamily="18" charset="0"/>
                            </a:rPr>
                            <m:t>𝑠</m:t>
                          </m:r>
                        </m:e>
                      </m:acc>
                      <m:r>
                        <a:rPr lang="it-IT" sz="1000" b="0" i="1" smtClean="0">
                          <a:latin typeface="Cambria Math" panose="02040503050406030204" pitchFamily="18" charset="0"/>
                        </a:rPr>
                        <m:t>=0</m:t>
                      </m:r>
                    </m:oMath>
                  </m:oMathPara>
                </a14:m>
                <a:endParaRPr lang="it-IT" sz="1000" b="0" dirty="0"/>
              </a:p>
              <a:p>
                <a:pPr/>
                <a14:m>
                  <m:oMathPara xmlns:m="http://schemas.openxmlformats.org/officeDocument/2006/math">
                    <m:oMathParaPr>
                      <m:jc m:val="centerGroup"/>
                    </m:oMathParaPr>
                    <m:oMath xmlns:m="http://schemas.openxmlformats.org/officeDocument/2006/math">
                      <m:acc>
                        <m:accPr>
                          <m:chr m:val="̇"/>
                          <m:ctrlPr>
                            <a:rPr lang="it-IT" sz="1000" i="1" smtClean="0">
                              <a:latin typeface="Cambria Math" panose="02040503050406030204" pitchFamily="18" charset="0"/>
                            </a:rPr>
                          </m:ctrlPr>
                        </m:accPr>
                        <m:e>
                          <m:r>
                            <a:rPr lang="it-IT" sz="1000" b="0" i="1" dirty="0" smtClean="0">
                              <a:latin typeface="Cambria Math" panose="02040503050406030204" pitchFamily="18" charset="0"/>
                            </a:rPr>
                            <m:t>𝑦</m:t>
                          </m:r>
                          <m:r>
                            <a:rPr lang="it-IT" sz="1000" b="0" i="1" baseline="-25000" dirty="0" smtClean="0">
                              <a:latin typeface="Cambria Math" panose="02040503050406030204" pitchFamily="18" charset="0"/>
                            </a:rPr>
                            <m:t>𝑠</m:t>
                          </m:r>
                        </m:e>
                      </m:acc>
                      <m:r>
                        <a:rPr lang="it-IT" sz="1000" b="0" i="1" smtClean="0">
                          <a:latin typeface="Cambria Math" panose="02040503050406030204" pitchFamily="18" charset="0"/>
                        </a:rPr>
                        <m:t>=0</m:t>
                      </m:r>
                    </m:oMath>
                  </m:oMathPara>
                </a14:m>
                <a:endParaRPr lang="it-IT" sz="1000" dirty="0"/>
              </a:p>
            </p:txBody>
          </p:sp>
        </mc:Choice>
        <mc:Fallback xmlns="">
          <p:sp>
            <p:nvSpPr>
              <p:cNvPr id="76" name="CasellaDiTesto 75"/>
              <p:cNvSpPr txBox="1">
                <a:spLocks noRot="1" noChangeAspect="1" noMove="1" noResize="1" noEditPoints="1" noAdjustHandles="1" noChangeArrowheads="1" noChangeShapeType="1" noTextEdit="1"/>
              </p:cNvSpPr>
              <p:nvPr/>
            </p:nvSpPr>
            <p:spPr>
              <a:xfrm>
                <a:off x="10360718" y="3999218"/>
                <a:ext cx="1035322" cy="307777"/>
              </a:xfrm>
              <a:prstGeom prst="rect">
                <a:avLst/>
              </a:prstGeom>
              <a:blipFill>
                <a:blip r:embed="rId12"/>
                <a:stretch>
                  <a:fillRect b="-11765"/>
                </a:stretch>
              </a:blipFill>
            </p:spPr>
            <p:txBody>
              <a:bodyPr/>
              <a:lstStyle/>
              <a:p>
                <a:r>
                  <a:rPr lang="it-IT">
                    <a:noFill/>
                  </a:rPr>
                  <a:t> </a:t>
                </a:r>
              </a:p>
            </p:txBody>
          </p:sp>
        </mc:Fallback>
      </mc:AlternateContent>
      <p:cxnSp>
        <p:nvCxnSpPr>
          <p:cNvPr id="83" name="Connettore 2 82"/>
          <p:cNvCxnSpPr/>
          <p:nvPr/>
        </p:nvCxnSpPr>
        <p:spPr>
          <a:xfrm>
            <a:off x="5678803" y="2886585"/>
            <a:ext cx="954754" cy="0"/>
          </a:xfrm>
          <a:prstGeom prst="straightConnector1">
            <a:avLst/>
          </a:prstGeom>
          <a:ln>
            <a:solidFill>
              <a:schemeClr val="tx1"/>
            </a:solidFill>
            <a:headEnd type="diamon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5" name="CasellaDiTesto 84"/>
              <p:cNvSpPr txBox="1"/>
              <p:nvPr/>
            </p:nvSpPr>
            <p:spPr>
              <a:xfrm>
                <a:off x="4845522" y="2678199"/>
                <a:ext cx="2621316" cy="24269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𝑝𝑜𝑠𝑖𝑡𝑖𝑜𝑛</m:t>
                      </m:r>
                    </m:oMath>
                  </m:oMathPara>
                </a14:m>
                <a:endParaRPr lang="it-IT" sz="1000" baseline="-25000" dirty="0"/>
              </a:p>
            </p:txBody>
          </p:sp>
        </mc:Choice>
        <mc:Fallback xmlns="">
          <p:sp>
            <p:nvSpPr>
              <p:cNvPr id="85" name="CasellaDiTesto 84"/>
              <p:cNvSpPr txBox="1">
                <a:spLocks noRot="1" noChangeAspect="1" noMove="1" noResize="1" noEditPoints="1" noAdjustHandles="1" noChangeArrowheads="1" noChangeShapeType="1" noTextEdit="1"/>
              </p:cNvSpPr>
              <p:nvPr/>
            </p:nvSpPr>
            <p:spPr>
              <a:xfrm>
                <a:off x="4845522" y="2678199"/>
                <a:ext cx="2621316" cy="242695"/>
              </a:xfrm>
              <a:prstGeom prst="rect">
                <a:avLst/>
              </a:prstGeom>
              <a:blipFill>
                <a:blip r:embed="rId13"/>
                <a:stretch>
                  <a:fillRect b="-2500"/>
                </a:stretch>
              </a:blipFill>
            </p:spPr>
            <p:txBody>
              <a:bodyPr/>
              <a:lstStyle/>
              <a:p>
                <a:r>
                  <a:rPr lang="it-IT">
                    <a:noFill/>
                  </a:rPr>
                  <a:t> </a:t>
                </a:r>
              </a:p>
            </p:txBody>
          </p:sp>
        </mc:Fallback>
      </mc:AlternateContent>
      <p:cxnSp>
        <p:nvCxnSpPr>
          <p:cNvPr id="87" name="Connettore 2 86"/>
          <p:cNvCxnSpPr/>
          <p:nvPr/>
        </p:nvCxnSpPr>
        <p:spPr>
          <a:xfrm flipH="1">
            <a:off x="5678803" y="4011319"/>
            <a:ext cx="954754" cy="0"/>
          </a:xfrm>
          <a:prstGeom prst="straightConnector1">
            <a:avLst/>
          </a:prstGeom>
          <a:ln>
            <a:solidFill>
              <a:schemeClr val="tx1"/>
            </a:solidFill>
            <a:headEnd type="diamon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8" name="CasellaDiTesto 87"/>
              <p:cNvSpPr txBox="1"/>
              <p:nvPr/>
            </p:nvSpPr>
            <p:spPr>
              <a:xfrm>
                <a:off x="4849220" y="3811029"/>
                <a:ext cx="2621316" cy="24269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𝑆𝑡𝑜𝑝</m:t>
                      </m:r>
                    </m:oMath>
                  </m:oMathPara>
                </a14:m>
                <a:endParaRPr lang="it-IT" sz="1000" baseline="-25000" dirty="0"/>
              </a:p>
            </p:txBody>
          </p:sp>
        </mc:Choice>
        <mc:Fallback xmlns="">
          <p:sp>
            <p:nvSpPr>
              <p:cNvPr id="88" name="CasellaDiTesto 87"/>
              <p:cNvSpPr txBox="1">
                <a:spLocks noRot="1" noChangeAspect="1" noMove="1" noResize="1" noEditPoints="1" noAdjustHandles="1" noChangeArrowheads="1" noChangeShapeType="1" noTextEdit="1"/>
              </p:cNvSpPr>
              <p:nvPr/>
            </p:nvSpPr>
            <p:spPr>
              <a:xfrm>
                <a:off x="4849220" y="3811029"/>
                <a:ext cx="2621316" cy="242695"/>
              </a:xfrm>
              <a:prstGeom prst="rect">
                <a:avLst/>
              </a:prstGeom>
              <a:blipFill>
                <a:blip r:embed="rId14"/>
                <a:stretch>
                  <a:fillRect b="-2500"/>
                </a:stretch>
              </a:blipFill>
            </p:spPr>
            <p:txBody>
              <a:bodyPr/>
              <a:lstStyle/>
              <a:p>
                <a:r>
                  <a:rPr lang="it-IT">
                    <a:noFill/>
                  </a:rPr>
                  <a:t> </a:t>
                </a:r>
              </a:p>
            </p:txBody>
          </p:sp>
        </mc:Fallback>
      </mc:AlternateContent>
      <p:sp>
        <p:nvSpPr>
          <p:cNvPr id="89" name="CasellaDiTesto 88"/>
          <p:cNvSpPr txBox="1"/>
          <p:nvPr/>
        </p:nvSpPr>
        <p:spPr>
          <a:xfrm>
            <a:off x="332509" y="207818"/>
            <a:ext cx="11338560" cy="369332"/>
          </a:xfrm>
          <a:prstGeom prst="rect">
            <a:avLst/>
          </a:prstGeom>
          <a:noFill/>
        </p:spPr>
        <p:txBody>
          <a:bodyPr wrap="square" rtlCol="0">
            <a:spAutoFit/>
          </a:bodyPr>
          <a:lstStyle/>
          <a:p>
            <a:pPr algn="ctr"/>
            <a:r>
              <a:rPr lang="it-IT" dirty="0" err="1"/>
              <a:t>Composition</a:t>
            </a:r>
            <a:r>
              <a:rPr lang="it-IT" dirty="0"/>
              <a:t> of </a:t>
            </a:r>
            <a:r>
              <a:rPr lang="it-IT" dirty="0" err="1"/>
              <a:t>Asteroids</a:t>
            </a:r>
            <a:r>
              <a:rPr lang="it-IT" dirty="0"/>
              <a:t> and </a:t>
            </a:r>
            <a:r>
              <a:rPr lang="it-IT" dirty="0" err="1"/>
              <a:t>Spaceship</a:t>
            </a:r>
            <a:endParaRPr lang="it-IT" dirty="0"/>
          </a:p>
        </p:txBody>
      </p:sp>
      <p:sp>
        <p:nvSpPr>
          <p:cNvPr id="122" name="Rettangolo 121"/>
          <p:cNvSpPr/>
          <p:nvPr/>
        </p:nvSpPr>
        <p:spPr>
          <a:xfrm>
            <a:off x="226243" y="735291"/>
            <a:ext cx="5452560" cy="600487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nvGrpSpPr>
          <p:cNvPr id="123" name="Gruppo 122"/>
          <p:cNvGrpSpPr>
            <a:grpSpLocks noChangeAspect="1"/>
          </p:cNvGrpSpPr>
          <p:nvPr/>
        </p:nvGrpSpPr>
        <p:grpSpPr>
          <a:xfrm>
            <a:off x="439407" y="4142084"/>
            <a:ext cx="4824975" cy="2511120"/>
            <a:chOff x="-151689" y="2623565"/>
            <a:chExt cx="5390964" cy="2805685"/>
          </a:xfrm>
        </p:grpSpPr>
        <p:sp>
          <p:nvSpPr>
            <p:cNvPr id="124" name="Rettangolo 123"/>
            <p:cNvSpPr/>
            <p:nvPr/>
          </p:nvSpPr>
          <p:spPr>
            <a:xfrm>
              <a:off x="152400" y="2627219"/>
              <a:ext cx="5086875" cy="280203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25" name="Ovale 124">
              <a:hlinkClick r:id="rId5" action="ppaction://hlinksldjump"/>
            </p:cNvPr>
            <p:cNvSpPr>
              <a:spLocks noChangeAspect="1"/>
            </p:cNvSpPr>
            <p:nvPr/>
          </p:nvSpPr>
          <p:spPr>
            <a:xfrm>
              <a:off x="580353" y="3297792"/>
              <a:ext cx="1633503" cy="8359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err="1">
                  <a:solidFill>
                    <a:schemeClr val="tx1"/>
                  </a:solidFill>
                </a:rPr>
                <a:t>Move</a:t>
              </a:r>
              <a:endParaRPr lang="it-IT" sz="2000" dirty="0">
                <a:solidFill>
                  <a:schemeClr val="tx1"/>
                </a:solidFill>
              </a:endParaRPr>
            </a:p>
          </p:txBody>
        </p:sp>
        <p:sp>
          <p:nvSpPr>
            <p:cNvPr id="126" name="Ovale 125"/>
            <p:cNvSpPr>
              <a:spLocks noChangeAspect="1"/>
            </p:cNvSpPr>
            <p:nvPr/>
          </p:nvSpPr>
          <p:spPr>
            <a:xfrm>
              <a:off x="3431784" y="3298381"/>
              <a:ext cx="1633503" cy="8359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solidFill>
                    <a:schemeClr val="tx1"/>
                  </a:solidFill>
                </a:rPr>
                <a:t>Stop</a:t>
              </a:r>
            </a:p>
          </p:txBody>
        </p:sp>
        <p:cxnSp>
          <p:nvCxnSpPr>
            <p:cNvPr id="127" name="Connettore 7 126"/>
            <p:cNvCxnSpPr>
              <a:stCxn id="125" idx="7"/>
              <a:endCxn id="126" idx="1"/>
            </p:cNvCxnSpPr>
            <p:nvPr/>
          </p:nvCxnSpPr>
          <p:spPr>
            <a:xfrm rot="16200000" flipH="1">
              <a:off x="2822525" y="2572323"/>
              <a:ext cx="589" cy="1696370"/>
            </a:xfrm>
            <a:prstGeom prst="curvedConnector3">
              <a:avLst>
                <a:gd name="adj1" fmla="val -59596265"/>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8" name="CasellaDiTesto 127"/>
                <p:cNvSpPr txBox="1"/>
                <p:nvPr/>
              </p:nvSpPr>
              <p:spPr>
                <a:xfrm>
                  <a:off x="1512161" y="2814459"/>
                  <a:ext cx="2621316" cy="24269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𝑆𝑡𝑜𝑝</m:t>
                        </m:r>
                        <m:r>
                          <a:rPr lang="it-IT" sz="1000" b="0" i="1" dirty="0" smtClean="0">
                            <a:latin typeface="Cambria Math" panose="02040503050406030204" pitchFamily="18" charset="0"/>
                          </a:rPr>
                          <m:t>/</m:t>
                        </m:r>
                      </m:oMath>
                    </m:oMathPara>
                  </a14:m>
                  <a:endParaRPr lang="it-IT" sz="1000" baseline="-25000" dirty="0"/>
                </a:p>
              </p:txBody>
            </p:sp>
          </mc:Choice>
          <mc:Fallback xmlns="">
            <p:sp>
              <p:nvSpPr>
                <p:cNvPr id="128" name="CasellaDiTesto 127"/>
                <p:cNvSpPr txBox="1">
                  <a:spLocks noRot="1" noChangeAspect="1" noMove="1" noResize="1" noEditPoints="1" noAdjustHandles="1" noChangeArrowheads="1" noChangeShapeType="1" noTextEdit="1"/>
                </p:cNvSpPr>
                <p:nvPr/>
              </p:nvSpPr>
              <p:spPr>
                <a:xfrm>
                  <a:off x="1512161" y="2814459"/>
                  <a:ext cx="2621316" cy="242695"/>
                </a:xfrm>
                <a:prstGeom prst="rect">
                  <a:avLst/>
                </a:prstGeom>
                <a:blipFill>
                  <a:blip r:embed="rId15"/>
                  <a:stretch>
                    <a:fillRect b="-17143"/>
                  </a:stretch>
                </a:blipFill>
              </p:spPr>
              <p:txBody>
                <a:bodyPr/>
                <a:lstStyle/>
                <a:p>
                  <a:r>
                    <a:rPr lang="it-IT">
                      <a:noFill/>
                    </a:rPr>
                    <a:t> </a:t>
                  </a:r>
                </a:p>
              </p:txBody>
            </p:sp>
          </mc:Fallback>
        </mc:AlternateContent>
        <p:cxnSp>
          <p:nvCxnSpPr>
            <p:cNvPr id="129" name="Connettore 7 128"/>
            <p:cNvCxnSpPr/>
            <p:nvPr/>
          </p:nvCxnSpPr>
          <p:spPr>
            <a:xfrm rot="16200000" flipH="1">
              <a:off x="528829" y="3709416"/>
              <a:ext cx="591106" cy="12700"/>
            </a:xfrm>
            <a:prstGeom prst="curvedConnector5">
              <a:avLst>
                <a:gd name="adj1" fmla="val -38673"/>
                <a:gd name="adj2" fmla="val -4816370"/>
                <a:gd name="adj3" fmla="val 13867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0" name="CasellaDiTesto 129"/>
                <p:cNvSpPr txBox="1"/>
                <p:nvPr/>
              </p:nvSpPr>
              <p:spPr>
                <a:xfrm>
                  <a:off x="-151689" y="2994961"/>
                  <a:ext cx="1548793" cy="24269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𝑡𝑟𝑢𝑒</m:t>
                        </m:r>
                        <m:r>
                          <a:rPr lang="it-IT" sz="1000" i="1" dirty="0" smtClean="0">
                            <a:latin typeface="Cambria Math" panose="02040503050406030204" pitchFamily="18" charset="0"/>
                          </a:rPr>
                          <m:t>/</m:t>
                        </m:r>
                        <m:r>
                          <a:rPr lang="it-IT" sz="1000" i="1" dirty="0" smtClean="0">
                            <a:latin typeface="Cambria Math" panose="02040503050406030204" pitchFamily="18" charset="0"/>
                          </a:rPr>
                          <m:t>𝑝𝑜𝑠𝑖𝑡𝑖</m:t>
                        </m:r>
                        <m:r>
                          <a:rPr lang="it-IT" sz="1000" b="0" i="1" dirty="0" smtClean="0">
                            <a:latin typeface="Cambria Math" panose="02040503050406030204" pitchFamily="18" charset="0"/>
                          </a:rPr>
                          <m:t>𝑜𝑛</m:t>
                        </m:r>
                      </m:oMath>
                    </m:oMathPara>
                  </a14:m>
                  <a:endParaRPr lang="it-IT" sz="1000" baseline="-25000" dirty="0"/>
                </a:p>
              </p:txBody>
            </p:sp>
          </mc:Choice>
          <mc:Fallback xmlns="">
            <p:sp>
              <p:nvSpPr>
                <p:cNvPr id="130" name="CasellaDiTesto 129"/>
                <p:cNvSpPr txBox="1">
                  <a:spLocks noRot="1" noChangeAspect="1" noMove="1" noResize="1" noEditPoints="1" noAdjustHandles="1" noChangeArrowheads="1" noChangeShapeType="1" noTextEdit="1"/>
                </p:cNvSpPr>
                <p:nvPr/>
              </p:nvSpPr>
              <p:spPr>
                <a:xfrm>
                  <a:off x="-151689" y="2994961"/>
                  <a:ext cx="1548793" cy="242695"/>
                </a:xfrm>
                <a:prstGeom prst="rect">
                  <a:avLst/>
                </a:prstGeom>
                <a:blipFill>
                  <a:blip r:embed="rId16"/>
                  <a:stretch>
                    <a:fillRect b="-16667"/>
                  </a:stretch>
                </a:blipFill>
              </p:spPr>
              <p:txBody>
                <a:bodyPr/>
                <a:lstStyle/>
                <a:p>
                  <a:r>
                    <a:rPr lang="it-IT">
                      <a:noFill/>
                    </a:rPr>
                    <a:t> </a:t>
                  </a:r>
                </a:p>
              </p:txBody>
            </p:sp>
          </mc:Fallback>
        </mc:AlternateContent>
        <p:cxnSp>
          <p:nvCxnSpPr>
            <p:cNvPr id="131" name="Connettore diritto 130"/>
            <p:cNvCxnSpPr>
              <a:stCxn id="125" idx="3"/>
            </p:cNvCxnSpPr>
            <p:nvPr/>
          </p:nvCxnSpPr>
          <p:spPr>
            <a:xfrm flipH="1">
              <a:off x="533400" y="4011320"/>
              <a:ext cx="286174" cy="1262355"/>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32" name="Connettore diritto 131"/>
            <p:cNvCxnSpPr>
              <a:stCxn id="125" idx="5"/>
            </p:cNvCxnSpPr>
            <p:nvPr/>
          </p:nvCxnSpPr>
          <p:spPr>
            <a:xfrm>
              <a:off x="1974635" y="4011320"/>
              <a:ext cx="421539" cy="1262355"/>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133" name="CasellaDiTesto 132"/>
                <p:cNvSpPr txBox="1"/>
                <p:nvPr/>
              </p:nvSpPr>
              <p:spPr>
                <a:xfrm>
                  <a:off x="933805" y="4290047"/>
                  <a:ext cx="1035322" cy="34388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it-IT" sz="1000" i="1" smtClean="0">
                                <a:latin typeface="Cambria Math" panose="02040503050406030204" pitchFamily="18" charset="0"/>
                              </a:rPr>
                            </m:ctrlPr>
                          </m:accPr>
                          <m:e>
                            <m:r>
                              <a:rPr lang="it-IT" sz="1000" i="1" dirty="0" smtClean="0">
                                <a:latin typeface="Cambria Math" panose="02040503050406030204" pitchFamily="18" charset="0"/>
                              </a:rPr>
                              <m:t>𝑥</m:t>
                            </m:r>
                            <m:r>
                              <a:rPr lang="it-IT" sz="1000" i="1" baseline="-25000" dirty="0" err="1" smtClean="0">
                                <a:latin typeface="Cambria Math" panose="02040503050406030204" pitchFamily="18" charset="0"/>
                              </a:rPr>
                              <m:t>𝑎</m:t>
                            </m:r>
                          </m:e>
                        </m:acc>
                        <m:r>
                          <a:rPr lang="it-IT" sz="1000" b="0" i="1" smtClean="0">
                            <a:latin typeface="Cambria Math" panose="02040503050406030204" pitchFamily="18" charset="0"/>
                          </a:rPr>
                          <m:t>=</m:t>
                        </m:r>
                        <m:r>
                          <a:rPr lang="it-IT" sz="1000" b="0" i="1" smtClean="0">
                            <a:latin typeface="Cambria Math" panose="02040503050406030204" pitchFamily="18" charset="0"/>
                          </a:rPr>
                          <m:t>𝑣</m:t>
                        </m:r>
                        <m:func>
                          <m:funcPr>
                            <m:ctrlPr>
                              <a:rPr lang="it-IT" sz="1000" b="0" i="1" smtClean="0">
                                <a:latin typeface="Cambria Math" panose="02040503050406030204" pitchFamily="18" charset="0"/>
                              </a:rPr>
                            </m:ctrlPr>
                          </m:funcPr>
                          <m:fName>
                            <m:r>
                              <m:rPr>
                                <m:sty m:val="p"/>
                              </m:rPr>
                              <a:rPr lang="it-IT" sz="1000" b="0" i="0" smtClean="0">
                                <a:latin typeface="Cambria Math" panose="02040503050406030204" pitchFamily="18" charset="0"/>
                              </a:rPr>
                              <m:t>cos</m:t>
                            </m:r>
                          </m:fName>
                          <m:e>
                            <m:r>
                              <a:rPr lang="it-IT" sz="1000" b="0" i="1" smtClean="0">
                                <a:latin typeface="Cambria Math" panose="02040503050406030204" pitchFamily="18" charset="0"/>
                                <a:ea typeface="Cambria Math" panose="02040503050406030204" pitchFamily="18" charset="0"/>
                              </a:rPr>
                              <m:t>𝛾</m:t>
                            </m:r>
                          </m:e>
                        </m:func>
                      </m:oMath>
                    </m:oMathPara>
                  </a14:m>
                  <a:endParaRPr lang="it-IT" sz="1000" b="0" dirty="0"/>
                </a:p>
                <a:p>
                  <a:pPr/>
                  <a14:m>
                    <m:oMathPara xmlns:m="http://schemas.openxmlformats.org/officeDocument/2006/math">
                      <m:oMathParaPr>
                        <m:jc m:val="centerGroup"/>
                      </m:oMathParaPr>
                      <m:oMath xmlns:m="http://schemas.openxmlformats.org/officeDocument/2006/math">
                        <m:acc>
                          <m:accPr>
                            <m:chr m:val="̇"/>
                            <m:ctrlPr>
                              <a:rPr lang="it-IT" sz="1000" i="1" smtClean="0">
                                <a:latin typeface="Cambria Math" panose="02040503050406030204" pitchFamily="18" charset="0"/>
                              </a:rPr>
                            </m:ctrlPr>
                          </m:accPr>
                          <m:e>
                            <m:r>
                              <a:rPr lang="it-IT" sz="1000" b="0" i="1" dirty="0" smtClean="0">
                                <a:latin typeface="Cambria Math" panose="02040503050406030204" pitchFamily="18" charset="0"/>
                              </a:rPr>
                              <m:t>𝑦</m:t>
                            </m:r>
                            <m:r>
                              <a:rPr lang="it-IT" sz="1000" i="1" baseline="-25000" dirty="0" err="1" smtClean="0">
                                <a:latin typeface="Cambria Math" panose="02040503050406030204" pitchFamily="18" charset="0"/>
                              </a:rPr>
                              <m:t>𝑎</m:t>
                            </m:r>
                          </m:e>
                        </m:acc>
                        <m:r>
                          <a:rPr lang="it-IT" sz="1000" b="0" i="1" smtClean="0">
                            <a:latin typeface="Cambria Math" panose="02040503050406030204" pitchFamily="18" charset="0"/>
                          </a:rPr>
                          <m:t>=</m:t>
                        </m:r>
                        <m:r>
                          <a:rPr lang="it-IT" sz="1000" b="0" i="1" smtClean="0">
                            <a:latin typeface="Cambria Math" panose="02040503050406030204" pitchFamily="18" charset="0"/>
                          </a:rPr>
                          <m:t>𝑣</m:t>
                        </m:r>
                        <m:func>
                          <m:funcPr>
                            <m:ctrlPr>
                              <a:rPr lang="it-IT" sz="1000" b="0" i="1" smtClean="0">
                                <a:latin typeface="Cambria Math" panose="02040503050406030204" pitchFamily="18" charset="0"/>
                              </a:rPr>
                            </m:ctrlPr>
                          </m:funcPr>
                          <m:fName>
                            <m:r>
                              <m:rPr>
                                <m:sty m:val="p"/>
                              </m:rPr>
                              <a:rPr lang="it-IT" sz="1000" b="0" i="0" smtClean="0">
                                <a:latin typeface="Cambria Math" panose="02040503050406030204" pitchFamily="18" charset="0"/>
                              </a:rPr>
                              <m:t>sin</m:t>
                            </m:r>
                          </m:fName>
                          <m:e>
                            <m:r>
                              <a:rPr lang="it-IT" sz="1000" b="0" i="1" smtClean="0">
                                <a:latin typeface="Cambria Math" panose="02040503050406030204" pitchFamily="18" charset="0"/>
                                <a:ea typeface="Cambria Math" panose="02040503050406030204" pitchFamily="18" charset="0"/>
                              </a:rPr>
                              <m:t>𝛾</m:t>
                            </m:r>
                          </m:e>
                        </m:func>
                      </m:oMath>
                    </m:oMathPara>
                  </a14:m>
                  <a:endParaRPr lang="it-IT" sz="1000" dirty="0"/>
                </a:p>
              </p:txBody>
            </p:sp>
          </mc:Choice>
          <mc:Fallback xmlns="">
            <p:sp>
              <p:nvSpPr>
                <p:cNvPr id="133" name="CasellaDiTesto 132"/>
                <p:cNvSpPr txBox="1">
                  <a:spLocks noRot="1" noChangeAspect="1" noMove="1" noResize="1" noEditPoints="1" noAdjustHandles="1" noChangeArrowheads="1" noChangeShapeType="1" noTextEdit="1"/>
                </p:cNvSpPr>
                <p:nvPr/>
              </p:nvSpPr>
              <p:spPr>
                <a:xfrm>
                  <a:off x="933805" y="4290047"/>
                  <a:ext cx="1035322" cy="343881"/>
                </a:xfrm>
                <a:prstGeom prst="rect">
                  <a:avLst/>
                </a:prstGeom>
                <a:blipFill>
                  <a:blip r:embed="rId17"/>
                  <a:stretch>
                    <a:fillRect b="-11765"/>
                  </a:stretch>
                </a:blipFill>
              </p:spPr>
              <p:txBody>
                <a:bodyPr/>
                <a:lstStyle/>
                <a:p>
                  <a:r>
                    <a:rPr lang="it-IT">
                      <a:noFill/>
                    </a:rPr>
                    <a:t> </a:t>
                  </a:r>
                </a:p>
              </p:txBody>
            </p:sp>
          </mc:Fallback>
        </mc:AlternateContent>
        <p:cxnSp>
          <p:nvCxnSpPr>
            <p:cNvPr id="134" name="Connettore diritto 133"/>
            <p:cNvCxnSpPr>
              <a:stCxn id="126" idx="3"/>
            </p:cNvCxnSpPr>
            <p:nvPr/>
          </p:nvCxnSpPr>
          <p:spPr>
            <a:xfrm flipH="1">
              <a:off x="3308935" y="4011909"/>
              <a:ext cx="362070" cy="1217092"/>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35" name="Connettore diritto 134"/>
            <p:cNvCxnSpPr>
              <a:stCxn id="126" idx="5"/>
            </p:cNvCxnSpPr>
            <p:nvPr/>
          </p:nvCxnSpPr>
          <p:spPr>
            <a:xfrm>
              <a:off x="4826066" y="4011909"/>
              <a:ext cx="345643" cy="1217092"/>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136" name="CasellaDiTesto 135"/>
                <p:cNvSpPr txBox="1"/>
                <p:nvPr/>
              </p:nvSpPr>
              <p:spPr>
                <a:xfrm>
                  <a:off x="3709340" y="4245373"/>
                  <a:ext cx="1035322"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it-IT" sz="1000" i="1" smtClean="0">
                                <a:latin typeface="Cambria Math" panose="02040503050406030204" pitchFamily="18" charset="0"/>
                              </a:rPr>
                            </m:ctrlPr>
                          </m:accPr>
                          <m:e>
                            <m:r>
                              <a:rPr lang="it-IT" sz="1000" i="1" dirty="0" smtClean="0">
                                <a:latin typeface="Cambria Math" panose="02040503050406030204" pitchFamily="18" charset="0"/>
                              </a:rPr>
                              <m:t>𝑥</m:t>
                            </m:r>
                            <m:r>
                              <a:rPr lang="it-IT" sz="1000" i="1" baseline="-25000" dirty="0" err="1" smtClean="0">
                                <a:latin typeface="Cambria Math" panose="02040503050406030204" pitchFamily="18" charset="0"/>
                              </a:rPr>
                              <m:t>𝑎</m:t>
                            </m:r>
                          </m:e>
                        </m:acc>
                        <m:r>
                          <a:rPr lang="it-IT" sz="1000" b="0" i="1" smtClean="0">
                            <a:latin typeface="Cambria Math" panose="02040503050406030204" pitchFamily="18" charset="0"/>
                          </a:rPr>
                          <m:t>=0</m:t>
                        </m:r>
                      </m:oMath>
                    </m:oMathPara>
                  </a14:m>
                  <a:endParaRPr lang="it-IT" sz="1000" b="0" dirty="0"/>
                </a:p>
                <a:p>
                  <a:pPr/>
                  <a14:m>
                    <m:oMathPara xmlns:m="http://schemas.openxmlformats.org/officeDocument/2006/math">
                      <m:oMathParaPr>
                        <m:jc m:val="centerGroup"/>
                      </m:oMathParaPr>
                      <m:oMath xmlns:m="http://schemas.openxmlformats.org/officeDocument/2006/math">
                        <m:acc>
                          <m:accPr>
                            <m:chr m:val="̇"/>
                            <m:ctrlPr>
                              <a:rPr lang="it-IT" sz="1000" i="1" smtClean="0">
                                <a:latin typeface="Cambria Math" panose="02040503050406030204" pitchFamily="18" charset="0"/>
                              </a:rPr>
                            </m:ctrlPr>
                          </m:accPr>
                          <m:e>
                            <m:r>
                              <a:rPr lang="it-IT" sz="1000" b="0" i="1" dirty="0" smtClean="0">
                                <a:latin typeface="Cambria Math" panose="02040503050406030204" pitchFamily="18" charset="0"/>
                              </a:rPr>
                              <m:t>𝑦</m:t>
                            </m:r>
                            <m:r>
                              <a:rPr lang="it-IT" sz="1000" i="1" baseline="-25000" dirty="0" err="1" smtClean="0">
                                <a:latin typeface="Cambria Math" panose="02040503050406030204" pitchFamily="18" charset="0"/>
                              </a:rPr>
                              <m:t>𝑎</m:t>
                            </m:r>
                          </m:e>
                        </m:acc>
                        <m:r>
                          <a:rPr lang="it-IT" sz="1000" b="0" i="1" smtClean="0">
                            <a:latin typeface="Cambria Math" panose="02040503050406030204" pitchFamily="18" charset="0"/>
                          </a:rPr>
                          <m:t>=0</m:t>
                        </m:r>
                      </m:oMath>
                    </m:oMathPara>
                  </a14:m>
                  <a:endParaRPr lang="it-IT" sz="1000" dirty="0"/>
                </a:p>
              </p:txBody>
            </p:sp>
          </mc:Choice>
          <mc:Fallback xmlns="">
            <p:sp>
              <p:nvSpPr>
                <p:cNvPr id="136" name="CasellaDiTesto 135"/>
                <p:cNvSpPr txBox="1">
                  <a:spLocks noRot="1" noChangeAspect="1" noMove="1" noResize="1" noEditPoints="1" noAdjustHandles="1" noChangeArrowheads="1" noChangeShapeType="1" noTextEdit="1"/>
                </p:cNvSpPr>
                <p:nvPr/>
              </p:nvSpPr>
              <p:spPr>
                <a:xfrm>
                  <a:off x="3709340" y="4245373"/>
                  <a:ext cx="1035322" cy="307777"/>
                </a:xfrm>
                <a:prstGeom prst="rect">
                  <a:avLst/>
                </a:prstGeom>
                <a:blipFill>
                  <a:blip r:embed="rId18"/>
                  <a:stretch>
                    <a:fillRect b="-24444"/>
                  </a:stretch>
                </a:blipFill>
              </p:spPr>
              <p:txBody>
                <a:bodyPr/>
                <a:lstStyle/>
                <a:p>
                  <a:r>
                    <a:rPr lang="it-IT">
                      <a:noFill/>
                    </a:rPr>
                    <a:t> </a:t>
                  </a:r>
                </a:p>
              </p:txBody>
            </p:sp>
          </mc:Fallback>
        </mc:AlternateContent>
        <p:cxnSp>
          <p:nvCxnSpPr>
            <p:cNvPr id="137" name="Connettore 7 136"/>
            <p:cNvCxnSpPr>
              <a:endCxn id="125" idx="0"/>
            </p:cNvCxnSpPr>
            <p:nvPr/>
          </p:nvCxnSpPr>
          <p:spPr>
            <a:xfrm>
              <a:off x="246328" y="2869985"/>
              <a:ext cx="1150777" cy="427807"/>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8" name="CasellaDiTesto 137"/>
                <p:cNvSpPr txBox="1"/>
                <p:nvPr/>
              </p:nvSpPr>
              <p:spPr>
                <a:xfrm>
                  <a:off x="-141741" y="2623565"/>
                  <a:ext cx="2166701" cy="2806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𝑦</m:t>
                        </m:r>
                        <m:r>
                          <a:rPr lang="it-IT" sz="1000" i="1" baseline="-25000" dirty="0" err="1" smtClean="0">
                            <a:latin typeface="Cambria Math" panose="02040503050406030204" pitchFamily="18" charset="0"/>
                          </a:rPr>
                          <m:t>𝑎</m:t>
                        </m:r>
                        <m:r>
                          <a:rPr lang="it-IT" sz="1000" i="1" dirty="0" smtClean="0">
                            <a:latin typeface="Cambria Math" panose="02040503050406030204" pitchFamily="18" charset="0"/>
                          </a:rPr>
                          <m:t>=</m:t>
                        </m:r>
                        <m:sSup>
                          <m:sSupPr>
                            <m:ctrlPr>
                              <a:rPr lang="it-IT" sz="1000" b="0" i="1" dirty="0" smtClean="0">
                                <a:latin typeface="Cambria Math" panose="02040503050406030204" pitchFamily="18" charset="0"/>
                              </a:rPr>
                            </m:ctrlPr>
                          </m:sSupPr>
                          <m:e>
                            <m:r>
                              <a:rPr lang="it-IT" sz="1000" b="0" i="1" dirty="0" smtClean="0">
                                <a:latin typeface="Cambria Math" panose="02040503050406030204" pitchFamily="18" charset="0"/>
                              </a:rPr>
                              <m:t>𝑦</m:t>
                            </m:r>
                          </m:e>
                          <m:sup>
                            <m:r>
                              <a:rPr lang="it-IT" sz="1000" b="0" i="1" dirty="0" smtClean="0">
                                <a:latin typeface="Cambria Math" panose="02040503050406030204" pitchFamily="18" charset="0"/>
                              </a:rPr>
                              <m:t>𝑖</m:t>
                            </m:r>
                          </m:sup>
                        </m:sSup>
                        <m:r>
                          <a:rPr lang="it-IT" sz="1000" b="0" i="0" dirty="0" smtClean="0">
                            <a:latin typeface="Cambria Math" panose="02040503050406030204" pitchFamily="18" charset="0"/>
                          </a:rPr>
                          <m:t>,</m:t>
                        </m:r>
                        <m:r>
                          <a:rPr lang="it-IT" sz="1000" i="1" dirty="0" smtClean="0">
                            <a:latin typeface="Cambria Math" panose="02040503050406030204" pitchFamily="18" charset="0"/>
                          </a:rPr>
                          <m:t> </m:t>
                        </m:r>
                        <m:r>
                          <a:rPr lang="it-IT" sz="1000" b="0" i="1" dirty="0" smtClean="0">
                            <a:latin typeface="Cambria Math" panose="02040503050406030204" pitchFamily="18" charset="0"/>
                          </a:rPr>
                          <m:t>𝑥</m:t>
                        </m:r>
                        <m:r>
                          <a:rPr lang="it-IT" sz="1000" i="1" baseline="-25000" dirty="0" err="1" smtClean="0">
                            <a:latin typeface="Cambria Math" panose="02040503050406030204" pitchFamily="18" charset="0"/>
                          </a:rPr>
                          <m:t>𝑎</m:t>
                        </m:r>
                        <m:r>
                          <a:rPr lang="it-IT" sz="1000" i="1" dirty="0" smtClean="0">
                            <a:latin typeface="Cambria Math" panose="02040503050406030204" pitchFamily="18" charset="0"/>
                          </a:rPr>
                          <m:t>=</m:t>
                        </m:r>
                        <m:sSup>
                          <m:sSupPr>
                            <m:ctrlPr>
                              <a:rPr lang="it-IT" sz="1000" i="1" dirty="0" smtClean="0">
                                <a:latin typeface="Cambria Math" panose="02040503050406030204" pitchFamily="18" charset="0"/>
                              </a:rPr>
                            </m:ctrlPr>
                          </m:sSupPr>
                          <m:e>
                            <m:r>
                              <a:rPr lang="it-IT" sz="1000" b="0" i="1" dirty="0" smtClean="0">
                                <a:latin typeface="Cambria Math" panose="02040503050406030204" pitchFamily="18" charset="0"/>
                              </a:rPr>
                              <m:t>𝑥</m:t>
                            </m:r>
                          </m:e>
                          <m:sup>
                            <m:r>
                              <a:rPr lang="it-IT" sz="1000" b="0" i="1" dirty="0" smtClean="0">
                                <a:latin typeface="Cambria Math" panose="02040503050406030204" pitchFamily="18" charset="0"/>
                              </a:rPr>
                              <m:t>𝑖</m:t>
                            </m:r>
                          </m:sup>
                        </m:sSup>
                        <m:r>
                          <a:rPr lang="it-IT" sz="1000" b="0" i="1" dirty="0" smtClean="0">
                            <a:latin typeface="Cambria Math" panose="02040503050406030204" pitchFamily="18" charset="0"/>
                          </a:rPr>
                          <m:t>,</m:t>
                        </m:r>
                        <m:r>
                          <a:rPr lang="it-IT" sz="1000" b="0" i="1" dirty="0" smtClean="0">
                            <a:latin typeface="Cambria Math" panose="02040503050406030204" pitchFamily="18" charset="0"/>
                            <a:ea typeface="Cambria Math" panose="02040503050406030204" pitchFamily="18" charset="0"/>
                          </a:rPr>
                          <m:t>𝛾</m:t>
                        </m:r>
                        <m:r>
                          <a:rPr lang="it-IT" sz="1000" b="0" i="1" dirty="0" smtClean="0">
                            <a:latin typeface="Cambria Math" panose="02040503050406030204" pitchFamily="18" charset="0"/>
                            <a:ea typeface="Cambria Math" panose="02040503050406030204" pitchFamily="18" charset="0"/>
                          </a:rPr>
                          <m:t>=</m:t>
                        </m:r>
                        <m:sSup>
                          <m:sSupPr>
                            <m:ctrlPr>
                              <a:rPr lang="it-IT" sz="1000" b="0" i="1" dirty="0" smtClean="0">
                                <a:latin typeface="Cambria Math" panose="02040503050406030204" pitchFamily="18" charset="0"/>
                              </a:rPr>
                            </m:ctrlPr>
                          </m:sSupPr>
                          <m:e>
                            <m:r>
                              <a:rPr lang="it-IT" sz="1000" b="0" i="1" dirty="0" smtClean="0">
                                <a:latin typeface="Cambria Math" panose="02040503050406030204" pitchFamily="18" charset="0"/>
                                <a:ea typeface="Cambria Math" panose="02040503050406030204" pitchFamily="18" charset="0"/>
                              </a:rPr>
                              <m:t>𝛾</m:t>
                            </m:r>
                          </m:e>
                          <m:sup>
                            <m:r>
                              <a:rPr lang="it-IT" sz="1000" b="0" i="1" dirty="0" smtClean="0">
                                <a:latin typeface="Cambria Math" panose="02040503050406030204" pitchFamily="18" charset="0"/>
                              </a:rPr>
                              <m:t>𝑖</m:t>
                            </m:r>
                          </m:sup>
                        </m:sSup>
                        <m:r>
                          <a:rPr lang="it-IT" sz="1000" i="1" dirty="0" smtClean="0">
                            <a:latin typeface="Cambria Math" panose="02040503050406030204" pitchFamily="18" charset="0"/>
                          </a:rPr>
                          <m:t>/</m:t>
                        </m:r>
                        <m:r>
                          <a:rPr lang="it-IT" sz="1000" i="1" baseline="-25000" dirty="0" smtClean="0">
                            <a:latin typeface="Cambria Math" panose="02040503050406030204" pitchFamily="18" charset="0"/>
                          </a:rPr>
                          <m:t> </m:t>
                        </m:r>
                      </m:oMath>
                    </m:oMathPara>
                  </a14:m>
                  <a:endParaRPr lang="it-IT" sz="1000" baseline="-25000" dirty="0"/>
                </a:p>
              </p:txBody>
            </p:sp>
          </mc:Choice>
          <mc:Fallback xmlns="">
            <p:sp>
              <p:nvSpPr>
                <p:cNvPr id="138" name="CasellaDiTesto 137"/>
                <p:cNvSpPr txBox="1">
                  <a:spLocks noRot="1" noChangeAspect="1" noMove="1" noResize="1" noEditPoints="1" noAdjustHandles="1" noChangeArrowheads="1" noChangeShapeType="1" noTextEdit="1"/>
                </p:cNvSpPr>
                <p:nvPr/>
              </p:nvSpPr>
              <p:spPr>
                <a:xfrm>
                  <a:off x="-141741" y="2623565"/>
                  <a:ext cx="2166701" cy="280621"/>
                </a:xfrm>
                <a:prstGeom prst="rect">
                  <a:avLst/>
                </a:prstGeom>
                <a:blipFill>
                  <a:blip r:embed="rId19"/>
                  <a:stretch>
                    <a:fillRect b="-2381"/>
                  </a:stretch>
                </a:blipFill>
              </p:spPr>
              <p:txBody>
                <a:bodyPr/>
                <a:lstStyle/>
                <a:p>
                  <a:r>
                    <a:rPr lang="it-IT">
                      <a:noFill/>
                    </a:rPr>
                    <a:t> </a:t>
                  </a:r>
                </a:p>
              </p:txBody>
            </p:sp>
          </mc:Fallback>
        </mc:AlternateContent>
      </p:grpSp>
      <p:cxnSp>
        <p:nvCxnSpPr>
          <p:cNvPr id="140" name="Connettore 2 139"/>
          <p:cNvCxnSpPr/>
          <p:nvPr/>
        </p:nvCxnSpPr>
        <p:spPr>
          <a:xfrm>
            <a:off x="5264382" y="2767300"/>
            <a:ext cx="414421" cy="119285"/>
          </a:xfrm>
          <a:prstGeom prst="straightConnector1">
            <a:avLst/>
          </a:prstGeom>
          <a:ln>
            <a:solidFill>
              <a:schemeClr val="tx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41" name="Connettore 2 140"/>
          <p:cNvCxnSpPr/>
          <p:nvPr/>
        </p:nvCxnSpPr>
        <p:spPr>
          <a:xfrm flipV="1">
            <a:off x="5258426" y="2886585"/>
            <a:ext cx="403792" cy="2516949"/>
          </a:xfrm>
          <a:prstGeom prst="straightConnector1">
            <a:avLst/>
          </a:prstGeom>
          <a:ln>
            <a:solidFill>
              <a:schemeClr val="tx1"/>
            </a:solidFill>
            <a:headEnd type="ova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3" name="CasellaDiTesto 142"/>
              <p:cNvSpPr txBox="1"/>
              <p:nvPr/>
            </p:nvSpPr>
            <p:spPr>
              <a:xfrm>
                <a:off x="4139092" y="2578330"/>
                <a:ext cx="2621316" cy="18255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600" b="0" i="1" dirty="0" smtClean="0">
                          <a:latin typeface="Cambria Math" panose="02040503050406030204" pitchFamily="18" charset="0"/>
                        </a:rPr>
                        <m:t>𝑝𝑜𝑠𝑖𝑡𝑖𝑜𝑛</m:t>
                      </m:r>
                      <m:r>
                        <a:rPr lang="it-IT" sz="600" b="0" i="1" dirty="0" smtClean="0">
                          <a:latin typeface="Cambria Math" panose="02040503050406030204" pitchFamily="18" charset="0"/>
                        </a:rPr>
                        <m:t> 1</m:t>
                      </m:r>
                    </m:oMath>
                  </m:oMathPara>
                </a14:m>
                <a:endParaRPr lang="it-IT" sz="600" baseline="-25000" dirty="0"/>
              </a:p>
            </p:txBody>
          </p:sp>
        </mc:Choice>
        <mc:Fallback xmlns="">
          <p:sp>
            <p:nvSpPr>
              <p:cNvPr id="143" name="CasellaDiTesto 142"/>
              <p:cNvSpPr txBox="1">
                <a:spLocks noRot="1" noChangeAspect="1" noMove="1" noResize="1" noEditPoints="1" noAdjustHandles="1" noChangeArrowheads="1" noChangeShapeType="1" noTextEdit="1"/>
              </p:cNvSpPr>
              <p:nvPr/>
            </p:nvSpPr>
            <p:spPr>
              <a:xfrm>
                <a:off x="4139092" y="2578330"/>
                <a:ext cx="2621316" cy="182550"/>
              </a:xfrm>
              <a:prstGeom prst="rect">
                <a:avLst/>
              </a:prstGeom>
              <a:blipFill>
                <a:blip r:embed="rId20"/>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44" name="CasellaDiTesto 143"/>
              <p:cNvSpPr txBox="1"/>
              <p:nvPr/>
            </p:nvSpPr>
            <p:spPr>
              <a:xfrm>
                <a:off x="4168015" y="5258213"/>
                <a:ext cx="2621316" cy="18255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600" b="0" i="1" dirty="0" smtClean="0">
                          <a:latin typeface="Cambria Math" panose="02040503050406030204" pitchFamily="18" charset="0"/>
                        </a:rPr>
                        <m:t>𝑝𝑜𝑠𝑖𝑡𝑖𝑜𝑛</m:t>
                      </m:r>
                      <m:r>
                        <a:rPr lang="it-IT" sz="600" b="0" i="1" dirty="0" smtClean="0">
                          <a:latin typeface="Cambria Math" panose="02040503050406030204" pitchFamily="18" charset="0"/>
                        </a:rPr>
                        <m:t> 2</m:t>
                      </m:r>
                    </m:oMath>
                  </m:oMathPara>
                </a14:m>
                <a:endParaRPr lang="it-IT" sz="600" baseline="-25000" dirty="0"/>
              </a:p>
            </p:txBody>
          </p:sp>
        </mc:Choice>
        <mc:Fallback xmlns="">
          <p:sp>
            <p:nvSpPr>
              <p:cNvPr id="144" name="CasellaDiTesto 143"/>
              <p:cNvSpPr txBox="1">
                <a:spLocks noRot="1" noChangeAspect="1" noMove="1" noResize="1" noEditPoints="1" noAdjustHandles="1" noChangeArrowheads="1" noChangeShapeType="1" noTextEdit="1"/>
              </p:cNvSpPr>
              <p:nvPr/>
            </p:nvSpPr>
            <p:spPr>
              <a:xfrm>
                <a:off x="4168015" y="5258213"/>
                <a:ext cx="2621316" cy="182550"/>
              </a:xfrm>
              <a:prstGeom prst="rect">
                <a:avLst/>
              </a:prstGeom>
              <a:blipFill>
                <a:blip r:embed="rId21"/>
                <a:stretch>
                  <a:fillRect/>
                </a:stretch>
              </a:blipFill>
            </p:spPr>
            <p:txBody>
              <a:bodyPr/>
              <a:lstStyle/>
              <a:p>
                <a:r>
                  <a:rPr lang="it-IT">
                    <a:noFill/>
                  </a:rPr>
                  <a:t> </a:t>
                </a:r>
              </a:p>
            </p:txBody>
          </p:sp>
        </mc:Fallback>
      </mc:AlternateContent>
      <p:cxnSp>
        <p:nvCxnSpPr>
          <p:cNvPr id="148" name="Connettore diritto 147"/>
          <p:cNvCxnSpPr>
            <a:stCxn id="122" idx="1"/>
          </p:cNvCxnSpPr>
          <p:nvPr/>
        </p:nvCxnSpPr>
        <p:spPr>
          <a:xfrm>
            <a:off x="226243" y="3737728"/>
            <a:ext cx="213164" cy="0"/>
          </a:xfrm>
          <a:prstGeom prst="line">
            <a:avLst/>
          </a:prstGeom>
          <a:ln>
            <a:solidFill>
              <a:schemeClr val="tx1"/>
            </a:solidFill>
            <a:headEnd type="diamond"/>
          </a:ln>
        </p:spPr>
        <p:style>
          <a:lnRef idx="1">
            <a:schemeClr val="accent1"/>
          </a:lnRef>
          <a:fillRef idx="0">
            <a:schemeClr val="accent1"/>
          </a:fillRef>
          <a:effectRef idx="0">
            <a:schemeClr val="accent1"/>
          </a:effectRef>
          <a:fontRef idx="minor">
            <a:schemeClr val="tx1"/>
          </a:fontRef>
        </p:style>
      </p:cxnSp>
      <p:cxnSp>
        <p:nvCxnSpPr>
          <p:cNvPr id="150" name="Connettore 4 149"/>
          <p:cNvCxnSpPr>
            <a:endCxn id="21" idx="1"/>
          </p:cNvCxnSpPr>
          <p:nvPr/>
        </p:nvCxnSpPr>
        <p:spPr>
          <a:xfrm rot="5400000" flipH="1" flipV="1">
            <a:off x="97844" y="3124003"/>
            <a:ext cx="955289" cy="272163"/>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2" name="Connettore 4 151"/>
          <p:cNvCxnSpPr>
            <a:endCxn id="124" idx="1"/>
          </p:cNvCxnSpPr>
          <p:nvPr/>
        </p:nvCxnSpPr>
        <p:spPr>
          <a:xfrm rot="16200000" flipH="1">
            <a:off x="-255287" y="4432421"/>
            <a:ext cx="1661551" cy="272163"/>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3" name="CasellaDiTesto 152"/>
              <p:cNvSpPr txBox="1"/>
              <p:nvPr/>
            </p:nvSpPr>
            <p:spPr>
              <a:xfrm>
                <a:off x="-896565" y="3530112"/>
                <a:ext cx="2621316" cy="22762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900" b="0" i="1" dirty="0" smtClean="0">
                          <a:latin typeface="Cambria Math" panose="02040503050406030204" pitchFamily="18" charset="0"/>
                        </a:rPr>
                        <m:t>𝑆𝑡𝑜𝑝</m:t>
                      </m:r>
                    </m:oMath>
                  </m:oMathPara>
                </a14:m>
                <a:endParaRPr lang="it-IT" sz="900" baseline="-25000" dirty="0"/>
              </a:p>
            </p:txBody>
          </p:sp>
        </mc:Choice>
        <mc:Fallback xmlns="">
          <p:sp>
            <p:nvSpPr>
              <p:cNvPr id="153" name="CasellaDiTesto 152"/>
              <p:cNvSpPr txBox="1">
                <a:spLocks noRot="1" noChangeAspect="1" noMove="1" noResize="1" noEditPoints="1" noAdjustHandles="1" noChangeArrowheads="1" noChangeShapeType="1" noTextEdit="1"/>
              </p:cNvSpPr>
              <p:nvPr/>
            </p:nvSpPr>
            <p:spPr>
              <a:xfrm>
                <a:off x="-896565" y="3530112"/>
                <a:ext cx="2621316" cy="227626"/>
              </a:xfrm>
              <a:prstGeom prst="rect">
                <a:avLst/>
              </a:prstGeom>
              <a:blipFill>
                <a:blip r:embed="rId22"/>
                <a:stretch>
                  <a:fillRect b="-5405"/>
                </a:stretch>
              </a:blipFill>
            </p:spPr>
            <p:txBody>
              <a:bodyPr/>
              <a:lstStyle/>
              <a:p>
                <a:r>
                  <a:rPr lang="it-IT">
                    <a:noFill/>
                  </a:rPr>
                  <a:t> </a:t>
                </a:r>
              </a:p>
            </p:txBody>
          </p:sp>
        </mc:Fallback>
      </mc:AlternateContent>
      <p:sp>
        <p:nvSpPr>
          <p:cNvPr id="155" name="CasellaDiTesto 154"/>
          <p:cNvSpPr txBox="1"/>
          <p:nvPr/>
        </p:nvSpPr>
        <p:spPr>
          <a:xfrm>
            <a:off x="303315" y="772605"/>
            <a:ext cx="2805645" cy="507831"/>
          </a:xfrm>
          <a:prstGeom prst="rect">
            <a:avLst/>
          </a:prstGeom>
          <a:noFill/>
        </p:spPr>
        <p:txBody>
          <a:bodyPr wrap="square" rtlCol="0">
            <a:spAutoFit/>
          </a:bodyPr>
          <a:lstStyle/>
          <a:p>
            <a:r>
              <a:rPr lang="it-IT" sz="900" dirty="0" err="1"/>
              <a:t>Shared</a:t>
            </a:r>
            <a:r>
              <a:rPr lang="it-IT" sz="900" dirty="0"/>
              <a:t> </a:t>
            </a:r>
            <a:r>
              <a:rPr lang="it-IT" sz="900" dirty="0" err="1"/>
              <a:t>variable</a:t>
            </a:r>
            <a:r>
              <a:rPr lang="it-IT" sz="900" dirty="0"/>
              <a:t>: </a:t>
            </a:r>
            <a:r>
              <a:rPr lang="it-IT" sz="900" i="1" dirty="0"/>
              <a:t>p</a:t>
            </a:r>
            <a:r>
              <a:rPr lang="it-IT" sz="900" dirty="0"/>
              <a:t> </a:t>
            </a:r>
            <a:r>
              <a:rPr lang="it-IT" sz="900" dirty="0" err="1"/>
              <a:t>int</a:t>
            </a:r>
            <a:r>
              <a:rPr lang="it-IT" sz="900" dirty="0"/>
              <a:t> (punteggio)</a:t>
            </a:r>
          </a:p>
          <a:p>
            <a:r>
              <a:rPr lang="it-IT" sz="900" dirty="0"/>
              <a:t>Input: </a:t>
            </a:r>
            <a:r>
              <a:rPr lang="it-IT" sz="900" i="1" dirty="0"/>
              <a:t>Stop</a:t>
            </a:r>
            <a:r>
              <a:rPr lang="it-IT" sz="900" dirty="0"/>
              <a:t> </a:t>
            </a:r>
          </a:p>
          <a:p>
            <a:r>
              <a:rPr lang="it-IT" sz="900" dirty="0"/>
              <a:t>Output: </a:t>
            </a:r>
            <a:r>
              <a:rPr lang="it-IT" sz="900" i="1" dirty="0"/>
              <a:t>position</a:t>
            </a:r>
            <a:r>
              <a:rPr lang="it-IT" sz="900" dirty="0"/>
              <a:t> </a:t>
            </a:r>
          </a:p>
        </p:txBody>
      </p:sp>
      <p:sp>
        <p:nvSpPr>
          <p:cNvPr id="156" name="CasellaDiTesto 155"/>
          <p:cNvSpPr txBox="1"/>
          <p:nvPr/>
        </p:nvSpPr>
        <p:spPr>
          <a:xfrm>
            <a:off x="5023387" y="1476690"/>
            <a:ext cx="358387" cy="369332"/>
          </a:xfrm>
          <a:prstGeom prst="rect">
            <a:avLst/>
          </a:prstGeom>
          <a:noFill/>
        </p:spPr>
        <p:txBody>
          <a:bodyPr wrap="square" rtlCol="0">
            <a:spAutoFit/>
          </a:bodyPr>
          <a:lstStyle/>
          <a:p>
            <a:r>
              <a:rPr lang="it-IT" dirty="0"/>
              <a:t>1</a:t>
            </a:r>
          </a:p>
        </p:txBody>
      </p:sp>
      <p:sp>
        <p:nvSpPr>
          <p:cNvPr id="157" name="CasellaDiTesto 156"/>
          <p:cNvSpPr txBox="1"/>
          <p:nvPr/>
        </p:nvSpPr>
        <p:spPr>
          <a:xfrm>
            <a:off x="5023387" y="4087214"/>
            <a:ext cx="358387" cy="369332"/>
          </a:xfrm>
          <a:prstGeom prst="rect">
            <a:avLst/>
          </a:prstGeom>
          <a:noFill/>
        </p:spPr>
        <p:txBody>
          <a:bodyPr wrap="square" rtlCol="0">
            <a:spAutoFit/>
          </a:bodyPr>
          <a:lstStyle/>
          <a:p>
            <a:r>
              <a:rPr lang="it-IT" dirty="0"/>
              <a:t>2</a:t>
            </a:r>
          </a:p>
        </p:txBody>
      </p:sp>
      <mc:AlternateContent xmlns:mc="http://schemas.openxmlformats.org/markup-compatibility/2006" xmlns:a14="http://schemas.microsoft.com/office/drawing/2010/main">
        <mc:Choice Requires="a14">
          <p:sp>
            <p:nvSpPr>
              <p:cNvPr id="166" name="CasellaDiTesto 165"/>
              <p:cNvSpPr txBox="1"/>
              <p:nvPr/>
            </p:nvSpPr>
            <p:spPr>
              <a:xfrm>
                <a:off x="3665464" y="1499056"/>
                <a:ext cx="1699276" cy="646331"/>
              </a:xfrm>
              <a:prstGeom prst="rect">
                <a:avLst/>
              </a:prstGeom>
              <a:noFill/>
            </p:spPr>
            <p:txBody>
              <a:bodyPr wrap="square" rtlCol="0">
                <a:spAutoFit/>
              </a:bodyPr>
              <a:lstStyle/>
              <a:p>
                <a:r>
                  <a:rPr lang="it-IT" sz="900" dirty="0"/>
                  <a:t>Variables: x</a:t>
                </a:r>
                <a:r>
                  <a:rPr lang="it-IT" sz="900" baseline="-25000" dirty="0"/>
                  <a:t>a</a:t>
                </a:r>
                <a:r>
                  <a:rPr lang="it-IT" sz="900" dirty="0"/>
                  <a:t>, y</a:t>
                </a:r>
                <a:r>
                  <a:rPr lang="it-IT" sz="900" baseline="-25000" dirty="0"/>
                  <a:t>a</a:t>
                </a:r>
                <a:r>
                  <a:rPr lang="it-IT" sz="900" dirty="0"/>
                  <a:t> , </a:t>
                </a:r>
                <a14:m>
                  <m:oMath xmlns:m="http://schemas.openxmlformats.org/officeDocument/2006/math">
                    <m:r>
                      <a:rPr lang="it-IT" sz="900" i="1" smtClean="0">
                        <a:latin typeface="Cambria Math" panose="02040503050406030204" pitchFamily="18" charset="0"/>
                        <a:ea typeface="Cambria Math" panose="02040503050406030204" pitchFamily="18" charset="0"/>
                      </a:rPr>
                      <m:t>𝛾</m:t>
                    </m:r>
                  </m:oMath>
                </a14:m>
                <a:endParaRPr lang="it-IT" sz="900" dirty="0">
                  <a:ea typeface="Cambria Math" panose="02040503050406030204" pitchFamily="18" charset="0"/>
                </a:endParaRPr>
              </a:p>
              <a:p>
                <a:r>
                  <a:rPr lang="it-IT" sz="900" dirty="0" err="1"/>
                  <a:t>Costant</a:t>
                </a:r>
                <a:r>
                  <a:rPr lang="it-IT" sz="900" dirty="0"/>
                  <a:t>: </a:t>
                </a:r>
                <a:r>
                  <a:rPr lang="it-IT" sz="900" i="1" dirty="0" err="1"/>
                  <a:t>v,x</a:t>
                </a:r>
                <a:r>
                  <a:rPr lang="it-IT" sz="900" i="1" baseline="-25000" dirty="0" err="1"/>
                  <a:t>max</a:t>
                </a:r>
                <a:r>
                  <a:rPr lang="it-IT" sz="900" dirty="0"/>
                  <a:t> ,</a:t>
                </a:r>
                <a:r>
                  <a:rPr lang="it-IT" sz="900" i="1" dirty="0" err="1"/>
                  <a:t>x</a:t>
                </a:r>
                <a:r>
                  <a:rPr lang="it-IT" sz="900" i="1" baseline="-25000" dirty="0" err="1"/>
                  <a:t>min</a:t>
                </a:r>
                <a:r>
                  <a:rPr lang="it-IT" sz="900" dirty="0" err="1"/>
                  <a:t>,</a:t>
                </a:r>
                <a:r>
                  <a:rPr lang="it-IT" sz="900" i="1" dirty="0" err="1"/>
                  <a:t>y</a:t>
                </a:r>
                <a:r>
                  <a:rPr lang="it-IT" sz="900" i="1" baseline="-25000" dirty="0" err="1"/>
                  <a:t>max</a:t>
                </a:r>
                <a:r>
                  <a:rPr lang="it-IT" sz="900" dirty="0"/>
                  <a:t> ,</a:t>
                </a:r>
                <a:r>
                  <a:rPr lang="it-IT" sz="900" i="1" dirty="0" err="1"/>
                  <a:t>y</a:t>
                </a:r>
                <a:r>
                  <a:rPr lang="it-IT" sz="900" i="1" baseline="-25000" dirty="0" err="1"/>
                  <a:t>min</a:t>
                </a:r>
                <a:r>
                  <a:rPr lang="it-IT" sz="900" dirty="0"/>
                  <a:t> </a:t>
                </a:r>
              </a:p>
              <a:p>
                <a:r>
                  <a:rPr lang="it-IT" sz="900" dirty="0"/>
                  <a:t>Input: </a:t>
                </a:r>
                <a:r>
                  <a:rPr lang="it-IT" sz="900" i="1" dirty="0"/>
                  <a:t>Stop</a:t>
                </a:r>
                <a:r>
                  <a:rPr lang="it-IT" sz="900" dirty="0"/>
                  <a:t> </a:t>
                </a:r>
              </a:p>
              <a:p>
                <a:r>
                  <a:rPr lang="it-IT" sz="900" dirty="0" err="1"/>
                  <a:t>Outputs</a:t>
                </a:r>
                <a:r>
                  <a:rPr lang="it-IT" sz="900" dirty="0"/>
                  <a:t>: </a:t>
                </a:r>
                <a:r>
                  <a:rPr lang="it-IT" sz="900" i="1" dirty="0"/>
                  <a:t>position 1</a:t>
                </a:r>
                <a:r>
                  <a:rPr lang="it-IT" sz="900" dirty="0"/>
                  <a:t> </a:t>
                </a:r>
              </a:p>
            </p:txBody>
          </p:sp>
        </mc:Choice>
        <mc:Fallback xmlns="">
          <p:sp>
            <p:nvSpPr>
              <p:cNvPr id="166" name="CasellaDiTesto 165"/>
              <p:cNvSpPr txBox="1">
                <a:spLocks noRot="1" noChangeAspect="1" noMove="1" noResize="1" noEditPoints="1" noAdjustHandles="1" noChangeArrowheads="1" noChangeShapeType="1" noTextEdit="1"/>
              </p:cNvSpPr>
              <p:nvPr/>
            </p:nvSpPr>
            <p:spPr>
              <a:xfrm>
                <a:off x="3665464" y="1499056"/>
                <a:ext cx="1699276" cy="646331"/>
              </a:xfrm>
              <a:prstGeom prst="rect">
                <a:avLst/>
              </a:prstGeom>
              <a:blipFill>
                <a:blip r:embed="rId23"/>
                <a:stretch>
                  <a:fillRect b="-2830"/>
                </a:stretch>
              </a:blipFill>
            </p:spPr>
            <p:txBody>
              <a:bodyPr/>
              <a:lstStyle/>
              <a:p>
                <a:r>
                  <a:rPr lang="it-IT">
                    <a:noFill/>
                  </a:rPr>
                  <a:t> </a:t>
                </a:r>
              </a:p>
            </p:txBody>
          </p:sp>
        </mc:Fallback>
      </mc:AlternateContent>
      <p:sp>
        <p:nvSpPr>
          <p:cNvPr id="168" name="CasellaDiTesto 167"/>
          <p:cNvSpPr txBox="1"/>
          <p:nvPr/>
        </p:nvSpPr>
        <p:spPr>
          <a:xfrm>
            <a:off x="6652532" y="1633384"/>
            <a:ext cx="2805645" cy="646331"/>
          </a:xfrm>
          <a:prstGeom prst="rect">
            <a:avLst/>
          </a:prstGeom>
          <a:noFill/>
        </p:spPr>
        <p:txBody>
          <a:bodyPr wrap="square" rtlCol="0">
            <a:spAutoFit/>
          </a:bodyPr>
          <a:lstStyle/>
          <a:p>
            <a:r>
              <a:rPr lang="it-IT" sz="1200" dirty="0" err="1"/>
              <a:t>Variable</a:t>
            </a:r>
            <a:r>
              <a:rPr lang="it-IT" sz="1200" dirty="0"/>
              <a:t>: </a:t>
            </a:r>
            <a:r>
              <a:rPr lang="it-IT" sz="1200" dirty="0" err="1"/>
              <a:t>Sposition</a:t>
            </a:r>
            <a:r>
              <a:rPr lang="it-IT" sz="1200" dirty="0"/>
              <a:t> (x</a:t>
            </a:r>
            <a:r>
              <a:rPr lang="it-IT" sz="1200" baseline="-25000" dirty="0"/>
              <a:t>s</a:t>
            </a:r>
            <a:r>
              <a:rPr lang="it-IT" sz="1200" dirty="0"/>
              <a:t>,y</a:t>
            </a:r>
            <a:r>
              <a:rPr lang="it-IT" sz="1200" baseline="-25000" dirty="0"/>
              <a:t>s</a:t>
            </a:r>
            <a:r>
              <a:rPr lang="it-IT" sz="1200" dirty="0"/>
              <a:t>)</a:t>
            </a:r>
          </a:p>
          <a:p>
            <a:r>
              <a:rPr lang="it-IT" sz="1200" dirty="0"/>
              <a:t>Input: </a:t>
            </a:r>
            <a:r>
              <a:rPr lang="it-IT" sz="1200" dirty="0" err="1"/>
              <a:t>position,w,a,s,d</a:t>
            </a:r>
            <a:r>
              <a:rPr lang="it-IT" sz="1200" dirty="0"/>
              <a:t>  </a:t>
            </a:r>
          </a:p>
          <a:p>
            <a:r>
              <a:rPr lang="it-IT" sz="1200" dirty="0" err="1"/>
              <a:t>Outputs</a:t>
            </a:r>
            <a:r>
              <a:rPr lang="it-IT" sz="1200" dirty="0"/>
              <a:t>: Stop</a:t>
            </a:r>
          </a:p>
        </p:txBody>
      </p:sp>
      <p:sp>
        <p:nvSpPr>
          <p:cNvPr id="169" name="CasellaDiTesto 168"/>
          <p:cNvSpPr txBox="1"/>
          <p:nvPr/>
        </p:nvSpPr>
        <p:spPr>
          <a:xfrm>
            <a:off x="2453843" y="720089"/>
            <a:ext cx="4286422" cy="369332"/>
          </a:xfrm>
          <a:prstGeom prst="rect">
            <a:avLst/>
          </a:prstGeom>
          <a:noFill/>
        </p:spPr>
        <p:txBody>
          <a:bodyPr wrap="square" rtlCol="0">
            <a:spAutoFit/>
          </a:bodyPr>
          <a:lstStyle/>
          <a:p>
            <a:pPr algn="ctr"/>
            <a:r>
              <a:rPr lang="it-IT" dirty="0"/>
              <a:t>FSM </a:t>
            </a:r>
            <a:r>
              <a:rPr lang="it-IT" dirty="0" err="1"/>
              <a:t>Asteroids</a:t>
            </a:r>
            <a:endParaRPr lang="it-IT" dirty="0"/>
          </a:p>
        </p:txBody>
      </p:sp>
      <p:sp>
        <p:nvSpPr>
          <p:cNvPr id="170" name="CasellaDiTesto 169"/>
          <p:cNvSpPr txBox="1"/>
          <p:nvPr/>
        </p:nvSpPr>
        <p:spPr>
          <a:xfrm>
            <a:off x="10047110" y="1498405"/>
            <a:ext cx="1598776" cy="369332"/>
          </a:xfrm>
          <a:prstGeom prst="rect">
            <a:avLst/>
          </a:prstGeom>
          <a:noFill/>
        </p:spPr>
        <p:txBody>
          <a:bodyPr wrap="square" rtlCol="0">
            <a:spAutoFit/>
          </a:bodyPr>
          <a:lstStyle/>
          <a:p>
            <a:pPr algn="ctr"/>
            <a:r>
              <a:rPr lang="it-IT" dirty="0"/>
              <a:t>FSM </a:t>
            </a:r>
            <a:r>
              <a:rPr lang="it-IT" dirty="0" err="1"/>
              <a:t>Spaceship</a:t>
            </a:r>
            <a:endParaRPr lang="it-IT" dirty="0"/>
          </a:p>
        </p:txBody>
      </p:sp>
      <p:pic>
        <p:nvPicPr>
          <p:cNvPr id="3" name="Immagine 2">
            <a:hlinkClick r:id="rId3" action="ppaction://hlinksldjump"/>
          </p:cNvPr>
          <p:cNvPicPr>
            <a:picLocks noChangeAspect="1"/>
          </p:cNvPicPr>
          <p:nvPr/>
        </p:nvPicPr>
        <p:blipFill>
          <a:blip r:embed="rId24" cstate="print">
            <a:extLst>
              <a:ext uri="{28A0092B-C50C-407E-A947-70E740481C1C}">
                <a14:useLocalDpi xmlns:a14="http://schemas.microsoft.com/office/drawing/2010/main" val="0"/>
              </a:ext>
            </a:extLst>
          </a:blip>
          <a:stretch>
            <a:fillRect/>
          </a:stretch>
        </p:blipFill>
        <p:spPr>
          <a:xfrm>
            <a:off x="7482261" y="4347824"/>
            <a:ext cx="1351237" cy="777144"/>
          </a:xfrm>
          <a:prstGeom prst="rect">
            <a:avLst/>
          </a:prstGeom>
        </p:spPr>
      </p:pic>
      <p:cxnSp>
        <p:nvCxnSpPr>
          <p:cNvPr id="71" name="Connettore diritto 70"/>
          <p:cNvCxnSpPr/>
          <p:nvPr/>
        </p:nvCxnSpPr>
        <p:spPr>
          <a:xfrm>
            <a:off x="8608685" y="3785533"/>
            <a:ext cx="298476" cy="97557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8" name="Connettore diritto 67"/>
          <p:cNvCxnSpPr/>
          <p:nvPr/>
        </p:nvCxnSpPr>
        <p:spPr>
          <a:xfrm flipH="1">
            <a:off x="7394184" y="3830823"/>
            <a:ext cx="235629" cy="93028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183" name="CasellaDiTesto 182"/>
              <p:cNvSpPr txBox="1"/>
              <p:nvPr/>
            </p:nvSpPr>
            <p:spPr>
              <a:xfrm>
                <a:off x="3669880" y="4108351"/>
                <a:ext cx="1554042" cy="646331"/>
              </a:xfrm>
              <a:prstGeom prst="rect">
                <a:avLst/>
              </a:prstGeom>
              <a:noFill/>
            </p:spPr>
            <p:txBody>
              <a:bodyPr wrap="square" rtlCol="0">
                <a:spAutoFit/>
              </a:bodyPr>
              <a:lstStyle/>
              <a:p>
                <a:r>
                  <a:rPr lang="it-IT" sz="900" dirty="0"/>
                  <a:t>Variables: x</a:t>
                </a:r>
                <a:r>
                  <a:rPr lang="it-IT" sz="900" baseline="-25000" dirty="0"/>
                  <a:t>a</a:t>
                </a:r>
                <a:r>
                  <a:rPr lang="it-IT" sz="900" dirty="0"/>
                  <a:t>, y</a:t>
                </a:r>
                <a:r>
                  <a:rPr lang="it-IT" sz="900" baseline="-25000" dirty="0"/>
                  <a:t>a</a:t>
                </a:r>
                <a:r>
                  <a:rPr lang="it-IT" sz="900" dirty="0"/>
                  <a:t> , </a:t>
                </a:r>
                <a14:m>
                  <m:oMath xmlns:m="http://schemas.openxmlformats.org/officeDocument/2006/math">
                    <m:r>
                      <a:rPr lang="it-IT" sz="900" i="1" smtClean="0">
                        <a:latin typeface="Cambria Math" panose="02040503050406030204" pitchFamily="18" charset="0"/>
                        <a:ea typeface="Cambria Math" panose="02040503050406030204" pitchFamily="18" charset="0"/>
                      </a:rPr>
                      <m:t>𝛾</m:t>
                    </m:r>
                  </m:oMath>
                </a14:m>
                <a:endParaRPr lang="it-IT" sz="900" dirty="0">
                  <a:ea typeface="Cambria Math" panose="02040503050406030204" pitchFamily="18" charset="0"/>
                </a:endParaRPr>
              </a:p>
              <a:p>
                <a:r>
                  <a:rPr lang="it-IT" sz="900" dirty="0" err="1"/>
                  <a:t>Costant</a:t>
                </a:r>
                <a:r>
                  <a:rPr lang="it-IT" sz="900" dirty="0"/>
                  <a:t>: </a:t>
                </a:r>
                <a:r>
                  <a:rPr lang="it-IT" sz="900" i="1" dirty="0" err="1"/>
                  <a:t>v,x</a:t>
                </a:r>
                <a:r>
                  <a:rPr lang="it-IT" sz="900" i="1" baseline="-25000" dirty="0" err="1"/>
                  <a:t>max</a:t>
                </a:r>
                <a:r>
                  <a:rPr lang="it-IT" sz="900" dirty="0"/>
                  <a:t> ,</a:t>
                </a:r>
                <a:r>
                  <a:rPr lang="it-IT" sz="900" i="1" dirty="0" err="1"/>
                  <a:t>x</a:t>
                </a:r>
                <a:r>
                  <a:rPr lang="it-IT" sz="900" i="1" baseline="-25000" dirty="0" err="1"/>
                  <a:t>min</a:t>
                </a:r>
                <a:r>
                  <a:rPr lang="it-IT" sz="900" dirty="0" err="1"/>
                  <a:t>,</a:t>
                </a:r>
                <a:r>
                  <a:rPr lang="it-IT" sz="900" i="1" dirty="0" err="1"/>
                  <a:t>y</a:t>
                </a:r>
                <a:r>
                  <a:rPr lang="it-IT" sz="900" i="1" baseline="-25000" dirty="0" err="1"/>
                  <a:t>max</a:t>
                </a:r>
                <a:r>
                  <a:rPr lang="it-IT" sz="900" dirty="0"/>
                  <a:t> ,</a:t>
                </a:r>
                <a:r>
                  <a:rPr lang="it-IT" sz="900" i="1" dirty="0" err="1"/>
                  <a:t>y</a:t>
                </a:r>
                <a:r>
                  <a:rPr lang="it-IT" sz="900" i="1" baseline="-25000" dirty="0" err="1"/>
                  <a:t>min</a:t>
                </a:r>
                <a:r>
                  <a:rPr lang="it-IT" sz="900" dirty="0"/>
                  <a:t> </a:t>
                </a:r>
              </a:p>
              <a:p>
                <a:r>
                  <a:rPr lang="it-IT" sz="900" dirty="0"/>
                  <a:t>Input: </a:t>
                </a:r>
                <a:r>
                  <a:rPr lang="it-IT" sz="900" i="1" dirty="0"/>
                  <a:t>Stop</a:t>
                </a:r>
                <a:r>
                  <a:rPr lang="it-IT" sz="900" dirty="0"/>
                  <a:t> </a:t>
                </a:r>
              </a:p>
              <a:p>
                <a:r>
                  <a:rPr lang="it-IT" sz="900" dirty="0" err="1"/>
                  <a:t>Outputs</a:t>
                </a:r>
                <a:r>
                  <a:rPr lang="it-IT" sz="900" dirty="0"/>
                  <a:t>: </a:t>
                </a:r>
                <a:r>
                  <a:rPr lang="it-IT" sz="900" i="1" dirty="0"/>
                  <a:t>position 1</a:t>
                </a:r>
                <a:r>
                  <a:rPr lang="it-IT" sz="900" dirty="0"/>
                  <a:t> </a:t>
                </a:r>
              </a:p>
            </p:txBody>
          </p:sp>
        </mc:Choice>
        <mc:Fallback xmlns="">
          <p:sp>
            <p:nvSpPr>
              <p:cNvPr id="183" name="CasellaDiTesto 182"/>
              <p:cNvSpPr txBox="1">
                <a:spLocks noRot="1" noChangeAspect="1" noMove="1" noResize="1" noEditPoints="1" noAdjustHandles="1" noChangeArrowheads="1" noChangeShapeType="1" noTextEdit="1"/>
              </p:cNvSpPr>
              <p:nvPr/>
            </p:nvSpPr>
            <p:spPr>
              <a:xfrm>
                <a:off x="3669880" y="4108351"/>
                <a:ext cx="1554042" cy="646331"/>
              </a:xfrm>
              <a:prstGeom prst="rect">
                <a:avLst/>
              </a:prstGeom>
              <a:blipFill>
                <a:blip r:embed="rId25"/>
                <a:stretch>
                  <a:fillRect b="-2830"/>
                </a:stretch>
              </a:blipFill>
            </p:spPr>
            <p:txBody>
              <a:bodyPr/>
              <a:lstStyle/>
              <a:p>
                <a:r>
                  <a:rPr lang="it-IT">
                    <a:noFill/>
                  </a:rPr>
                  <a:t> </a:t>
                </a:r>
              </a:p>
            </p:txBody>
          </p:sp>
        </mc:Fallback>
      </mc:AlternateContent>
    </p:spTree>
    <p:extLst>
      <p:ext uri="{BB962C8B-B14F-4D97-AF65-F5344CB8AC3E}">
        <p14:creationId xmlns:p14="http://schemas.microsoft.com/office/powerpoint/2010/main" val="39979353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p:cNvSpPr txBox="1"/>
          <p:nvPr/>
        </p:nvSpPr>
        <p:spPr>
          <a:xfrm>
            <a:off x="332509" y="207818"/>
            <a:ext cx="11338560" cy="369332"/>
          </a:xfrm>
          <a:prstGeom prst="rect">
            <a:avLst/>
          </a:prstGeom>
          <a:noFill/>
        </p:spPr>
        <p:txBody>
          <a:bodyPr wrap="square" rtlCol="0">
            <a:spAutoFit/>
          </a:bodyPr>
          <a:lstStyle/>
          <a:p>
            <a:pPr algn="ctr"/>
            <a:r>
              <a:rPr lang="it-IT" dirty="0"/>
              <a:t>FSM </a:t>
            </a:r>
            <a:r>
              <a:rPr lang="it-IT" dirty="0" err="1"/>
              <a:t>Asteroids</a:t>
            </a:r>
            <a:r>
              <a:rPr lang="it-IT" dirty="0"/>
              <a:t>, State </a:t>
            </a:r>
            <a:r>
              <a:rPr lang="it-IT" dirty="0" err="1"/>
              <a:t>refinement</a:t>
            </a:r>
            <a:endParaRPr lang="it-IT" dirty="0"/>
          </a:p>
        </p:txBody>
      </p:sp>
      <p:sp>
        <p:nvSpPr>
          <p:cNvPr id="45" name="CasellaDiTesto 44"/>
          <p:cNvSpPr txBox="1"/>
          <p:nvPr/>
        </p:nvSpPr>
        <p:spPr>
          <a:xfrm>
            <a:off x="8869700" y="3388199"/>
            <a:ext cx="3287568" cy="784830"/>
          </a:xfrm>
          <a:prstGeom prst="rect">
            <a:avLst/>
          </a:prstGeom>
          <a:noFill/>
        </p:spPr>
        <p:txBody>
          <a:bodyPr wrap="square" rtlCol="0">
            <a:spAutoFit/>
          </a:bodyPr>
          <a:lstStyle/>
          <a:p>
            <a:r>
              <a:rPr lang="it-IT" sz="1500" dirty="0"/>
              <a:t>Output:</a:t>
            </a:r>
          </a:p>
          <a:p>
            <a:pPr marL="447675" indent="-180975">
              <a:buFont typeface="Arial" panose="020B0604020202020204" pitchFamily="34" charset="0"/>
              <a:buChar char="•"/>
              <a:tabLst>
                <a:tab pos="447675" algn="l"/>
              </a:tabLst>
            </a:pPr>
            <a:r>
              <a:rPr lang="it-IT" sz="1500" i="1" dirty="0"/>
              <a:t>position </a:t>
            </a:r>
            <a:r>
              <a:rPr lang="it-IT" sz="1500" dirty="0"/>
              <a:t>(posizione attuale dell’asteroide (</a:t>
            </a:r>
            <a:r>
              <a:rPr lang="it-IT" sz="1500" i="1" dirty="0"/>
              <a:t>x</a:t>
            </a:r>
            <a:r>
              <a:rPr lang="it-IT" sz="1500" i="1" baseline="-25000" dirty="0"/>
              <a:t>a</a:t>
            </a:r>
            <a:r>
              <a:rPr lang="it-IT" sz="1500" i="1" dirty="0"/>
              <a:t>,y</a:t>
            </a:r>
            <a:r>
              <a:rPr lang="it-IT" sz="1500" i="1" baseline="-25000" dirty="0"/>
              <a:t>a</a:t>
            </a:r>
            <a:r>
              <a:rPr lang="it-IT" sz="1500" dirty="0"/>
              <a:t>) )</a:t>
            </a:r>
          </a:p>
        </p:txBody>
      </p:sp>
      <p:grpSp>
        <p:nvGrpSpPr>
          <p:cNvPr id="52" name="Gruppo 51"/>
          <p:cNvGrpSpPr/>
          <p:nvPr/>
        </p:nvGrpSpPr>
        <p:grpSpPr>
          <a:xfrm>
            <a:off x="75066" y="1550607"/>
            <a:ext cx="5851387" cy="4258994"/>
            <a:chOff x="2256291" y="1579182"/>
            <a:chExt cx="5851387" cy="4258994"/>
          </a:xfrm>
        </p:grpSpPr>
        <p:grpSp>
          <p:nvGrpSpPr>
            <p:cNvPr id="40" name="Gruppo 39"/>
            <p:cNvGrpSpPr/>
            <p:nvPr/>
          </p:nvGrpSpPr>
          <p:grpSpPr>
            <a:xfrm>
              <a:off x="2813666" y="1579182"/>
              <a:ext cx="5294012" cy="4258994"/>
              <a:chOff x="4429109" y="2417382"/>
              <a:chExt cx="2914973" cy="3046793"/>
            </a:xfrm>
          </p:grpSpPr>
          <p:sp>
            <p:nvSpPr>
              <p:cNvPr id="6" name="Ovale 5"/>
              <p:cNvSpPr/>
              <p:nvPr/>
            </p:nvSpPr>
            <p:spPr>
              <a:xfrm>
                <a:off x="5396807" y="3241040"/>
                <a:ext cx="1209963" cy="8044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err="1">
                    <a:solidFill>
                      <a:schemeClr val="tx1"/>
                    </a:solidFill>
                  </a:rPr>
                  <a:t>Move</a:t>
                </a:r>
                <a:endParaRPr lang="it-IT" sz="2000" dirty="0">
                  <a:solidFill>
                    <a:schemeClr val="tx1"/>
                  </a:solidFill>
                </a:endParaRPr>
              </a:p>
            </p:txBody>
          </p:sp>
          <p:cxnSp>
            <p:nvCxnSpPr>
              <p:cNvPr id="12" name="Connettore 7 11"/>
              <p:cNvCxnSpPr>
                <a:stCxn id="6" idx="7"/>
                <a:endCxn id="6" idx="1"/>
              </p:cNvCxnSpPr>
              <p:nvPr/>
            </p:nvCxnSpPr>
            <p:spPr>
              <a:xfrm rot="16200000" flipV="1">
                <a:off x="6001789" y="2931067"/>
                <a:ext cx="12700" cy="855573"/>
              </a:xfrm>
              <a:prstGeom prst="curvedConnector3">
                <a:avLst>
                  <a:gd name="adj1" fmla="val 6291307"/>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4" name="CasellaDiTesto 13"/>
                  <p:cNvSpPr txBox="1"/>
                  <p:nvPr/>
                </p:nvSpPr>
                <p:spPr>
                  <a:xfrm>
                    <a:off x="5286467" y="2417382"/>
                    <a:ext cx="1443341" cy="17361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i="1" dirty="0" smtClean="0">
                              <a:latin typeface="Cambria Math" panose="02040503050406030204" pitchFamily="18" charset="0"/>
                            </a:rPr>
                            <m:t>𝑥</m:t>
                          </m:r>
                          <m:r>
                            <a:rPr lang="it-IT" sz="1000" i="1" baseline="-25000" dirty="0" err="1" smtClean="0">
                              <a:latin typeface="Cambria Math" panose="02040503050406030204" pitchFamily="18" charset="0"/>
                            </a:rPr>
                            <m:t>𝑎</m:t>
                          </m:r>
                          <m:r>
                            <a:rPr lang="it-IT" sz="1000" i="1" dirty="0" smtClean="0">
                              <a:latin typeface="Cambria Math" panose="02040503050406030204" pitchFamily="18" charset="0"/>
                            </a:rPr>
                            <m:t>==</m:t>
                          </m:r>
                          <m:r>
                            <a:rPr lang="it-IT" sz="1000" i="1" dirty="0" err="1">
                              <a:latin typeface="Cambria Math" panose="02040503050406030204" pitchFamily="18" charset="0"/>
                            </a:rPr>
                            <m:t>𝑥</m:t>
                          </m:r>
                          <m:r>
                            <a:rPr lang="it-IT" sz="1000" i="1" baseline="-25000" dirty="0" err="1" smtClean="0">
                              <a:latin typeface="Cambria Math" panose="02040503050406030204" pitchFamily="18" charset="0"/>
                            </a:rPr>
                            <m:t>𝑚𝑎𝑥</m:t>
                          </m:r>
                          <m:r>
                            <a:rPr lang="it-IT" sz="1000" i="1" baseline="-25000" dirty="0" smtClean="0">
                              <a:latin typeface="Cambria Math" panose="02040503050406030204" pitchFamily="18" charset="0"/>
                            </a:rPr>
                            <m:t> </m:t>
                          </m:r>
                          <m:r>
                            <a:rPr lang="it-IT" sz="1000" b="0" i="1" dirty="0" smtClean="0">
                              <a:latin typeface="Cambria Math" panose="02040503050406030204" pitchFamily="18" charset="0"/>
                              <a:ea typeface="Cambria Math" panose="02040503050406030204" pitchFamily="18" charset="0"/>
                            </a:rPr>
                            <m:t>⋁</m:t>
                          </m:r>
                          <m:r>
                            <a:rPr lang="it-IT" sz="1000" i="1" dirty="0" smtClean="0">
                              <a:latin typeface="Cambria Math" panose="02040503050406030204" pitchFamily="18" charset="0"/>
                            </a:rPr>
                            <m:t> </m:t>
                          </m:r>
                          <m:r>
                            <a:rPr lang="it-IT" sz="1000" i="1" dirty="0" err="1" smtClean="0">
                              <a:latin typeface="Cambria Math" panose="02040503050406030204" pitchFamily="18" charset="0"/>
                            </a:rPr>
                            <m:t>𝑥</m:t>
                          </m:r>
                          <m:r>
                            <a:rPr lang="it-IT" sz="1000" i="1" baseline="-25000" dirty="0" err="1" smtClean="0">
                              <a:latin typeface="Cambria Math" panose="02040503050406030204" pitchFamily="18" charset="0"/>
                            </a:rPr>
                            <m:t>𝑎</m:t>
                          </m:r>
                          <m:r>
                            <a:rPr lang="it-IT" sz="1000" i="1" dirty="0" smtClean="0">
                              <a:latin typeface="Cambria Math" panose="02040503050406030204" pitchFamily="18" charset="0"/>
                            </a:rPr>
                            <m:t>==</m:t>
                          </m:r>
                          <m:r>
                            <a:rPr lang="it-IT" sz="1000" i="1" dirty="0" err="1">
                              <a:latin typeface="Cambria Math" panose="02040503050406030204" pitchFamily="18" charset="0"/>
                            </a:rPr>
                            <m:t>𝑥</m:t>
                          </m:r>
                          <m:r>
                            <a:rPr lang="it-IT" sz="1000" i="1" baseline="-25000" dirty="0" err="1" smtClean="0">
                              <a:latin typeface="Cambria Math" panose="02040503050406030204" pitchFamily="18" charset="0"/>
                            </a:rPr>
                            <m:t>𝑚𝑖𝑛</m:t>
                          </m:r>
                          <m:r>
                            <a:rPr lang="it-IT" sz="1000" i="1" dirty="0" smtClean="0">
                              <a:latin typeface="Cambria Math" panose="02040503050406030204" pitchFamily="18" charset="0"/>
                            </a:rPr>
                            <m:t>/</m:t>
                          </m:r>
                          <m:r>
                            <a:rPr lang="it-IT" sz="1000" i="1" baseline="-25000" dirty="0" smtClean="0">
                              <a:latin typeface="Cambria Math" panose="02040503050406030204" pitchFamily="18" charset="0"/>
                            </a:rPr>
                            <m:t> </m:t>
                          </m:r>
                        </m:oMath>
                      </m:oMathPara>
                    </a14:m>
                    <a:endParaRPr lang="it-IT" sz="1000" baseline="-25000" dirty="0"/>
                  </a:p>
                </p:txBody>
              </p:sp>
            </mc:Choice>
            <mc:Fallback xmlns="">
              <p:sp>
                <p:nvSpPr>
                  <p:cNvPr id="14" name="CasellaDiTesto 13"/>
                  <p:cNvSpPr txBox="1">
                    <a:spLocks noRot="1" noChangeAspect="1" noMove="1" noResize="1" noEditPoints="1" noAdjustHandles="1" noChangeArrowheads="1" noChangeShapeType="1" noTextEdit="1"/>
                  </p:cNvSpPr>
                  <p:nvPr/>
                </p:nvSpPr>
                <p:spPr>
                  <a:xfrm>
                    <a:off x="5286467" y="2417382"/>
                    <a:ext cx="1443341" cy="173619"/>
                  </a:xfrm>
                  <a:prstGeom prst="rect">
                    <a:avLst/>
                  </a:prstGeom>
                  <a:blipFill>
                    <a:blip r:embed="rId4"/>
                    <a:stretch>
                      <a:fillRect b="-5000"/>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6" name="CasellaDiTesto 15"/>
                  <p:cNvSpPr txBox="1"/>
                  <p:nvPr/>
                </p:nvSpPr>
                <p:spPr>
                  <a:xfrm>
                    <a:off x="5735011" y="2739654"/>
                    <a:ext cx="546252" cy="330265"/>
                  </a:xfrm>
                  <a:prstGeom prst="rect">
                    <a:avLst/>
                  </a:prstGeom>
                  <a:noFill/>
                </p:spPr>
                <p:txBody>
                  <a:bodyPr wrap="square" lIns="0" tIns="0" rIns="0" bIns="0" rtlCol="0">
                    <a:spAutoFit/>
                  </a:bodyPr>
                  <a:lstStyle/>
                  <a:p>
                    <a:pPr algn="ctr"/>
                    <a14:m>
                      <m:oMathPara xmlns:m="http://schemas.openxmlformats.org/officeDocument/2006/math">
                        <m:oMathParaPr>
                          <m:jc m:val="centerGroup"/>
                        </m:oMathParaPr>
                        <m:oMath xmlns:m="http://schemas.openxmlformats.org/officeDocument/2006/math">
                          <m:r>
                            <a:rPr lang="it-IT" sz="1000" i="1">
                              <a:latin typeface="Cambria Math" panose="02040503050406030204" pitchFamily="18" charset="0"/>
                              <a:ea typeface="Cambria Math" panose="02040503050406030204" pitchFamily="18" charset="0"/>
                            </a:rPr>
                            <m:t>𝛾</m:t>
                          </m:r>
                          <m:r>
                            <a:rPr lang="it-IT" sz="1000" i="1">
                              <a:latin typeface="Cambria Math" panose="02040503050406030204" pitchFamily="18" charset="0"/>
                              <a:ea typeface="Cambria Math" panose="02040503050406030204" pitchFamily="18" charset="0"/>
                            </a:rPr>
                            <m:t>=</m:t>
                          </m:r>
                          <m:r>
                            <a:rPr lang="it-IT" sz="1000" i="1">
                              <a:latin typeface="Cambria Math" panose="02040503050406030204" pitchFamily="18" charset="0"/>
                              <a:ea typeface="Cambria Math" panose="02040503050406030204" pitchFamily="18" charset="0"/>
                            </a:rPr>
                            <m:t>𝜋</m:t>
                          </m:r>
                          <m:r>
                            <a:rPr lang="it-IT" sz="1000" i="1">
                              <a:latin typeface="Cambria Math" panose="02040503050406030204" pitchFamily="18" charset="0"/>
                              <a:ea typeface="Cambria Math" panose="02040503050406030204" pitchFamily="18" charset="0"/>
                            </a:rPr>
                            <m:t>− </m:t>
                          </m:r>
                          <m:r>
                            <a:rPr lang="it-IT" sz="1000" i="1">
                              <a:latin typeface="Cambria Math" panose="02040503050406030204" pitchFamily="18" charset="0"/>
                              <a:ea typeface="Cambria Math" panose="02040503050406030204" pitchFamily="18" charset="0"/>
                            </a:rPr>
                            <m:t>𝛾</m:t>
                          </m:r>
                        </m:oMath>
                      </m:oMathPara>
                    </a14:m>
                    <a:endParaRPr lang="it-IT" sz="1000" dirty="0"/>
                  </a:p>
                  <a:p>
                    <a:pPr algn="ctr"/>
                    <a14:m>
                      <m:oMathPara xmlns:m="http://schemas.openxmlformats.org/officeDocument/2006/math">
                        <m:oMathParaPr>
                          <m:jc m:val="centerGroup"/>
                        </m:oMathParaPr>
                        <m:oMath xmlns:m="http://schemas.openxmlformats.org/officeDocument/2006/math">
                          <m:r>
                            <a:rPr lang="it-IT" sz="1000" b="0" i="1" smtClean="0">
                              <a:latin typeface="Cambria Math" panose="02040503050406030204" pitchFamily="18" charset="0"/>
                              <a:ea typeface="Cambria Math" panose="02040503050406030204" pitchFamily="18" charset="0"/>
                            </a:rPr>
                            <m:t>𝑝</m:t>
                          </m:r>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r>
                            <a:rPr lang="it-IT" sz="1000" b="0" i="1" smtClean="0">
                              <a:latin typeface="Cambria Math" panose="02040503050406030204" pitchFamily="18" charset="0"/>
                              <a:ea typeface="Cambria Math" panose="02040503050406030204" pitchFamily="18" charset="0"/>
                            </a:rPr>
                            <m:t>1</m:t>
                          </m:r>
                        </m:oMath>
                      </m:oMathPara>
                    </a14:m>
                    <a:endParaRPr lang="it-IT" sz="1000" b="0" dirty="0">
                      <a:ea typeface="Cambria Math" panose="02040503050406030204" pitchFamily="18" charset="0"/>
                    </a:endParaRPr>
                  </a:p>
                  <a:p>
                    <a:endParaRPr lang="it-IT" sz="1000" b="0" dirty="0">
                      <a:ea typeface="Cambria Math" panose="02040503050406030204" pitchFamily="18" charset="0"/>
                    </a:endParaRPr>
                  </a:p>
                </p:txBody>
              </p:sp>
            </mc:Choice>
            <mc:Fallback xmlns="">
              <p:sp>
                <p:nvSpPr>
                  <p:cNvPr id="16" name="CasellaDiTesto 15"/>
                  <p:cNvSpPr txBox="1">
                    <a:spLocks noRot="1" noChangeAspect="1" noMove="1" noResize="1" noEditPoints="1" noAdjustHandles="1" noChangeArrowheads="1" noChangeShapeType="1" noTextEdit="1"/>
                  </p:cNvSpPr>
                  <p:nvPr/>
                </p:nvSpPr>
                <p:spPr>
                  <a:xfrm>
                    <a:off x="5735011" y="2739654"/>
                    <a:ext cx="546252" cy="330265"/>
                  </a:xfrm>
                  <a:prstGeom prst="rect">
                    <a:avLst/>
                  </a:prstGeom>
                  <a:blipFill>
                    <a:blip r:embed="rId5"/>
                    <a:stretch>
                      <a:fillRect/>
                    </a:stretch>
                  </a:blipFill>
                </p:spPr>
                <p:txBody>
                  <a:bodyPr/>
                  <a:lstStyle/>
                  <a:p>
                    <a:r>
                      <a:rPr lang="it-IT">
                        <a:noFill/>
                      </a:rPr>
                      <a:t> </a:t>
                    </a:r>
                  </a:p>
                </p:txBody>
              </p:sp>
            </mc:Fallback>
          </mc:AlternateContent>
          <p:cxnSp>
            <p:nvCxnSpPr>
              <p:cNvPr id="18" name="Connettore 7 17"/>
              <p:cNvCxnSpPr>
                <a:stCxn id="6" idx="1"/>
                <a:endCxn id="6" idx="3"/>
              </p:cNvCxnSpPr>
              <p:nvPr/>
            </p:nvCxnSpPr>
            <p:spPr>
              <a:xfrm rot="16200000" flipH="1">
                <a:off x="5289572" y="3643283"/>
                <a:ext cx="568859" cy="12700"/>
              </a:xfrm>
              <a:prstGeom prst="curvedConnector5">
                <a:avLst>
                  <a:gd name="adj1" fmla="val -40186"/>
                  <a:gd name="adj2" fmla="val -7417260"/>
                  <a:gd name="adj3" fmla="val 113396"/>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 name="CasellaDiTesto 20"/>
                  <p:cNvSpPr txBox="1"/>
                  <p:nvPr/>
                </p:nvSpPr>
                <p:spPr>
                  <a:xfrm>
                    <a:off x="4429109" y="2965458"/>
                    <a:ext cx="1193022" cy="17361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𝑦</m:t>
                          </m:r>
                          <m:r>
                            <a:rPr lang="it-IT" sz="1000" i="1" baseline="-25000" dirty="0" err="1" smtClean="0">
                              <a:latin typeface="Cambria Math" panose="02040503050406030204" pitchFamily="18" charset="0"/>
                            </a:rPr>
                            <m:t>𝑎</m:t>
                          </m:r>
                          <m:r>
                            <a:rPr lang="it-IT" sz="1000" i="1" dirty="0" smtClean="0">
                              <a:latin typeface="Cambria Math" panose="02040503050406030204" pitchFamily="18" charset="0"/>
                            </a:rPr>
                            <m:t>==</m:t>
                          </m:r>
                          <m:r>
                            <a:rPr lang="it-IT" sz="1000" b="0" i="1" dirty="0" smtClean="0">
                              <a:latin typeface="Cambria Math" panose="02040503050406030204" pitchFamily="18" charset="0"/>
                            </a:rPr>
                            <m:t>𝑦</m:t>
                          </m:r>
                          <m:r>
                            <a:rPr lang="it-IT" sz="1000" i="1" baseline="-25000" dirty="0" err="1" smtClean="0">
                              <a:latin typeface="Cambria Math" panose="02040503050406030204" pitchFamily="18" charset="0"/>
                            </a:rPr>
                            <m:t>𝑚𝑎𝑥</m:t>
                          </m:r>
                          <m:r>
                            <a:rPr lang="it-IT" sz="1000" i="1" baseline="-25000" dirty="0" smtClean="0">
                              <a:latin typeface="Cambria Math" panose="02040503050406030204" pitchFamily="18" charset="0"/>
                            </a:rPr>
                            <m:t> </m:t>
                          </m:r>
                          <m:r>
                            <a:rPr lang="it-IT" sz="1000" b="0" i="1" dirty="0" smtClean="0">
                              <a:latin typeface="Cambria Math" panose="02040503050406030204" pitchFamily="18" charset="0"/>
                              <a:ea typeface="Cambria Math" panose="02040503050406030204" pitchFamily="18" charset="0"/>
                            </a:rPr>
                            <m:t>⋁</m:t>
                          </m:r>
                          <m:r>
                            <a:rPr lang="it-IT" sz="1000" i="1" dirty="0" smtClean="0">
                              <a:latin typeface="Cambria Math" panose="02040503050406030204" pitchFamily="18" charset="0"/>
                            </a:rPr>
                            <m:t> </m:t>
                          </m:r>
                          <m:r>
                            <a:rPr lang="it-IT" sz="1000" b="0" i="1" dirty="0" smtClean="0">
                              <a:latin typeface="Cambria Math" panose="02040503050406030204" pitchFamily="18" charset="0"/>
                            </a:rPr>
                            <m:t>𝑦</m:t>
                          </m:r>
                          <m:r>
                            <a:rPr lang="it-IT" sz="1000" i="1" baseline="-25000" dirty="0" err="1" smtClean="0">
                              <a:latin typeface="Cambria Math" panose="02040503050406030204" pitchFamily="18" charset="0"/>
                            </a:rPr>
                            <m:t>𝑎</m:t>
                          </m:r>
                          <m:r>
                            <a:rPr lang="it-IT" sz="1000" i="1" dirty="0" smtClean="0">
                              <a:latin typeface="Cambria Math" panose="02040503050406030204" pitchFamily="18" charset="0"/>
                            </a:rPr>
                            <m:t>==</m:t>
                          </m:r>
                          <m:r>
                            <a:rPr lang="it-IT" sz="1000" b="0" i="1" dirty="0" smtClean="0">
                              <a:latin typeface="Cambria Math" panose="02040503050406030204" pitchFamily="18" charset="0"/>
                            </a:rPr>
                            <m:t>𝑦</m:t>
                          </m:r>
                          <m:r>
                            <a:rPr lang="it-IT" sz="1000" i="1" baseline="-25000" dirty="0" err="1" smtClean="0">
                              <a:latin typeface="Cambria Math" panose="02040503050406030204" pitchFamily="18" charset="0"/>
                            </a:rPr>
                            <m:t>𝑚𝑖𝑛</m:t>
                          </m:r>
                          <m:r>
                            <a:rPr lang="it-IT" sz="1000" i="1" dirty="0" smtClean="0">
                              <a:latin typeface="Cambria Math" panose="02040503050406030204" pitchFamily="18" charset="0"/>
                            </a:rPr>
                            <m:t>/</m:t>
                          </m:r>
                          <m:r>
                            <a:rPr lang="it-IT" sz="1000" i="1" baseline="-25000" dirty="0" smtClean="0">
                              <a:latin typeface="Cambria Math" panose="02040503050406030204" pitchFamily="18" charset="0"/>
                            </a:rPr>
                            <m:t> </m:t>
                          </m:r>
                        </m:oMath>
                      </m:oMathPara>
                    </a14:m>
                    <a:endParaRPr lang="it-IT" sz="1000" baseline="-25000" dirty="0"/>
                  </a:p>
                </p:txBody>
              </p:sp>
            </mc:Choice>
            <mc:Fallback xmlns="">
              <p:sp>
                <p:nvSpPr>
                  <p:cNvPr id="21" name="CasellaDiTesto 20"/>
                  <p:cNvSpPr txBox="1">
                    <a:spLocks noRot="1" noChangeAspect="1" noMove="1" noResize="1" noEditPoints="1" noAdjustHandles="1" noChangeArrowheads="1" noChangeShapeType="1" noTextEdit="1"/>
                  </p:cNvSpPr>
                  <p:nvPr/>
                </p:nvSpPr>
                <p:spPr>
                  <a:xfrm>
                    <a:off x="4429109" y="2965458"/>
                    <a:ext cx="1193022" cy="173619"/>
                  </a:xfrm>
                  <a:prstGeom prst="rect">
                    <a:avLst/>
                  </a:prstGeom>
                  <a:blipFill>
                    <a:blip r:embed="rId6"/>
                    <a:stretch>
                      <a:fillRect b="-2500"/>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22" name="CasellaDiTesto 21"/>
                  <p:cNvSpPr txBox="1"/>
                  <p:nvPr/>
                </p:nvSpPr>
                <p:spPr>
                  <a:xfrm>
                    <a:off x="4812345" y="3222197"/>
                    <a:ext cx="584461" cy="33026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it-IT" sz="1000" i="1">
                              <a:latin typeface="Cambria Math" panose="02040503050406030204" pitchFamily="18" charset="0"/>
                              <a:ea typeface="Cambria Math" panose="02040503050406030204" pitchFamily="18" charset="0"/>
                            </a:rPr>
                            <m:t>𝛾</m:t>
                          </m:r>
                          <m:r>
                            <a:rPr lang="it-IT" sz="1000" i="1">
                              <a:latin typeface="Cambria Math" panose="02040503050406030204" pitchFamily="18" charset="0"/>
                              <a:ea typeface="Cambria Math" panose="02040503050406030204" pitchFamily="18" charset="0"/>
                            </a:rPr>
                            <m:t>=− </m:t>
                          </m:r>
                          <m:r>
                            <a:rPr lang="it-IT" sz="1000" i="1">
                              <a:latin typeface="Cambria Math" panose="02040503050406030204" pitchFamily="18" charset="0"/>
                              <a:ea typeface="Cambria Math" panose="02040503050406030204" pitchFamily="18" charset="0"/>
                            </a:rPr>
                            <m:t>𝛾</m:t>
                          </m:r>
                        </m:oMath>
                      </m:oMathPara>
                    </a14:m>
                    <a:endParaRPr lang="it-IT" sz="1000" dirty="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it-IT" sz="1000" b="0" i="1" smtClean="0">
                              <a:latin typeface="Cambria Math" panose="02040503050406030204" pitchFamily="18" charset="0"/>
                              <a:ea typeface="Cambria Math" panose="02040503050406030204" pitchFamily="18" charset="0"/>
                            </a:rPr>
                            <m:t>𝑝</m:t>
                          </m:r>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r>
                            <a:rPr lang="it-IT" sz="1000" b="0" i="1" smtClean="0">
                              <a:latin typeface="Cambria Math" panose="02040503050406030204" pitchFamily="18" charset="0"/>
                              <a:ea typeface="Cambria Math" panose="02040503050406030204" pitchFamily="18" charset="0"/>
                            </a:rPr>
                            <m:t>1</m:t>
                          </m:r>
                        </m:oMath>
                      </m:oMathPara>
                    </a14:m>
                    <a:endParaRPr lang="it-IT" sz="1000" b="0" dirty="0">
                      <a:ea typeface="Cambria Math" panose="02040503050406030204" pitchFamily="18" charset="0"/>
                    </a:endParaRPr>
                  </a:p>
                  <a:p>
                    <a:endParaRPr lang="it-IT" sz="1000" b="0" dirty="0"/>
                  </a:p>
                </p:txBody>
              </p:sp>
            </mc:Choice>
            <mc:Fallback xmlns="">
              <p:sp>
                <p:nvSpPr>
                  <p:cNvPr id="22" name="CasellaDiTesto 21"/>
                  <p:cNvSpPr txBox="1">
                    <a:spLocks noRot="1" noChangeAspect="1" noMove="1" noResize="1" noEditPoints="1" noAdjustHandles="1" noChangeArrowheads="1" noChangeShapeType="1" noTextEdit="1"/>
                  </p:cNvSpPr>
                  <p:nvPr/>
                </p:nvSpPr>
                <p:spPr>
                  <a:xfrm>
                    <a:off x="4812345" y="3222197"/>
                    <a:ext cx="584461" cy="330265"/>
                  </a:xfrm>
                  <a:prstGeom prst="rect">
                    <a:avLst/>
                  </a:prstGeom>
                  <a:blipFill>
                    <a:blip r:embed="rId7"/>
                    <a:stretch>
                      <a:fillRect/>
                    </a:stretch>
                  </a:blipFill>
                </p:spPr>
                <p:txBody>
                  <a:bodyPr/>
                  <a:lstStyle/>
                  <a:p>
                    <a:r>
                      <a:rPr lang="it-IT">
                        <a:noFill/>
                      </a:rPr>
                      <a:t> </a:t>
                    </a:r>
                  </a:p>
                </p:txBody>
              </p:sp>
            </mc:Fallback>
          </mc:AlternateContent>
          <p:cxnSp>
            <p:nvCxnSpPr>
              <p:cNvPr id="24" name="Connettore 7 23"/>
              <p:cNvCxnSpPr>
                <a:stCxn id="6" idx="7"/>
                <a:endCxn id="6" idx="5"/>
              </p:cNvCxnSpPr>
              <p:nvPr/>
            </p:nvCxnSpPr>
            <p:spPr>
              <a:xfrm rot="16200000" flipH="1">
                <a:off x="6145145" y="3643283"/>
                <a:ext cx="568859" cy="12700"/>
              </a:xfrm>
              <a:prstGeom prst="curvedConnector5">
                <a:avLst>
                  <a:gd name="adj1" fmla="val -16744"/>
                  <a:gd name="adj2" fmla="val 6669535"/>
                  <a:gd name="adj3" fmla="val 100837"/>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CasellaDiTesto 24"/>
                  <p:cNvSpPr txBox="1"/>
                  <p:nvPr/>
                </p:nvSpPr>
                <p:spPr>
                  <a:xfrm>
                    <a:off x="6491290" y="3103249"/>
                    <a:ext cx="852792" cy="17361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𝑡𝑟𝑢𝑒</m:t>
                          </m:r>
                          <m:r>
                            <a:rPr lang="it-IT" sz="1000" i="1" dirty="0" smtClean="0">
                              <a:latin typeface="Cambria Math" panose="02040503050406030204" pitchFamily="18" charset="0"/>
                            </a:rPr>
                            <m:t>/</m:t>
                          </m:r>
                          <m:r>
                            <a:rPr lang="it-IT" sz="1000" i="1" dirty="0" smtClean="0">
                              <a:latin typeface="Cambria Math" panose="02040503050406030204" pitchFamily="18" charset="0"/>
                            </a:rPr>
                            <m:t>𝑝𝑜𝑠𝑖𝑡𝑖</m:t>
                          </m:r>
                          <m:r>
                            <a:rPr lang="it-IT" sz="1000" b="0" i="1" dirty="0" smtClean="0">
                              <a:latin typeface="Cambria Math" panose="02040503050406030204" pitchFamily="18" charset="0"/>
                            </a:rPr>
                            <m:t>𝑜𝑛</m:t>
                          </m:r>
                        </m:oMath>
                      </m:oMathPara>
                    </a14:m>
                    <a:endParaRPr lang="it-IT" sz="1000" baseline="-25000" dirty="0"/>
                  </a:p>
                </p:txBody>
              </p:sp>
            </mc:Choice>
            <mc:Fallback xmlns="">
              <p:sp>
                <p:nvSpPr>
                  <p:cNvPr id="25" name="CasellaDiTesto 24"/>
                  <p:cNvSpPr txBox="1">
                    <a:spLocks noRot="1" noChangeAspect="1" noMove="1" noResize="1" noEditPoints="1" noAdjustHandles="1" noChangeArrowheads="1" noChangeShapeType="1" noTextEdit="1"/>
                  </p:cNvSpPr>
                  <p:nvPr/>
                </p:nvSpPr>
                <p:spPr>
                  <a:xfrm>
                    <a:off x="6491290" y="3103249"/>
                    <a:ext cx="852792" cy="173619"/>
                  </a:xfrm>
                  <a:prstGeom prst="rect">
                    <a:avLst/>
                  </a:prstGeom>
                  <a:blipFill>
                    <a:blip r:embed="rId8"/>
                    <a:stretch>
                      <a:fillRect b="-5000"/>
                    </a:stretch>
                  </a:blipFill>
                </p:spPr>
                <p:txBody>
                  <a:bodyPr/>
                  <a:lstStyle/>
                  <a:p>
                    <a:r>
                      <a:rPr lang="it-IT">
                        <a:noFill/>
                      </a:rPr>
                      <a:t> </a:t>
                    </a:r>
                  </a:p>
                </p:txBody>
              </p:sp>
            </mc:Fallback>
          </mc:AlternateContent>
          <p:cxnSp>
            <p:nvCxnSpPr>
              <p:cNvPr id="33" name="Connettore diritto 32"/>
              <p:cNvCxnSpPr/>
              <p:nvPr/>
            </p:nvCxnSpPr>
            <p:spPr>
              <a:xfrm flipH="1">
                <a:off x="5059363" y="3934063"/>
                <a:ext cx="520989" cy="1530112"/>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6" name="Connettore diritto 35"/>
              <p:cNvCxnSpPr/>
              <p:nvPr/>
            </p:nvCxnSpPr>
            <p:spPr>
              <a:xfrm>
                <a:off x="6435926" y="3927713"/>
                <a:ext cx="462709" cy="1530112"/>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39" name="CasellaDiTesto 38"/>
                  <p:cNvSpPr txBox="1"/>
                  <p:nvPr/>
                </p:nvSpPr>
                <p:spPr>
                  <a:xfrm>
                    <a:off x="5723106" y="4183318"/>
                    <a:ext cx="570066" cy="2201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it-IT" sz="1000" i="1" smtClean="0">
                                  <a:latin typeface="Cambria Math" panose="02040503050406030204" pitchFamily="18" charset="0"/>
                                </a:rPr>
                              </m:ctrlPr>
                            </m:accPr>
                            <m:e>
                              <m:r>
                                <a:rPr lang="it-IT" sz="1000" i="1" dirty="0" smtClean="0">
                                  <a:latin typeface="Cambria Math" panose="02040503050406030204" pitchFamily="18" charset="0"/>
                                </a:rPr>
                                <m:t>𝑥</m:t>
                              </m:r>
                              <m:r>
                                <a:rPr lang="it-IT" sz="1000" i="1" baseline="-25000" dirty="0" err="1" smtClean="0">
                                  <a:latin typeface="Cambria Math" panose="02040503050406030204" pitchFamily="18" charset="0"/>
                                </a:rPr>
                                <m:t>𝑎</m:t>
                              </m:r>
                            </m:e>
                          </m:acc>
                          <m:r>
                            <a:rPr lang="it-IT" sz="1000" b="0" i="1" smtClean="0">
                              <a:latin typeface="Cambria Math" panose="02040503050406030204" pitchFamily="18" charset="0"/>
                            </a:rPr>
                            <m:t>=</m:t>
                          </m:r>
                          <m:r>
                            <a:rPr lang="it-IT" sz="1000" b="0" i="1" smtClean="0">
                              <a:latin typeface="Cambria Math" panose="02040503050406030204" pitchFamily="18" charset="0"/>
                            </a:rPr>
                            <m:t>𝑣</m:t>
                          </m:r>
                          <m:func>
                            <m:funcPr>
                              <m:ctrlPr>
                                <a:rPr lang="it-IT" sz="1000" b="0" i="1" smtClean="0">
                                  <a:latin typeface="Cambria Math" panose="02040503050406030204" pitchFamily="18" charset="0"/>
                                </a:rPr>
                              </m:ctrlPr>
                            </m:funcPr>
                            <m:fName>
                              <m:r>
                                <m:rPr>
                                  <m:sty m:val="p"/>
                                </m:rPr>
                                <a:rPr lang="it-IT" sz="1000" b="0" i="0" smtClean="0">
                                  <a:latin typeface="Cambria Math" panose="02040503050406030204" pitchFamily="18" charset="0"/>
                                </a:rPr>
                                <m:t>cos</m:t>
                              </m:r>
                            </m:fName>
                            <m:e>
                              <m:r>
                                <a:rPr lang="it-IT" sz="1000" b="0" i="1" smtClean="0">
                                  <a:latin typeface="Cambria Math" panose="02040503050406030204" pitchFamily="18" charset="0"/>
                                  <a:ea typeface="Cambria Math" panose="02040503050406030204" pitchFamily="18" charset="0"/>
                                </a:rPr>
                                <m:t>𝛾</m:t>
                              </m:r>
                            </m:e>
                          </m:func>
                        </m:oMath>
                      </m:oMathPara>
                    </a14:m>
                    <a:endParaRPr lang="it-IT" sz="1000" b="0" dirty="0"/>
                  </a:p>
                  <a:p>
                    <a:pPr/>
                    <a14:m>
                      <m:oMathPara xmlns:m="http://schemas.openxmlformats.org/officeDocument/2006/math">
                        <m:oMathParaPr>
                          <m:jc m:val="centerGroup"/>
                        </m:oMathParaPr>
                        <m:oMath xmlns:m="http://schemas.openxmlformats.org/officeDocument/2006/math">
                          <m:acc>
                            <m:accPr>
                              <m:chr m:val="̇"/>
                              <m:ctrlPr>
                                <a:rPr lang="it-IT" sz="1000" i="1" smtClean="0">
                                  <a:latin typeface="Cambria Math" panose="02040503050406030204" pitchFamily="18" charset="0"/>
                                </a:rPr>
                              </m:ctrlPr>
                            </m:accPr>
                            <m:e>
                              <m:r>
                                <a:rPr lang="it-IT" sz="1000" b="0" i="1" dirty="0" smtClean="0">
                                  <a:latin typeface="Cambria Math" panose="02040503050406030204" pitchFamily="18" charset="0"/>
                                </a:rPr>
                                <m:t>𝑦</m:t>
                              </m:r>
                              <m:r>
                                <a:rPr lang="it-IT" sz="1000" i="1" baseline="-25000" dirty="0" err="1" smtClean="0">
                                  <a:latin typeface="Cambria Math" panose="02040503050406030204" pitchFamily="18" charset="0"/>
                                </a:rPr>
                                <m:t>𝑎</m:t>
                              </m:r>
                            </m:e>
                          </m:acc>
                          <m:r>
                            <a:rPr lang="it-IT" sz="1000" b="0" i="1" smtClean="0">
                              <a:latin typeface="Cambria Math" panose="02040503050406030204" pitchFamily="18" charset="0"/>
                            </a:rPr>
                            <m:t>=</m:t>
                          </m:r>
                          <m:r>
                            <a:rPr lang="it-IT" sz="1000" b="0" i="1" smtClean="0">
                              <a:latin typeface="Cambria Math" panose="02040503050406030204" pitchFamily="18" charset="0"/>
                            </a:rPr>
                            <m:t>𝑣</m:t>
                          </m:r>
                          <m:func>
                            <m:funcPr>
                              <m:ctrlPr>
                                <a:rPr lang="it-IT" sz="1000" b="0" i="1" smtClean="0">
                                  <a:latin typeface="Cambria Math" panose="02040503050406030204" pitchFamily="18" charset="0"/>
                                </a:rPr>
                              </m:ctrlPr>
                            </m:funcPr>
                            <m:fName>
                              <m:r>
                                <m:rPr>
                                  <m:sty m:val="p"/>
                                </m:rPr>
                                <a:rPr lang="it-IT" sz="1000" b="0" i="0" smtClean="0">
                                  <a:latin typeface="Cambria Math" panose="02040503050406030204" pitchFamily="18" charset="0"/>
                                </a:rPr>
                                <m:t>sin</m:t>
                              </m:r>
                            </m:fName>
                            <m:e>
                              <m:r>
                                <a:rPr lang="it-IT" sz="1000" b="0" i="1" smtClean="0">
                                  <a:latin typeface="Cambria Math" panose="02040503050406030204" pitchFamily="18" charset="0"/>
                                  <a:ea typeface="Cambria Math" panose="02040503050406030204" pitchFamily="18" charset="0"/>
                                </a:rPr>
                                <m:t>𝛾</m:t>
                              </m:r>
                            </m:e>
                          </m:func>
                        </m:oMath>
                      </m:oMathPara>
                    </a14:m>
                    <a:endParaRPr lang="it-IT" sz="1000" dirty="0"/>
                  </a:p>
                </p:txBody>
              </p:sp>
            </mc:Choice>
            <mc:Fallback xmlns="">
              <p:sp>
                <p:nvSpPr>
                  <p:cNvPr id="39" name="CasellaDiTesto 38"/>
                  <p:cNvSpPr txBox="1">
                    <a:spLocks noRot="1" noChangeAspect="1" noMove="1" noResize="1" noEditPoints="1" noAdjustHandles="1" noChangeArrowheads="1" noChangeShapeType="1" noTextEdit="1"/>
                  </p:cNvSpPr>
                  <p:nvPr/>
                </p:nvSpPr>
                <p:spPr>
                  <a:xfrm>
                    <a:off x="5723106" y="4183318"/>
                    <a:ext cx="570066" cy="220177"/>
                  </a:xfrm>
                  <a:prstGeom prst="rect">
                    <a:avLst/>
                  </a:prstGeom>
                  <a:blipFill>
                    <a:blip r:embed="rId9"/>
                    <a:stretch>
                      <a:fillRect b="-12000"/>
                    </a:stretch>
                  </a:blipFill>
                </p:spPr>
                <p:txBody>
                  <a:bodyPr/>
                  <a:lstStyle/>
                  <a:p>
                    <a:r>
                      <a:rPr lang="it-IT">
                        <a:noFill/>
                      </a:rPr>
                      <a:t> </a:t>
                    </a:r>
                  </a:p>
                </p:txBody>
              </p:sp>
            </mc:Fallback>
          </mc:AlternateContent>
        </p:grpSp>
        <p:cxnSp>
          <p:nvCxnSpPr>
            <p:cNvPr id="47" name="Connettore 7 46"/>
            <p:cNvCxnSpPr>
              <a:endCxn id="6" idx="3"/>
            </p:cNvCxnSpPr>
            <p:nvPr/>
          </p:nvCxnSpPr>
          <p:spPr>
            <a:xfrm flipV="1">
              <a:off x="2660073" y="3690415"/>
              <a:ext cx="2232884" cy="665078"/>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1" name="CasellaDiTesto 50"/>
                <p:cNvSpPr txBox="1"/>
                <p:nvPr/>
              </p:nvSpPr>
              <p:spPr>
                <a:xfrm>
                  <a:off x="2256291" y="3972406"/>
                  <a:ext cx="2166700" cy="25936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𝑦</m:t>
                        </m:r>
                        <m:r>
                          <a:rPr lang="it-IT" sz="1000" i="1" baseline="-25000" dirty="0" err="1" smtClean="0">
                            <a:latin typeface="Cambria Math" panose="02040503050406030204" pitchFamily="18" charset="0"/>
                          </a:rPr>
                          <m:t>𝑎</m:t>
                        </m:r>
                        <m:r>
                          <a:rPr lang="it-IT" sz="1000" i="1" dirty="0" smtClean="0">
                            <a:latin typeface="Cambria Math" panose="02040503050406030204" pitchFamily="18" charset="0"/>
                          </a:rPr>
                          <m:t>=</m:t>
                        </m:r>
                        <m:sSup>
                          <m:sSupPr>
                            <m:ctrlPr>
                              <a:rPr lang="it-IT" sz="1000" b="0" i="1" dirty="0" smtClean="0">
                                <a:latin typeface="Cambria Math" panose="02040503050406030204" pitchFamily="18" charset="0"/>
                              </a:rPr>
                            </m:ctrlPr>
                          </m:sSupPr>
                          <m:e>
                            <m:r>
                              <a:rPr lang="it-IT" sz="1000" b="0" i="1" dirty="0" smtClean="0">
                                <a:latin typeface="Cambria Math" panose="02040503050406030204" pitchFamily="18" charset="0"/>
                              </a:rPr>
                              <m:t>𝑦</m:t>
                            </m:r>
                          </m:e>
                          <m:sup>
                            <m:r>
                              <a:rPr lang="it-IT" sz="1000" b="0" i="1" dirty="0" smtClean="0">
                                <a:latin typeface="Cambria Math" panose="02040503050406030204" pitchFamily="18" charset="0"/>
                              </a:rPr>
                              <m:t>𝑖</m:t>
                            </m:r>
                          </m:sup>
                        </m:sSup>
                        <m:r>
                          <a:rPr lang="it-IT" sz="1000" b="0" i="0" dirty="0" smtClean="0">
                            <a:latin typeface="Cambria Math" panose="02040503050406030204" pitchFamily="18" charset="0"/>
                          </a:rPr>
                          <m:t>,</m:t>
                        </m:r>
                        <m:r>
                          <a:rPr lang="it-IT" sz="1000" i="1" dirty="0" smtClean="0">
                            <a:latin typeface="Cambria Math" panose="02040503050406030204" pitchFamily="18" charset="0"/>
                          </a:rPr>
                          <m:t> </m:t>
                        </m:r>
                        <m:r>
                          <a:rPr lang="it-IT" sz="1000" b="0" i="1" dirty="0" smtClean="0">
                            <a:latin typeface="Cambria Math" panose="02040503050406030204" pitchFamily="18" charset="0"/>
                          </a:rPr>
                          <m:t>𝑥</m:t>
                        </m:r>
                        <m:r>
                          <a:rPr lang="it-IT" sz="1000" i="1" baseline="-25000" dirty="0" err="1" smtClean="0">
                            <a:latin typeface="Cambria Math" panose="02040503050406030204" pitchFamily="18" charset="0"/>
                          </a:rPr>
                          <m:t>𝑎</m:t>
                        </m:r>
                        <m:r>
                          <a:rPr lang="it-IT" sz="1000" i="1" dirty="0" smtClean="0">
                            <a:latin typeface="Cambria Math" panose="02040503050406030204" pitchFamily="18" charset="0"/>
                          </a:rPr>
                          <m:t>=</m:t>
                        </m:r>
                        <m:sSup>
                          <m:sSupPr>
                            <m:ctrlPr>
                              <a:rPr lang="it-IT" sz="1000" i="1" dirty="0" smtClean="0">
                                <a:latin typeface="Cambria Math" panose="02040503050406030204" pitchFamily="18" charset="0"/>
                              </a:rPr>
                            </m:ctrlPr>
                          </m:sSupPr>
                          <m:e>
                            <m:r>
                              <a:rPr lang="it-IT" sz="1000" b="0" i="1" dirty="0" smtClean="0">
                                <a:latin typeface="Cambria Math" panose="02040503050406030204" pitchFamily="18" charset="0"/>
                              </a:rPr>
                              <m:t>𝑥</m:t>
                            </m:r>
                          </m:e>
                          <m:sup>
                            <m:r>
                              <a:rPr lang="it-IT" sz="1000" b="0" i="1" dirty="0" smtClean="0">
                                <a:latin typeface="Cambria Math" panose="02040503050406030204" pitchFamily="18" charset="0"/>
                              </a:rPr>
                              <m:t>𝑖</m:t>
                            </m:r>
                          </m:sup>
                        </m:sSup>
                        <m:r>
                          <a:rPr lang="it-IT" sz="1000" b="0" i="1" dirty="0" smtClean="0">
                            <a:latin typeface="Cambria Math" panose="02040503050406030204" pitchFamily="18" charset="0"/>
                          </a:rPr>
                          <m:t>,</m:t>
                        </m:r>
                        <m:r>
                          <a:rPr lang="it-IT" sz="1000" b="0" i="1" dirty="0" smtClean="0">
                            <a:latin typeface="Cambria Math" panose="02040503050406030204" pitchFamily="18" charset="0"/>
                            <a:ea typeface="Cambria Math" panose="02040503050406030204" pitchFamily="18" charset="0"/>
                          </a:rPr>
                          <m:t>𝛾</m:t>
                        </m:r>
                        <m:r>
                          <a:rPr lang="it-IT" sz="1000" b="0" i="1" dirty="0" smtClean="0">
                            <a:latin typeface="Cambria Math" panose="02040503050406030204" pitchFamily="18" charset="0"/>
                            <a:ea typeface="Cambria Math" panose="02040503050406030204" pitchFamily="18" charset="0"/>
                          </a:rPr>
                          <m:t>=</m:t>
                        </m:r>
                        <m:sSup>
                          <m:sSupPr>
                            <m:ctrlPr>
                              <a:rPr lang="it-IT" sz="1000" b="0" i="1" dirty="0" smtClean="0">
                                <a:latin typeface="Cambria Math" panose="02040503050406030204" pitchFamily="18" charset="0"/>
                              </a:rPr>
                            </m:ctrlPr>
                          </m:sSupPr>
                          <m:e>
                            <m:r>
                              <a:rPr lang="it-IT" sz="1000" b="0" i="1" dirty="0" smtClean="0">
                                <a:latin typeface="Cambria Math" panose="02040503050406030204" pitchFamily="18" charset="0"/>
                                <a:ea typeface="Cambria Math" panose="02040503050406030204" pitchFamily="18" charset="0"/>
                              </a:rPr>
                              <m:t>𝛾</m:t>
                            </m:r>
                          </m:e>
                          <m:sup>
                            <m:r>
                              <a:rPr lang="it-IT" sz="1000" b="0" i="1" dirty="0" smtClean="0">
                                <a:latin typeface="Cambria Math" panose="02040503050406030204" pitchFamily="18" charset="0"/>
                              </a:rPr>
                              <m:t>𝑖</m:t>
                            </m:r>
                          </m:sup>
                        </m:sSup>
                        <m:r>
                          <a:rPr lang="it-IT" sz="1000" i="1" dirty="0" smtClean="0">
                            <a:latin typeface="Cambria Math" panose="02040503050406030204" pitchFamily="18" charset="0"/>
                          </a:rPr>
                          <m:t>/</m:t>
                        </m:r>
                        <m:r>
                          <a:rPr lang="it-IT" sz="1000" i="1" baseline="-25000" dirty="0" smtClean="0">
                            <a:latin typeface="Cambria Math" panose="02040503050406030204" pitchFamily="18" charset="0"/>
                          </a:rPr>
                          <m:t> </m:t>
                        </m:r>
                      </m:oMath>
                    </m:oMathPara>
                  </a14:m>
                  <a:endParaRPr lang="it-IT" sz="1000" baseline="-25000" dirty="0"/>
                </a:p>
              </p:txBody>
            </p:sp>
          </mc:Choice>
          <mc:Fallback xmlns="">
            <p:sp>
              <p:nvSpPr>
                <p:cNvPr id="51" name="CasellaDiTesto 50"/>
                <p:cNvSpPr txBox="1">
                  <a:spLocks noRot="1" noChangeAspect="1" noMove="1" noResize="1" noEditPoints="1" noAdjustHandles="1" noChangeArrowheads="1" noChangeShapeType="1" noTextEdit="1"/>
                </p:cNvSpPr>
                <p:nvPr/>
              </p:nvSpPr>
              <p:spPr>
                <a:xfrm>
                  <a:off x="2256291" y="3972406"/>
                  <a:ext cx="2166700" cy="259366"/>
                </a:xfrm>
                <a:prstGeom prst="rect">
                  <a:avLst/>
                </a:prstGeom>
                <a:blipFill>
                  <a:blip r:embed="rId10"/>
                  <a:stretch>
                    <a:fillRect/>
                  </a:stretch>
                </a:blipFill>
              </p:spPr>
              <p:txBody>
                <a:bodyPr/>
                <a:lstStyle/>
                <a:p>
                  <a:r>
                    <a:rPr lang="it-IT">
                      <a:noFill/>
                    </a:rPr>
                    <a:t> </a:t>
                  </a:r>
                </a:p>
              </p:txBody>
            </p:sp>
          </mc:Fallback>
        </mc:AlternateContent>
      </p:grpSp>
      <p:cxnSp>
        <p:nvCxnSpPr>
          <p:cNvPr id="26" name="Connettore 7 25"/>
          <p:cNvCxnSpPr>
            <a:stCxn id="6" idx="7"/>
            <a:endCxn id="31" idx="1"/>
          </p:cNvCxnSpPr>
          <p:nvPr/>
        </p:nvCxnSpPr>
        <p:spPr>
          <a:xfrm rot="5400000" flipH="1" flipV="1">
            <a:off x="5289298" y="1715977"/>
            <a:ext cx="126956" cy="2174401"/>
          </a:xfrm>
          <a:prstGeom prst="curvedConnector3">
            <a:avLst>
              <a:gd name="adj1" fmla="val 40978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CasellaDiTesto 26"/>
              <p:cNvSpPr txBox="1"/>
              <p:nvPr/>
            </p:nvSpPr>
            <p:spPr>
              <a:xfrm>
                <a:off x="4179722" y="2093624"/>
                <a:ext cx="2346108" cy="21721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𝑆𝑡𝑜𝑝</m:t>
                      </m:r>
                      <m:r>
                        <a:rPr lang="it-IT" sz="1000" b="0" i="1" dirty="0" smtClean="0">
                          <a:latin typeface="Cambria Math" panose="02040503050406030204" pitchFamily="18" charset="0"/>
                        </a:rPr>
                        <m:t>/</m:t>
                      </m:r>
                    </m:oMath>
                  </m:oMathPara>
                </a14:m>
                <a:endParaRPr lang="it-IT" sz="1000" baseline="-25000" dirty="0"/>
              </a:p>
            </p:txBody>
          </p:sp>
        </mc:Choice>
        <mc:Fallback xmlns="">
          <p:sp>
            <p:nvSpPr>
              <p:cNvPr id="27" name="CasellaDiTesto 26"/>
              <p:cNvSpPr txBox="1">
                <a:spLocks noRot="1" noChangeAspect="1" noMove="1" noResize="1" noEditPoints="1" noAdjustHandles="1" noChangeArrowheads="1" noChangeShapeType="1" noTextEdit="1"/>
              </p:cNvSpPr>
              <p:nvPr/>
            </p:nvSpPr>
            <p:spPr>
              <a:xfrm>
                <a:off x="4179722" y="2093624"/>
                <a:ext cx="2346108" cy="217215"/>
              </a:xfrm>
              <a:prstGeom prst="rect">
                <a:avLst/>
              </a:prstGeom>
              <a:blipFill>
                <a:blip r:embed="rId11"/>
                <a:stretch>
                  <a:fillRect b="-16667"/>
                </a:stretch>
              </a:blipFill>
            </p:spPr>
            <p:txBody>
              <a:bodyPr/>
              <a:lstStyle/>
              <a:p>
                <a:r>
                  <a:rPr lang="it-IT">
                    <a:noFill/>
                  </a:rPr>
                  <a:t> </a:t>
                </a:r>
              </a:p>
            </p:txBody>
          </p:sp>
        </mc:Fallback>
      </mc:AlternateContent>
      <p:cxnSp>
        <p:nvCxnSpPr>
          <p:cNvPr id="28" name="Connettore diritto 27"/>
          <p:cNvCxnSpPr>
            <a:stCxn id="31" idx="3"/>
          </p:cNvCxnSpPr>
          <p:nvPr/>
        </p:nvCxnSpPr>
        <p:spPr>
          <a:xfrm flipH="1">
            <a:off x="6190826" y="3534884"/>
            <a:ext cx="249151" cy="1318471"/>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9" name="Connettore diritto 28"/>
          <p:cNvCxnSpPr>
            <a:stCxn id="31" idx="5"/>
          </p:cNvCxnSpPr>
          <p:nvPr/>
        </p:nvCxnSpPr>
        <p:spPr>
          <a:xfrm>
            <a:off x="7993821" y="3534884"/>
            <a:ext cx="321812" cy="1253999"/>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30" name="CasellaDiTesto 29"/>
              <p:cNvSpPr txBox="1"/>
              <p:nvPr/>
            </p:nvSpPr>
            <p:spPr>
              <a:xfrm>
                <a:off x="6763608" y="3918655"/>
                <a:ext cx="926625" cy="27546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it-IT" sz="1000" i="1" smtClean="0">
                              <a:latin typeface="Cambria Math" panose="02040503050406030204" pitchFamily="18" charset="0"/>
                            </a:rPr>
                          </m:ctrlPr>
                        </m:accPr>
                        <m:e>
                          <m:r>
                            <a:rPr lang="it-IT" sz="1000" i="1" dirty="0" smtClean="0">
                              <a:latin typeface="Cambria Math" panose="02040503050406030204" pitchFamily="18" charset="0"/>
                            </a:rPr>
                            <m:t>𝑥</m:t>
                          </m:r>
                          <m:r>
                            <a:rPr lang="it-IT" sz="1000" i="1" baseline="-25000" dirty="0" err="1" smtClean="0">
                              <a:latin typeface="Cambria Math" panose="02040503050406030204" pitchFamily="18" charset="0"/>
                            </a:rPr>
                            <m:t>𝑎</m:t>
                          </m:r>
                        </m:e>
                      </m:acc>
                      <m:r>
                        <a:rPr lang="it-IT" sz="1000" b="0" i="1" smtClean="0">
                          <a:latin typeface="Cambria Math" panose="02040503050406030204" pitchFamily="18" charset="0"/>
                        </a:rPr>
                        <m:t>=0</m:t>
                      </m:r>
                    </m:oMath>
                  </m:oMathPara>
                </a14:m>
                <a:endParaRPr lang="it-IT" sz="1000" b="0" dirty="0"/>
              </a:p>
              <a:p>
                <a:pPr/>
                <a14:m>
                  <m:oMathPara xmlns:m="http://schemas.openxmlformats.org/officeDocument/2006/math">
                    <m:oMathParaPr>
                      <m:jc m:val="centerGroup"/>
                    </m:oMathParaPr>
                    <m:oMath xmlns:m="http://schemas.openxmlformats.org/officeDocument/2006/math">
                      <m:acc>
                        <m:accPr>
                          <m:chr m:val="̇"/>
                          <m:ctrlPr>
                            <a:rPr lang="it-IT" sz="1000" i="1" smtClean="0">
                              <a:latin typeface="Cambria Math" panose="02040503050406030204" pitchFamily="18" charset="0"/>
                            </a:rPr>
                          </m:ctrlPr>
                        </m:accPr>
                        <m:e>
                          <m:r>
                            <a:rPr lang="it-IT" sz="1000" b="0" i="1" dirty="0" smtClean="0">
                              <a:latin typeface="Cambria Math" panose="02040503050406030204" pitchFamily="18" charset="0"/>
                            </a:rPr>
                            <m:t>𝑦</m:t>
                          </m:r>
                          <m:r>
                            <a:rPr lang="it-IT" sz="1000" i="1" baseline="-25000" dirty="0" err="1" smtClean="0">
                              <a:latin typeface="Cambria Math" panose="02040503050406030204" pitchFamily="18" charset="0"/>
                            </a:rPr>
                            <m:t>𝑎</m:t>
                          </m:r>
                        </m:e>
                      </m:acc>
                      <m:r>
                        <a:rPr lang="it-IT" sz="1000" b="0" i="1" smtClean="0">
                          <a:latin typeface="Cambria Math" panose="02040503050406030204" pitchFamily="18" charset="0"/>
                        </a:rPr>
                        <m:t>=0</m:t>
                      </m:r>
                    </m:oMath>
                  </m:oMathPara>
                </a14:m>
                <a:endParaRPr lang="it-IT" sz="1000" dirty="0"/>
              </a:p>
            </p:txBody>
          </p:sp>
        </mc:Choice>
        <mc:Fallback xmlns="">
          <p:sp>
            <p:nvSpPr>
              <p:cNvPr id="30" name="CasellaDiTesto 29"/>
              <p:cNvSpPr txBox="1">
                <a:spLocks noRot="1" noChangeAspect="1" noMove="1" noResize="1" noEditPoints="1" noAdjustHandles="1" noChangeArrowheads="1" noChangeShapeType="1" noTextEdit="1"/>
              </p:cNvSpPr>
              <p:nvPr/>
            </p:nvSpPr>
            <p:spPr>
              <a:xfrm>
                <a:off x="6763608" y="3918655"/>
                <a:ext cx="926625" cy="275464"/>
              </a:xfrm>
              <a:prstGeom prst="rect">
                <a:avLst/>
              </a:prstGeom>
              <a:blipFill>
                <a:blip r:embed="rId12"/>
                <a:stretch>
                  <a:fillRect b="-24444"/>
                </a:stretch>
              </a:blipFill>
            </p:spPr>
            <p:txBody>
              <a:bodyPr/>
              <a:lstStyle/>
              <a:p>
                <a:r>
                  <a:rPr lang="it-IT">
                    <a:noFill/>
                  </a:rPr>
                  <a:t> </a:t>
                </a:r>
              </a:p>
            </p:txBody>
          </p:sp>
        </mc:Fallback>
      </mc:AlternateContent>
      <p:sp>
        <p:nvSpPr>
          <p:cNvPr id="31" name="Ovale 30"/>
          <p:cNvSpPr/>
          <p:nvPr/>
        </p:nvSpPr>
        <p:spPr>
          <a:xfrm>
            <a:off x="6118165" y="2575011"/>
            <a:ext cx="2197468" cy="112456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solidFill>
                  <a:schemeClr val="tx1"/>
                </a:solidFill>
              </a:rPr>
              <a:t>Stop</a:t>
            </a:r>
          </a:p>
        </p:txBody>
      </p:sp>
      <p:sp>
        <p:nvSpPr>
          <p:cNvPr id="32" name="CasellaDiTesto 31"/>
          <p:cNvSpPr txBox="1"/>
          <p:nvPr/>
        </p:nvSpPr>
        <p:spPr>
          <a:xfrm>
            <a:off x="8869700" y="944745"/>
            <a:ext cx="2861732" cy="2631490"/>
          </a:xfrm>
          <a:prstGeom prst="rect">
            <a:avLst/>
          </a:prstGeom>
          <a:noFill/>
        </p:spPr>
        <p:txBody>
          <a:bodyPr wrap="square" rtlCol="0">
            <a:spAutoFit/>
          </a:bodyPr>
          <a:lstStyle/>
          <a:p>
            <a:r>
              <a:rPr lang="it-IT" sz="1500" dirty="0"/>
              <a:t>Parametri del sistema</a:t>
            </a:r>
          </a:p>
          <a:p>
            <a:pPr marL="266700" indent="-266700">
              <a:buFont typeface="+mj-lt"/>
              <a:buAutoNum type="arabicPeriod"/>
            </a:pPr>
            <a:r>
              <a:rPr lang="it-IT" sz="1500" dirty="0"/>
              <a:t>Variabili:</a:t>
            </a:r>
          </a:p>
          <a:p>
            <a:pPr marL="447675" lvl="1" indent="-180975">
              <a:buFont typeface="Arial" panose="020B0604020202020204" pitchFamily="34" charset="0"/>
              <a:buChar char="•"/>
              <a:tabLst>
                <a:tab pos="447675" algn="l"/>
              </a:tabLst>
            </a:pPr>
            <a:r>
              <a:rPr lang="it-IT" sz="1500" i="1" dirty="0" err="1"/>
              <a:t>x</a:t>
            </a:r>
            <a:r>
              <a:rPr lang="it-IT" sz="1500" i="1" baseline="-25000" dirty="0" err="1"/>
              <a:t>a</a:t>
            </a:r>
            <a:r>
              <a:rPr lang="it-IT" sz="1500" dirty="0"/>
              <a:t> (posizione asteroide)</a:t>
            </a:r>
          </a:p>
          <a:p>
            <a:pPr marL="447675" lvl="1" indent="-180975">
              <a:buFont typeface="Arial" panose="020B0604020202020204" pitchFamily="34" charset="0"/>
              <a:buChar char="•"/>
            </a:pPr>
            <a:r>
              <a:rPr lang="it-IT" sz="1500" i="1" dirty="0" err="1"/>
              <a:t>y</a:t>
            </a:r>
            <a:r>
              <a:rPr lang="it-IT" sz="1500" i="1" baseline="-25000" dirty="0" err="1"/>
              <a:t>a</a:t>
            </a:r>
            <a:r>
              <a:rPr lang="it-IT" sz="1500" i="1" dirty="0"/>
              <a:t> </a:t>
            </a:r>
            <a:r>
              <a:rPr lang="it-IT" sz="1500" dirty="0"/>
              <a:t>(posizione asteroide)</a:t>
            </a:r>
          </a:p>
          <a:p>
            <a:pPr marL="266700" indent="-266700">
              <a:buFont typeface="+mj-lt"/>
              <a:buAutoNum type="arabicPeriod"/>
            </a:pPr>
            <a:r>
              <a:rPr lang="it-IT" sz="1500" dirty="0"/>
              <a:t>Costanti:</a:t>
            </a:r>
          </a:p>
          <a:p>
            <a:pPr marL="447675" lvl="1" indent="-180975">
              <a:buFont typeface="Arial" panose="020B0604020202020204" pitchFamily="34" charset="0"/>
              <a:buChar char="•"/>
            </a:pPr>
            <a:r>
              <a:rPr lang="it-IT" sz="1500" i="1" dirty="0"/>
              <a:t>v</a:t>
            </a:r>
            <a:r>
              <a:rPr lang="it-IT" sz="1500" dirty="0"/>
              <a:t> (velocità)</a:t>
            </a:r>
          </a:p>
          <a:p>
            <a:pPr marL="447675" lvl="1" indent="-180975">
              <a:buFont typeface="Arial" panose="020B0604020202020204" pitchFamily="34" charset="0"/>
              <a:buChar char="•"/>
            </a:pPr>
            <a:r>
              <a:rPr lang="it-IT" sz="1500" i="1" dirty="0"/>
              <a:t>x</a:t>
            </a:r>
            <a:r>
              <a:rPr lang="it-IT" sz="1500" i="1" baseline="-25000" dirty="0"/>
              <a:t>max</a:t>
            </a:r>
            <a:r>
              <a:rPr lang="it-IT" sz="1500" dirty="0"/>
              <a:t> (valore massimo, bordo)</a:t>
            </a:r>
          </a:p>
          <a:p>
            <a:pPr marL="447675" lvl="1" indent="-180975">
              <a:buFont typeface="Arial" panose="020B0604020202020204" pitchFamily="34" charset="0"/>
              <a:buChar char="•"/>
            </a:pPr>
            <a:r>
              <a:rPr lang="it-IT" sz="1500" i="1" dirty="0" err="1"/>
              <a:t>x</a:t>
            </a:r>
            <a:r>
              <a:rPr lang="it-IT" sz="1500" i="1" baseline="-25000" dirty="0" err="1"/>
              <a:t>min</a:t>
            </a:r>
            <a:r>
              <a:rPr lang="it-IT" sz="1500" dirty="0"/>
              <a:t> (valore minimo, bordo)</a:t>
            </a:r>
          </a:p>
          <a:p>
            <a:pPr marL="447675" lvl="1" indent="-180975">
              <a:buFont typeface="Arial" panose="020B0604020202020204" pitchFamily="34" charset="0"/>
              <a:buChar char="•"/>
              <a:tabLst>
                <a:tab pos="447675" algn="l"/>
              </a:tabLst>
            </a:pPr>
            <a:r>
              <a:rPr lang="it-IT" sz="1500" i="1" dirty="0" err="1"/>
              <a:t>y</a:t>
            </a:r>
            <a:r>
              <a:rPr lang="it-IT" sz="1500" i="1" baseline="-25000" dirty="0" err="1"/>
              <a:t>max</a:t>
            </a:r>
            <a:r>
              <a:rPr lang="it-IT" sz="1500" dirty="0"/>
              <a:t> (valore massimo, bordo)</a:t>
            </a:r>
          </a:p>
          <a:p>
            <a:pPr marL="447675" lvl="1" indent="-180975">
              <a:buFont typeface="Arial" panose="020B0604020202020204" pitchFamily="34" charset="0"/>
              <a:buChar char="•"/>
            </a:pPr>
            <a:r>
              <a:rPr lang="it-IT" sz="1500" i="1" dirty="0" err="1"/>
              <a:t>y</a:t>
            </a:r>
            <a:r>
              <a:rPr lang="it-IT" sz="1500" i="1" baseline="-25000" dirty="0" err="1"/>
              <a:t>min</a:t>
            </a:r>
            <a:r>
              <a:rPr lang="it-IT" sz="1500" dirty="0"/>
              <a:t> (valore minimo, bordo)</a:t>
            </a:r>
          </a:p>
          <a:p>
            <a:endParaRPr lang="it-IT" sz="1500" i="1" dirty="0"/>
          </a:p>
        </p:txBody>
      </p:sp>
    </p:spTree>
    <p:extLst>
      <p:ext uri="{BB962C8B-B14F-4D97-AF65-F5344CB8AC3E}">
        <p14:creationId xmlns:p14="http://schemas.microsoft.com/office/powerpoint/2010/main" val="31075086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CasellaDiTesto 130"/>
          <p:cNvSpPr txBox="1"/>
          <p:nvPr/>
        </p:nvSpPr>
        <p:spPr>
          <a:xfrm>
            <a:off x="9522569" y="3078621"/>
            <a:ext cx="2743200" cy="1477328"/>
          </a:xfrm>
          <a:prstGeom prst="rect">
            <a:avLst/>
          </a:prstGeom>
          <a:noFill/>
        </p:spPr>
        <p:txBody>
          <a:bodyPr wrap="square" rtlCol="0">
            <a:spAutoFit/>
          </a:bodyPr>
          <a:lstStyle/>
          <a:p>
            <a:r>
              <a:rPr lang="it-IT" sz="1500" dirty="0"/>
              <a:t>Input:</a:t>
            </a:r>
          </a:p>
          <a:p>
            <a:pPr marL="180975" indent="-180975">
              <a:buFont typeface="Arial" panose="020B0604020202020204" pitchFamily="34" charset="0"/>
              <a:buChar char="•"/>
            </a:pPr>
            <a:r>
              <a:rPr lang="it-IT" sz="1500" i="1" dirty="0"/>
              <a:t>w</a:t>
            </a:r>
            <a:r>
              <a:rPr lang="it-IT" sz="1500" dirty="0"/>
              <a:t> (</a:t>
            </a:r>
            <a:r>
              <a:rPr lang="it-IT" sz="1500" dirty="0" err="1"/>
              <a:t>present</a:t>
            </a:r>
            <a:r>
              <a:rPr lang="it-IT" sz="1500" dirty="0"/>
              <a:t>, </a:t>
            </a:r>
            <a:r>
              <a:rPr lang="it-IT" sz="1500" dirty="0" err="1"/>
              <a:t>absent</a:t>
            </a:r>
            <a:r>
              <a:rPr lang="it-IT" sz="1500" dirty="0"/>
              <a:t>);</a:t>
            </a:r>
          </a:p>
          <a:p>
            <a:pPr marL="180975" indent="-180975">
              <a:buFont typeface="Arial" panose="020B0604020202020204" pitchFamily="34" charset="0"/>
              <a:buChar char="•"/>
            </a:pPr>
            <a:r>
              <a:rPr lang="it-IT" sz="1500" i="1" dirty="0"/>
              <a:t>a </a:t>
            </a:r>
            <a:r>
              <a:rPr lang="it-IT" sz="1500" dirty="0"/>
              <a:t>(</a:t>
            </a:r>
            <a:r>
              <a:rPr lang="it-IT" sz="1500" dirty="0" err="1"/>
              <a:t>present</a:t>
            </a:r>
            <a:r>
              <a:rPr lang="it-IT" sz="1500" dirty="0"/>
              <a:t>, </a:t>
            </a:r>
            <a:r>
              <a:rPr lang="it-IT" sz="1500" dirty="0" err="1"/>
              <a:t>absent</a:t>
            </a:r>
            <a:r>
              <a:rPr lang="it-IT" sz="1500" dirty="0"/>
              <a:t>);</a:t>
            </a:r>
          </a:p>
          <a:p>
            <a:pPr marL="180975" indent="-180975">
              <a:buFont typeface="Arial" panose="020B0604020202020204" pitchFamily="34" charset="0"/>
              <a:buChar char="•"/>
            </a:pPr>
            <a:r>
              <a:rPr lang="it-IT" sz="1500" i="1" dirty="0"/>
              <a:t>s</a:t>
            </a:r>
            <a:r>
              <a:rPr lang="it-IT" sz="1500" dirty="0"/>
              <a:t> (</a:t>
            </a:r>
            <a:r>
              <a:rPr lang="it-IT" sz="1500" dirty="0" err="1"/>
              <a:t>present</a:t>
            </a:r>
            <a:r>
              <a:rPr lang="it-IT" sz="1500" dirty="0"/>
              <a:t>, </a:t>
            </a:r>
            <a:r>
              <a:rPr lang="it-IT" sz="1500" dirty="0" err="1"/>
              <a:t>absent</a:t>
            </a:r>
            <a:r>
              <a:rPr lang="it-IT" sz="1500" dirty="0"/>
              <a:t>);</a:t>
            </a:r>
          </a:p>
          <a:p>
            <a:pPr marL="180975" indent="-180975">
              <a:buFont typeface="Arial" panose="020B0604020202020204" pitchFamily="34" charset="0"/>
              <a:buChar char="•"/>
            </a:pPr>
            <a:r>
              <a:rPr lang="it-IT" sz="1500" i="1" dirty="0"/>
              <a:t>d</a:t>
            </a:r>
            <a:r>
              <a:rPr lang="it-IT" sz="1500" dirty="0"/>
              <a:t> (</a:t>
            </a:r>
            <a:r>
              <a:rPr lang="it-IT" sz="1500" dirty="0" err="1"/>
              <a:t>present</a:t>
            </a:r>
            <a:r>
              <a:rPr lang="it-IT" sz="1500" dirty="0"/>
              <a:t>, </a:t>
            </a:r>
            <a:r>
              <a:rPr lang="it-IT" sz="1500" dirty="0" err="1"/>
              <a:t>absent</a:t>
            </a:r>
            <a:r>
              <a:rPr lang="it-IT" sz="1500" dirty="0"/>
              <a:t>);</a:t>
            </a:r>
          </a:p>
          <a:p>
            <a:pPr marL="180975" indent="-180975">
              <a:buFont typeface="Arial" panose="020B0604020202020204" pitchFamily="34" charset="0"/>
              <a:buChar char="•"/>
            </a:pPr>
            <a:r>
              <a:rPr lang="it-IT" sz="1500" i="1" dirty="0"/>
              <a:t>position</a:t>
            </a:r>
          </a:p>
        </p:txBody>
      </p:sp>
      <p:sp>
        <p:nvSpPr>
          <p:cNvPr id="132" name="CasellaDiTesto 131"/>
          <p:cNvSpPr txBox="1"/>
          <p:nvPr/>
        </p:nvSpPr>
        <p:spPr>
          <a:xfrm>
            <a:off x="9522569" y="4492221"/>
            <a:ext cx="2743200" cy="553998"/>
          </a:xfrm>
          <a:prstGeom prst="rect">
            <a:avLst/>
          </a:prstGeom>
          <a:noFill/>
        </p:spPr>
        <p:txBody>
          <a:bodyPr wrap="square" rtlCol="0">
            <a:spAutoFit/>
          </a:bodyPr>
          <a:lstStyle/>
          <a:p>
            <a:r>
              <a:rPr lang="it-IT" sz="1500" dirty="0"/>
              <a:t>Output:</a:t>
            </a:r>
          </a:p>
          <a:p>
            <a:pPr marL="180975" indent="-180975">
              <a:buFont typeface="Arial" panose="020B0604020202020204" pitchFamily="34" charset="0"/>
              <a:buChar char="•"/>
            </a:pPr>
            <a:r>
              <a:rPr lang="it-IT" sz="1500" i="1" dirty="0"/>
              <a:t>Stop</a:t>
            </a:r>
          </a:p>
        </p:txBody>
      </p:sp>
      <p:sp>
        <p:nvSpPr>
          <p:cNvPr id="133" name="CasellaDiTesto 132"/>
          <p:cNvSpPr txBox="1"/>
          <p:nvPr/>
        </p:nvSpPr>
        <p:spPr>
          <a:xfrm>
            <a:off x="9421777" y="504777"/>
            <a:ext cx="2861732" cy="2631490"/>
          </a:xfrm>
          <a:prstGeom prst="rect">
            <a:avLst/>
          </a:prstGeom>
          <a:noFill/>
        </p:spPr>
        <p:txBody>
          <a:bodyPr wrap="square" rtlCol="0">
            <a:spAutoFit/>
          </a:bodyPr>
          <a:lstStyle/>
          <a:p>
            <a:r>
              <a:rPr lang="it-IT" sz="1500" dirty="0"/>
              <a:t>Parametri del sistema</a:t>
            </a:r>
          </a:p>
          <a:p>
            <a:pPr marL="266700" indent="-266700">
              <a:buFont typeface="+mj-lt"/>
              <a:buAutoNum type="arabicPeriod"/>
            </a:pPr>
            <a:r>
              <a:rPr lang="it-IT" sz="1500" dirty="0"/>
              <a:t>Variabili:</a:t>
            </a:r>
          </a:p>
          <a:p>
            <a:pPr marL="447675" lvl="1" indent="-180975">
              <a:buFont typeface="Arial" panose="020B0604020202020204" pitchFamily="34" charset="0"/>
              <a:buChar char="•"/>
              <a:tabLst>
                <a:tab pos="447675" algn="l"/>
              </a:tabLst>
            </a:pPr>
            <a:r>
              <a:rPr lang="it-IT" sz="1500" i="1" dirty="0"/>
              <a:t>x</a:t>
            </a:r>
            <a:r>
              <a:rPr lang="it-IT" sz="1500" i="1" baseline="-25000" dirty="0"/>
              <a:t>s</a:t>
            </a:r>
            <a:r>
              <a:rPr lang="it-IT" sz="1500" dirty="0"/>
              <a:t> (posizione navicella)</a:t>
            </a:r>
          </a:p>
          <a:p>
            <a:pPr marL="447675" lvl="1" indent="-180975">
              <a:buFont typeface="Arial" panose="020B0604020202020204" pitchFamily="34" charset="0"/>
              <a:buChar char="•"/>
            </a:pPr>
            <a:r>
              <a:rPr lang="it-IT" sz="1500" i="1" dirty="0"/>
              <a:t>y</a:t>
            </a:r>
            <a:r>
              <a:rPr lang="it-IT" sz="1500" i="1" baseline="-25000" dirty="0"/>
              <a:t>s</a:t>
            </a:r>
            <a:r>
              <a:rPr lang="it-IT" sz="1500" i="1" dirty="0"/>
              <a:t> </a:t>
            </a:r>
            <a:r>
              <a:rPr lang="it-IT" sz="1500" dirty="0"/>
              <a:t>(posizione navicella)</a:t>
            </a:r>
          </a:p>
          <a:p>
            <a:pPr marL="266700" indent="-266700">
              <a:buFont typeface="+mj-lt"/>
              <a:buAutoNum type="arabicPeriod"/>
            </a:pPr>
            <a:r>
              <a:rPr lang="it-IT" sz="1500" dirty="0"/>
              <a:t>Costanti:</a:t>
            </a:r>
          </a:p>
          <a:p>
            <a:pPr marL="447675" lvl="1" indent="-180975">
              <a:buFont typeface="Arial" panose="020B0604020202020204" pitchFamily="34" charset="0"/>
              <a:buChar char="•"/>
            </a:pPr>
            <a:r>
              <a:rPr lang="it-IT" sz="1500" i="1" dirty="0"/>
              <a:t>v</a:t>
            </a:r>
            <a:r>
              <a:rPr lang="it-IT" sz="1500" dirty="0"/>
              <a:t> (velocità)</a:t>
            </a:r>
          </a:p>
          <a:p>
            <a:pPr marL="447675" lvl="1" indent="-180975">
              <a:buFont typeface="Arial" panose="020B0604020202020204" pitchFamily="34" charset="0"/>
              <a:buChar char="•"/>
            </a:pPr>
            <a:r>
              <a:rPr lang="it-IT" sz="1500" i="1" dirty="0"/>
              <a:t>x</a:t>
            </a:r>
            <a:r>
              <a:rPr lang="it-IT" sz="1500" i="1" baseline="-25000" dirty="0"/>
              <a:t>max</a:t>
            </a:r>
            <a:r>
              <a:rPr lang="it-IT" sz="1500" dirty="0"/>
              <a:t> (valore massimo, bordo)</a:t>
            </a:r>
          </a:p>
          <a:p>
            <a:pPr marL="447675" lvl="1" indent="-180975">
              <a:buFont typeface="Arial" panose="020B0604020202020204" pitchFamily="34" charset="0"/>
              <a:buChar char="•"/>
            </a:pPr>
            <a:r>
              <a:rPr lang="it-IT" sz="1500" i="1" dirty="0" err="1"/>
              <a:t>x</a:t>
            </a:r>
            <a:r>
              <a:rPr lang="it-IT" sz="1500" i="1" baseline="-25000" dirty="0" err="1"/>
              <a:t>min</a:t>
            </a:r>
            <a:r>
              <a:rPr lang="it-IT" sz="1500" dirty="0"/>
              <a:t> (valore minimo, bordo)</a:t>
            </a:r>
          </a:p>
          <a:p>
            <a:pPr marL="447675" lvl="1" indent="-180975">
              <a:buFont typeface="Arial" panose="020B0604020202020204" pitchFamily="34" charset="0"/>
              <a:buChar char="•"/>
              <a:tabLst>
                <a:tab pos="447675" algn="l"/>
              </a:tabLst>
            </a:pPr>
            <a:r>
              <a:rPr lang="it-IT" sz="1500" i="1" dirty="0" err="1"/>
              <a:t>y</a:t>
            </a:r>
            <a:r>
              <a:rPr lang="it-IT" sz="1500" i="1" baseline="-25000" dirty="0" err="1"/>
              <a:t>max</a:t>
            </a:r>
            <a:r>
              <a:rPr lang="it-IT" sz="1500" dirty="0"/>
              <a:t> (valore massimo, bordo)</a:t>
            </a:r>
          </a:p>
          <a:p>
            <a:pPr marL="447675" lvl="1" indent="-180975">
              <a:buFont typeface="Arial" panose="020B0604020202020204" pitchFamily="34" charset="0"/>
              <a:buChar char="•"/>
            </a:pPr>
            <a:r>
              <a:rPr lang="it-IT" sz="1500" i="1" dirty="0" err="1"/>
              <a:t>y</a:t>
            </a:r>
            <a:r>
              <a:rPr lang="it-IT" sz="1500" i="1" baseline="-25000" dirty="0" err="1"/>
              <a:t>min</a:t>
            </a:r>
            <a:r>
              <a:rPr lang="it-IT" sz="1500" dirty="0"/>
              <a:t> (valore minimo, bordo)</a:t>
            </a:r>
          </a:p>
          <a:p>
            <a:endParaRPr lang="it-IT" sz="1500" i="1" dirty="0"/>
          </a:p>
        </p:txBody>
      </p:sp>
      <p:sp>
        <p:nvSpPr>
          <p:cNvPr id="135" name="CasellaDiTesto 134"/>
          <p:cNvSpPr txBox="1"/>
          <p:nvPr/>
        </p:nvSpPr>
        <p:spPr>
          <a:xfrm>
            <a:off x="332509" y="207818"/>
            <a:ext cx="11338560" cy="369332"/>
          </a:xfrm>
          <a:prstGeom prst="rect">
            <a:avLst/>
          </a:prstGeom>
          <a:noFill/>
        </p:spPr>
        <p:txBody>
          <a:bodyPr wrap="square" rtlCol="0">
            <a:spAutoFit/>
          </a:bodyPr>
          <a:lstStyle/>
          <a:p>
            <a:pPr algn="ctr"/>
            <a:r>
              <a:rPr lang="it-IT" dirty="0"/>
              <a:t>FSM </a:t>
            </a:r>
            <a:r>
              <a:rPr lang="it-IT" dirty="0" err="1"/>
              <a:t>Spaceship</a:t>
            </a:r>
            <a:r>
              <a:rPr lang="it-IT" dirty="0"/>
              <a:t>, State </a:t>
            </a:r>
            <a:r>
              <a:rPr lang="it-IT" dirty="0" err="1"/>
              <a:t>refinement</a:t>
            </a:r>
            <a:endParaRPr lang="it-IT" dirty="0"/>
          </a:p>
        </p:txBody>
      </p:sp>
      <mc:AlternateContent xmlns:mc="http://schemas.openxmlformats.org/markup-compatibility/2006" xmlns:a14="http://schemas.microsoft.com/office/drawing/2010/main">
        <mc:Choice Requires="a14">
          <p:sp>
            <p:nvSpPr>
              <p:cNvPr id="137" name="CasellaDiTesto 136"/>
              <p:cNvSpPr txBox="1"/>
              <p:nvPr/>
            </p:nvSpPr>
            <p:spPr>
              <a:xfrm rot="16200000">
                <a:off x="7447689" y="2422582"/>
                <a:ext cx="1170244" cy="2462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𝑤</m:t>
                      </m:r>
                      <m:r>
                        <a:rPr lang="it-IT" sz="1000" b="0" i="1" smtClean="0">
                          <a:latin typeface="Cambria Math" panose="02040503050406030204" pitchFamily="18" charset="0"/>
                          <a:ea typeface="Cambria Math" panose="02040503050406030204" pitchFamily="18" charset="0"/>
                        </a:rPr>
                        <m:t>⋁</m:t>
                      </m:r>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𝑦</m:t>
                          </m:r>
                        </m:e>
                        <m:sub>
                          <m:r>
                            <a:rPr lang="it-IT" sz="1000" b="0" i="1" smtClean="0">
                              <a:latin typeface="Cambria Math" panose="02040503050406030204" pitchFamily="18" charset="0"/>
                              <a:ea typeface="Cambria Math" panose="02040503050406030204" pitchFamily="18" charset="0"/>
                            </a:rPr>
                            <m:t>𝑠</m:t>
                          </m:r>
                        </m:sub>
                      </m:sSub>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𝑦</m:t>
                          </m:r>
                        </m:e>
                        <m:sub>
                          <m:r>
                            <a:rPr lang="it-IT" sz="1000" b="0" i="1" smtClean="0">
                              <a:latin typeface="Cambria Math" panose="02040503050406030204" pitchFamily="18" charset="0"/>
                              <a:ea typeface="Cambria Math" panose="02040503050406030204" pitchFamily="18" charset="0"/>
                            </a:rPr>
                            <m:t>𝑚𝑎𝑥</m:t>
                          </m:r>
                        </m:sub>
                      </m:sSub>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xmlns="">
          <p:sp>
            <p:nvSpPr>
              <p:cNvPr id="137" name="CasellaDiTesto 136"/>
              <p:cNvSpPr txBox="1">
                <a:spLocks noRot="1" noChangeAspect="1" noMove="1" noResize="1" noEditPoints="1" noAdjustHandles="1" noChangeArrowheads="1" noChangeShapeType="1" noTextEdit="1"/>
              </p:cNvSpPr>
              <p:nvPr/>
            </p:nvSpPr>
            <p:spPr>
              <a:xfrm rot="16200000">
                <a:off x="7447689" y="2422582"/>
                <a:ext cx="1170244" cy="246221"/>
              </a:xfrm>
              <a:prstGeom prst="rect">
                <a:avLst/>
              </a:prstGeom>
              <a:blipFill>
                <a:blip r:embed="rId17"/>
                <a:stretch>
                  <a:fillRect r="-2500"/>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38" name="CasellaDiTesto 137"/>
              <p:cNvSpPr txBox="1"/>
              <p:nvPr/>
            </p:nvSpPr>
            <p:spPr>
              <a:xfrm rot="16200000">
                <a:off x="7853795" y="4410481"/>
                <a:ext cx="1129635" cy="2462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𝑠</m:t>
                      </m:r>
                      <m:r>
                        <a:rPr lang="it-IT" sz="1000" b="0" i="1" smtClean="0">
                          <a:latin typeface="Cambria Math" panose="02040503050406030204" pitchFamily="18" charset="0"/>
                          <a:ea typeface="Cambria Math" panose="02040503050406030204" pitchFamily="18" charset="0"/>
                        </a:rPr>
                        <m:t>⋁</m:t>
                      </m:r>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𝑦</m:t>
                          </m:r>
                        </m:e>
                        <m:sub>
                          <m:r>
                            <a:rPr lang="it-IT" sz="1000" b="0" i="1" smtClean="0">
                              <a:latin typeface="Cambria Math" panose="02040503050406030204" pitchFamily="18" charset="0"/>
                              <a:ea typeface="Cambria Math" panose="02040503050406030204" pitchFamily="18" charset="0"/>
                            </a:rPr>
                            <m:t>𝑠</m:t>
                          </m:r>
                        </m:sub>
                      </m:sSub>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𝑦</m:t>
                          </m:r>
                        </m:e>
                        <m:sub>
                          <m:r>
                            <a:rPr lang="it-IT" sz="1000" b="0" i="1" smtClean="0">
                              <a:latin typeface="Cambria Math" panose="02040503050406030204" pitchFamily="18" charset="0"/>
                              <a:ea typeface="Cambria Math" panose="02040503050406030204" pitchFamily="18" charset="0"/>
                            </a:rPr>
                            <m:t>𝑚𝑖𝑛</m:t>
                          </m:r>
                        </m:sub>
                      </m:sSub>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xmlns="">
          <p:sp>
            <p:nvSpPr>
              <p:cNvPr id="138" name="CasellaDiTesto 137"/>
              <p:cNvSpPr txBox="1">
                <a:spLocks noRot="1" noChangeAspect="1" noMove="1" noResize="1" noEditPoints="1" noAdjustHandles="1" noChangeArrowheads="1" noChangeShapeType="1" noTextEdit="1"/>
              </p:cNvSpPr>
              <p:nvPr/>
            </p:nvSpPr>
            <p:spPr>
              <a:xfrm rot="16200000">
                <a:off x="7853795" y="4410481"/>
                <a:ext cx="1129635" cy="246221"/>
              </a:xfrm>
              <a:prstGeom prst="rect">
                <a:avLst/>
              </a:prstGeom>
              <a:blipFill>
                <a:blip r:embed="rId34"/>
                <a:stretch>
                  <a:fillRect r="-2500"/>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39" name="CasellaDiTesto 138"/>
              <p:cNvSpPr txBox="1"/>
              <p:nvPr/>
            </p:nvSpPr>
            <p:spPr>
              <a:xfrm rot="1869505">
                <a:off x="5728737" y="4292949"/>
                <a:ext cx="2349643" cy="246221"/>
              </a:xfrm>
              <a:prstGeom prst="rect">
                <a:avLst/>
              </a:prstGeom>
              <a:noFill/>
            </p:spPr>
            <p:txBody>
              <a:bodyPr wrap="square" rtlCol="0">
                <a:spAutoFit/>
              </a:bodyPr>
              <a:lstStyle/>
              <a:p>
                <a:r>
                  <a:rPr lang="it-IT" sz="1000" dirty="0">
                    <a:ea typeface="Cambria Math" panose="02040503050406030204" pitchFamily="18" charset="0"/>
                  </a:rPr>
                  <a:t>(</a:t>
                </a:r>
                <a14:m>
                  <m:oMath xmlns:m="http://schemas.openxmlformats.org/officeDocument/2006/math">
                    <m:r>
                      <a:rPr lang="it-IT" sz="100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𝑑</m:t>
                    </m:r>
                    <m:r>
                      <a:rPr lang="it-IT" sz="1000" b="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𝑠</m:t>
                    </m:r>
                    <m:r>
                      <a:rPr lang="it-IT" sz="1000" b="0" i="1" smtClean="0">
                        <a:latin typeface="Cambria Math" panose="02040503050406030204" pitchFamily="18" charset="0"/>
                        <a:ea typeface="Cambria Math" panose="02040503050406030204" pitchFamily="18" charset="0"/>
                      </a:rPr>
                      <m:t>)⋁</m:t>
                    </m:r>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𝑥</m:t>
                        </m:r>
                      </m:e>
                      <m:sub>
                        <m:r>
                          <a:rPr lang="it-IT" sz="1000" b="0" i="1" smtClean="0">
                            <a:latin typeface="Cambria Math" panose="02040503050406030204" pitchFamily="18" charset="0"/>
                            <a:ea typeface="Cambria Math" panose="02040503050406030204" pitchFamily="18" charset="0"/>
                          </a:rPr>
                          <m:t>𝑠</m:t>
                        </m:r>
                      </m:sub>
                    </m:sSub>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𝑥</m:t>
                        </m:r>
                      </m:e>
                      <m:sub>
                        <m:r>
                          <a:rPr lang="it-IT" sz="1000" b="0" i="1" smtClean="0">
                            <a:latin typeface="Cambria Math" panose="02040503050406030204" pitchFamily="18" charset="0"/>
                            <a:ea typeface="Cambria Math" panose="02040503050406030204" pitchFamily="18" charset="0"/>
                          </a:rPr>
                          <m:t>𝑚𝑎𝑥</m:t>
                        </m:r>
                      </m:sub>
                    </m:sSub>
                    <m:r>
                      <a:rPr lang="it-IT" sz="1000" b="0" i="1" smtClean="0">
                        <a:latin typeface="Cambria Math" panose="02040503050406030204" pitchFamily="18" charset="0"/>
                        <a:ea typeface="Cambria Math" panose="02040503050406030204" pitchFamily="18" charset="0"/>
                      </a:rPr>
                      <m:t>⋀</m:t>
                    </m:r>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𝑦</m:t>
                        </m:r>
                      </m:e>
                      <m:sub>
                        <m:r>
                          <a:rPr lang="it-IT" sz="1000" b="0" i="1" smtClean="0">
                            <a:latin typeface="Cambria Math" panose="02040503050406030204" pitchFamily="18" charset="0"/>
                            <a:ea typeface="Cambria Math" panose="02040503050406030204" pitchFamily="18" charset="0"/>
                          </a:rPr>
                          <m:t>𝑠</m:t>
                        </m:r>
                      </m:sub>
                    </m:sSub>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𝑦</m:t>
                        </m:r>
                      </m:e>
                      <m:sub>
                        <m:r>
                          <a:rPr lang="it-IT" sz="1000" b="0" i="1" smtClean="0">
                            <a:latin typeface="Cambria Math" panose="02040503050406030204" pitchFamily="18" charset="0"/>
                            <a:ea typeface="Cambria Math" panose="02040503050406030204" pitchFamily="18" charset="0"/>
                          </a:rPr>
                          <m:t>𝑚𝑖𝑛</m:t>
                        </m:r>
                      </m:sub>
                    </m:sSub>
                    <m:r>
                      <a:rPr lang="it-IT" sz="1000" b="0" i="1" smtClean="0">
                        <a:latin typeface="Cambria Math" panose="02040503050406030204" pitchFamily="18" charset="0"/>
                        <a:ea typeface="Cambria Math" panose="02040503050406030204" pitchFamily="18" charset="0"/>
                      </a:rPr>
                      <m:t>)/</m:t>
                    </m:r>
                  </m:oMath>
                </a14:m>
                <a:endParaRPr lang="it-IT" sz="1000" i="1" dirty="0"/>
              </a:p>
            </p:txBody>
          </p:sp>
        </mc:Choice>
        <mc:Fallback xmlns="">
          <p:sp>
            <p:nvSpPr>
              <p:cNvPr id="139" name="CasellaDiTesto 138"/>
              <p:cNvSpPr txBox="1">
                <a:spLocks noRot="1" noChangeAspect="1" noMove="1" noResize="1" noEditPoints="1" noAdjustHandles="1" noChangeArrowheads="1" noChangeShapeType="1" noTextEdit="1"/>
              </p:cNvSpPr>
              <p:nvPr/>
            </p:nvSpPr>
            <p:spPr>
              <a:xfrm rot="1869505">
                <a:off x="5728737" y="4292949"/>
                <a:ext cx="2349643" cy="246221"/>
              </a:xfrm>
              <a:prstGeom prst="rect">
                <a:avLst/>
              </a:prstGeom>
              <a:blipFill>
                <a:blip r:embed="rId35"/>
                <a:stretch>
                  <a:fillRect l="-285"/>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40" name="CasellaDiTesto 139"/>
              <p:cNvSpPr txBox="1"/>
              <p:nvPr/>
            </p:nvSpPr>
            <p:spPr>
              <a:xfrm rot="19629403">
                <a:off x="1773769" y="4277797"/>
                <a:ext cx="2349643" cy="246221"/>
              </a:xfrm>
              <a:prstGeom prst="rect">
                <a:avLst/>
              </a:prstGeom>
              <a:noFill/>
            </p:spPr>
            <p:txBody>
              <a:bodyPr wrap="square" rtlCol="0">
                <a:spAutoFit/>
              </a:bodyPr>
              <a:lstStyle/>
              <a:p>
                <a:r>
                  <a:rPr lang="it-IT" sz="1000" dirty="0">
                    <a:ea typeface="Cambria Math" panose="02040503050406030204" pitchFamily="18" charset="0"/>
                  </a:rPr>
                  <a:t>(</a:t>
                </a:r>
                <a14:m>
                  <m:oMath xmlns:m="http://schemas.openxmlformats.org/officeDocument/2006/math">
                    <m:r>
                      <a:rPr lang="it-IT" sz="100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𝑎</m:t>
                    </m:r>
                    <m:r>
                      <a:rPr lang="it-IT" sz="1000" b="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𝑠</m:t>
                    </m:r>
                    <m:r>
                      <a:rPr lang="it-IT" sz="1000" b="0" i="1" smtClean="0">
                        <a:latin typeface="Cambria Math" panose="02040503050406030204" pitchFamily="18" charset="0"/>
                        <a:ea typeface="Cambria Math" panose="02040503050406030204" pitchFamily="18" charset="0"/>
                      </a:rPr>
                      <m:t>)⋁</m:t>
                    </m:r>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𝑥</m:t>
                        </m:r>
                      </m:e>
                      <m:sub>
                        <m:r>
                          <a:rPr lang="it-IT" sz="1000" b="0" i="1" smtClean="0">
                            <a:latin typeface="Cambria Math" panose="02040503050406030204" pitchFamily="18" charset="0"/>
                            <a:ea typeface="Cambria Math" panose="02040503050406030204" pitchFamily="18" charset="0"/>
                          </a:rPr>
                          <m:t>𝑠</m:t>
                        </m:r>
                      </m:sub>
                    </m:sSub>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𝑥</m:t>
                        </m:r>
                      </m:e>
                      <m:sub>
                        <m:r>
                          <a:rPr lang="it-IT" sz="1000" b="0" i="1" smtClean="0">
                            <a:latin typeface="Cambria Math" panose="02040503050406030204" pitchFamily="18" charset="0"/>
                            <a:ea typeface="Cambria Math" panose="02040503050406030204" pitchFamily="18" charset="0"/>
                          </a:rPr>
                          <m:t>𝑚𝑖𝑛</m:t>
                        </m:r>
                      </m:sub>
                    </m:sSub>
                    <m:r>
                      <a:rPr lang="it-IT" sz="1000" b="0" i="1" smtClean="0">
                        <a:latin typeface="Cambria Math" panose="02040503050406030204" pitchFamily="18" charset="0"/>
                        <a:ea typeface="Cambria Math" panose="02040503050406030204" pitchFamily="18" charset="0"/>
                      </a:rPr>
                      <m:t>⋀</m:t>
                    </m:r>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𝑦</m:t>
                        </m:r>
                      </m:e>
                      <m:sub>
                        <m:r>
                          <a:rPr lang="it-IT" sz="1000" b="0" i="1" smtClean="0">
                            <a:latin typeface="Cambria Math" panose="02040503050406030204" pitchFamily="18" charset="0"/>
                            <a:ea typeface="Cambria Math" panose="02040503050406030204" pitchFamily="18" charset="0"/>
                          </a:rPr>
                          <m:t>𝑠</m:t>
                        </m:r>
                      </m:sub>
                    </m:sSub>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𝑦</m:t>
                        </m:r>
                      </m:e>
                      <m:sub>
                        <m:r>
                          <a:rPr lang="it-IT" sz="1000" b="0" i="1" smtClean="0">
                            <a:latin typeface="Cambria Math" panose="02040503050406030204" pitchFamily="18" charset="0"/>
                            <a:ea typeface="Cambria Math" panose="02040503050406030204" pitchFamily="18" charset="0"/>
                          </a:rPr>
                          <m:t>𝑚𝑖𝑛</m:t>
                        </m:r>
                      </m:sub>
                    </m:sSub>
                    <m:r>
                      <a:rPr lang="it-IT" sz="1000" b="0" i="1" smtClean="0">
                        <a:latin typeface="Cambria Math" panose="02040503050406030204" pitchFamily="18" charset="0"/>
                        <a:ea typeface="Cambria Math" panose="02040503050406030204" pitchFamily="18" charset="0"/>
                      </a:rPr>
                      <m:t>)/</m:t>
                    </m:r>
                  </m:oMath>
                </a14:m>
                <a:endParaRPr lang="it-IT" sz="1000" i="1" dirty="0"/>
              </a:p>
            </p:txBody>
          </p:sp>
        </mc:Choice>
        <mc:Fallback xmlns="">
          <p:sp>
            <p:nvSpPr>
              <p:cNvPr id="140" name="CasellaDiTesto 139"/>
              <p:cNvSpPr txBox="1">
                <a:spLocks noRot="1" noChangeAspect="1" noMove="1" noResize="1" noEditPoints="1" noAdjustHandles="1" noChangeArrowheads="1" noChangeShapeType="1" noTextEdit="1"/>
              </p:cNvSpPr>
              <p:nvPr/>
            </p:nvSpPr>
            <p:spPr>
              <a:xfrm rot="19629403">
                <a:off x="1773769" y="4277797"/>
                <a:ext cx="2349643" cy="246221"/>
              </a:xfrm>
              <a:prstGeom prst="rect">
                <a:avLst/>
              </a:prstGeom>
              <a:blipFill>
                <a:blip r:embed="rId36"/>
                <a:stretch>
                  <a:fillRect b="-1230"/>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41" name="CasellaDiTesto 140"/>
              <p:cNvSpPr txBox="1"/>
              <p:nvPr/>
            </p:nvSpPr>
            <p:spPr>
              <a:xfrm rot="1934918">
                <a:off x="2040384" y="2423936"/>
                <a:ext cx="2349643" cy="246221"/>
              </a:xfrm>
              <a:prstGeom prst="rect">
                <a:avLst/>
              </a:prstGeom>
              <a:noFill/>
            </p:spPr>
            <p:txBody>
              <a:bodyPr wrap="square" rtlCol="0">
                <a:spAutoFit/>
              </a:bodyPr>
              <a:lstStyle/>
              <a:p>
                <a:r>
                  <a:rPr lang="it-IT" sz="1000" dirty="0">
                    <a:ea typeface="Cambria Math" panose="02040503050406030204" pitchFamily="18" charset="0"/>
                  </a:rPr>
                  <a:t>(</a:t>
                </a:r>
                <a14:m>
                  <m:oMath xmlns:m="http://schemas.openxmlformats.org/officeDocument/2006/math">
                    <m:r>
                      <a:rPr lang="it-IT" sz="100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𝑎</m:t>
                    </m:r>
                    <m:r>
                      <a:rPr lang="it-IT" sz="1000" b="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𝑤</m:t>
                    </m:r>
                    <m:r>
                      <a:rPr lang="it-IT" sz="1000" b="0" i="1" smtClean="0">
                        <a:latin typeface="Cambria Math" panose="02040503050406030204" pitchFamily="18" charset="0"/>
                        <a:ea typeface="Cambria Math" panose="02040503050406030204" pitchFamily="18" charset="0"/>
                      </a:rPr>
                      <m:t>)⋁</m:t>
                    </m:r>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𝑥</m:t>
                        </m:r>
                      </m:e>
                      <m:sub>
                        <m:r>
                          <a:rPr lang="it-IT" sz="1000" b="0" i="1" smtClean="0">
                            <a:latin typeface="Cambria Math" panose="02040503050406030204" pitchFamily="18" charset="0"/>
                            <a:ea typeface="Cambria Math" panose="02040503050406030204" pitchFamily="18" charset="0"/>
                          </a:rPr>
                          <m:t>𝑠</m:t>
                        </m:r>
                      </m:sub>
                    </m:sSub>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𝑥</m:t>
                        </m:r>
                      </m:e>
                      <m:sub>
                        <m:r>
                          <a:rPr lang="it-IT" sz="1000" b="0" i="1" smtClean="0">
                            <a:latin typeface="Cambria Math" panose="02040503050406030204" pitchFamily="18" charset="0"/>
                            <a:ea typeface="Cambria Math" panose="02040503050406030204" pitchFamily="18" charset="0"/>
                          </a:rPr>
                          <m:t>𝑚𝑖𝑛</m:t>
                        </m:r>
                      </m:sub>
                    </m:sSub>
                    <m:r>
                      <a:rPr lang="it-IT" sz="1000" b="0" i="1" smtClean="0">
                        <a:latin typeface="Cambria Math" panose="02040503050406030204" pitchFamily="18" charset="0"/>
                        <a:ea typeface="Cambria Math" panose="02040503050406030204" pitchFamily="18" charset="0"/>
                      </a:rPr>
                      <m:t>⋀</m:t>
                    </m:r>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𝑦</m:t>
                        </m:r>
                      </m:e>
                      <m:sub>
                        <m:r>
                          <a:rPr lang="it-IT" sz="1000" b="0" i="1" smtClean="0">
                            <a:latin typeface="Cambria Math" panose="02040503050406030204" pitchFamily="18" charset="0"/>
                            <a:ea typeface="Cambria Math" panose="02040503050406030204" pitchFamily="18" charset="0"/>
                          </a:rPr>
                          <m:t>𝑠</m:t>
                        </m:r>
                      </m:sub>
                    </m:sSub>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𝑦</m:t>
                        </m:r>
                      </m:e>
                      <m:sub>
                        <m:r>
                          <a:rPr lang="it-IT" sz="1000" b="0" i="1" smtClean="0">
                            <a:latin typeface="Cambria Math" panose="02040503050406030204" pitchFamily="18" charset="0"/>
                            <a:ea typeface="Cambria Math" panose="02040503050406030204" pitchFamily="18" charset="0"/>
                          </a:rPr>
                          <m:t>𝑚𝑎𝑥</m:t>
                        </m:r>
                      </m:sub>
                    </m:sSub>
                    <m:r>
                      <a:rPr lang="it-IT" sz="1000" b="0" i="1" smtClean="0">
                        <a:latin typeface="Cambria Math" panose="02040503050406030204" pitchFamily="18" charset="0"/>
                        <a:ea typeface="Cambria Math" panose="02040503050406030204" pitchFamily="18" charset="0"/>
                      </a:rPr>
                      <m:t>)/</m:t>
                    </m:r>
                  </m:oMath>
                </a14:m>
                <a:endParaRPr lang="it-IT" sz="1000" i="1" dirty="0"/>
              </a:p>
            </p:txBody>
          </p:sp>
        </mc:Choice>
        <mc:Fallback xmlns="">
          <p:sp>
            <p:nvSpPr>
              <p:cNvPr id="141" name="CasellaDiTesto 140"/>
              <p:cNvSpPr txBox="1">
                <a:spLocks noRot="1" noChangeAspect="1" noMove="1" noResize="1" noEditPoints="1" noAdjustHandles="1" noChangeArrowheads="1" noChangeShapeType="1" noTextEdit="1"/>
              </p:cNvSpPr>
              <p:nvPr/>
            </p:nvSpPr>
            <p:spPr>
              <a:xfrm rot="1934918">
                <a:off x="2040384" y="2423936"/>
                <a:ext cx="2349643" cy="246221"/>
              </a:xfrm>
              <a:prstGeom prst="rect">
                <a:avLst/>
              </a:prstGeom>
              <a:blipFill>
                <a:blip r:embed="rId37"/>
                <a:stretch>
                  <a:fillRect l="-287"/>
                </a:stretch>
              </a:blipFill>
            </p:spPr>
            <p:txBody>
              <a:bodyPr/>
              <a:lstStyle/>
              <a:p>
                <a:r>
                  <a:rPr lang="it-IT">
                    <a:noFill/>
                  </a:rPr>
                  <a:t> </a:t>
                </a:r>
              </a:p>
            </p:txBody>
          </p:sp>
        </mc:Fallback>
      </mc:AlternateContent>
      <p:grpSp>
        <p:nvGrpSpPr>
          <p:cNvPr id="25" name="Gruppo 24"/>
          <p:cNvGrpSpPr/>
          <p:nvPr/>
        </p:nvGrpSpPr>
        <p:grpSpPr>
          <a:xfrm>
            <a:off x="579790" y="1007745"/>
            <a:ext cx="8769753" cy="5042735"/>
            <a:chOff x="579790" y="1007745"/>
            <a:chExt cx="8769753" cy="5042735"/>
          </a:xfrm>
        </p:grpSpPr>
        <p:grpSp>
          <p:nvGrpSpPr>
            <p:cNvPr id="130" name="Gruppo 129"/>
            <p:cNvGrpSpPr>
              <a:grpSpLocks noChangeAspect="1"/>
            </p:cNvGrpSpPr>
            <p:nvPr/>
          </p:nvGrpSpPr>
          <p:grpSpPr>
            <a:xfrm>
              <a:off x="579790" y="1007745"/>
              <a:ext cx="8769753" cy="5042735"/>
              <a:chOff x="1179578" y="1067996"/>
              <a:chExt cx="9662172" cy="5555889"/>
            </a:xfrm>
          </p:grpSpPr>
          <p:sp>
            <p:nvSpPr>
              <p:cNvPr id="6" name="Ovale 5">
                <a:hlinkClick r:id="rId38" action="ppaction://hlinksldjump"/>
              </p:cNvPr>
              <p:cNvSpPr/>
              <p:nvPr/>
            </p:nvSpPr>
            <p:spPr>
              <a:xfrm>
                <a:off x="4903055" y="3284723"/>
                <a:ext cx="2197468" cy="112456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solidFill>
                      <a:schemeClr val="tx1"/>
                    </a:solidFill>
                  </a:rPr>
                  <a:t>Stop</a:t>
                </a:r>
              </a:p>
            </p:txBody>
          </p:sp>
          <p:sp>
            <p:nvSpPr>
              <p:cNvPr id="7" name="Ovale 6">
                <a:hlinkClick r:id="rId39" action="ppaction://hlinksldjump"/>
              </p:cNvPr>
              <p:cNvSpPr/>
              <p:nvPr/>
            </p:nvSpPr>
            <p:spPr>
              <a:xfrm>
                <a:off x="4903055" y="1067997"/>
                <a:ext cx="2197468" cy="112456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solidFill>
                      <a:schemeClr val="tx1"/>
                    </a:solidFill>
                  </a:rPr>
                  <a:t>Up</a:t>
                </a:r>
              </a:p>
            </p:txBody>
          </p:sp>
          <p:sp>
            <p:nvSpPr>
              <p:cNvPr id="8" name="Ovale 7">
                <a:hlinkClick r:id="rId40" action="ppaction://hlinksldjump"/>
              </p:cNvPr>
              <p:cNvSpPr/>
              <p:nvPr/>
            </p:nvSpPr>
            <p:spPr>
              <a:xfrm>
                <a:off x="8644282" y="3284722"/>
                <a:ext cx="2197468" cy="112456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solidFill>
                      <a:schemeClr val="tx1"/>
                    </a:solidFill>
                  </a:rPr>
                  <a:t>Right</a:t>
                </a:r>
              </a:p>
            </p:txBody>
          </p:sp>
          <p:sp>
            <p:nvSpPr>
              <p:cNvPr id="9" name="Ovale 8">
                <a:hlinkClick r:id="rId41" action="ppaction://hlinksldjump"/>
              </p:cNvPr>
              <p:cNvSpPr/>
              <p:nvPr/>
            </p:nvSpPr>
            <p:spPr>
              <a:xfrm>
                <a:off x="4903055" y="5499324"/>
                <a:ext cx="2197468" cy="112456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solidFill>
                      <a:schemeClr val="tx1"/>
                    </a:solidFill>
                  </a:rPr>
                  <a:t>Down</a:t>
                </a:r>
              </a:p>
            </p:txBody>
          </p:sp>
          <p:sp>
            <p:nvSpPr>
              <p:cNvPr id="10" name="Ovale 9">
                <a:hlinkClick r:id="rId42" action="ppaction://hlinksldjump"/>
              </p:cNvPr>
              <p:cNvSpPr/>
              <p:nvPr/>
            </p:nvSpPr>
            <p:spPr>
              <a:xfrm>
                <a:off x="1181400" y="3284723"/>
                <a:ext cx="2197468" cy="112456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solidFill>
                      <a:schemeClr val="tx1"/>
                    </a:solidFill>
                  </a:rPr>
                  <a:t>Left</a:t>
                </a:r>
              </a:p>
            </p:txBody>
          </p:sp>
          <p:sp>
            <p:nvSpPr>
              <p:cNvPr id="11" name="Ovale 10">
                <a:hlinkClick r:id="rId42" action="ppaction://hlinksldjump"/>
              </p:cNvPr>
              <p:cNvSpPr/>
              <p:nvPr/>
            </p:nvSpPr>
            <p:spPr>
              <a:xfrm>
                <a:off x="8644282" y="1104909"/>
                <a:ext cx="2197468" cy="112456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solidFill>
                      <a:schemeClr val="tx1"/>
                    </a:solidFill>
                  </a:rPr>
                  <a:t>Up-Right</a:t>
                </a:r>
              </a:p>
            </p:txBody>
          </p:sp>
          <p:sp>
            <p:nvSpPr>
              <p:cNvPr id="12" name="Ovale 11">
                <a:hlinkClick r:id="rId43" action="ppaction://hlinksldjump"/>
              </p:cNvPr>
              <p:cNvSpPr/>
              <p:nvPr/>
            </p:nvSpPr>
            <p:spPr>
              <a:xfrm>
                <a:off x="8644282" y="5499323"/>
                <a:ext cx="2197468" cy="112456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solidFill>
                      <a:schemeClr val="tx1"/>
                    </a:solidFill>
                  </a:rPr>
                  <a:t>Down-Right</a:t>
                </a:r>
              </a:p>
            </p:txBody>
          </p:sp>
          <p:sp>
            <p:nvSpPr>
              <p:cNvPr id="13" name="Ovale 12">
                <a:hlinkClick r:id="rId44" action="ppaction://hlinksldjump"/>
              </p:cNvPr>
              <p:cNvSpPr/>
              <p:nvPr/>
            </p:nvSpPr>
            <p:spPr>
              <a:xfrm>
                <a:off x="1181400" y="1067996"/>
                <a:ext cx="2197468" cy="112456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solidFill>
                      <a:schemeClr val="tx1"/>
                    </a:solidFill>
                  </a:rPr>
                  <a:t>Up-Left</a:t>
                </a:r>
              </a:p>
            </p:txBody>
          </p:sp>
          <p:sp>
            <p:nvSpPr>
              <p:cNvPr id="14" name="Ovale 13">
                <a:hlinkClick r:id="rId45" action="ppaction://hlinksldjump"/>
              </p:cNvPr>
              <p:cNvSpPr/>
              <p:nvPr/>
            </p:nvSpPr>
            <p:spPr>
              <a:xfrm>
                <a:off x="1179578" y="5499323"/>
                <a:ext cx="2197468" cy="112456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solidFill>
                      <a:schemeClr val="tx1"/>
                    </a:solidFill>
                  </a:rPr>
                  <a:t>Down-Left</a:t>
                </a:r>
              </a:p>
            </p:txBody>
          </p:sp>
          <p:cxnSp>
            <p:nvCxnSpPr>
              <p:cNvPr id="34" name="Connettore 7 33"/>
              <p:cNvCxnSpPr/>
              <p:nvPr/>
            </p:nvCxnSpPr>
            <p:spPr>
              <a:xfrm rot="5400000" flipH="1" flipV="1">
                <a:off x="5677164" y="2732289"/>
                <a:ext cx="1092165" cy="12700"/>
              </a:xfrm>
              <a:prstGeom prst="curvedConnector3">
                <a:avLst>
                  <a:gd name="adj1" fmla="val 46729"/>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Connettore 7 40"/>
              <p:cNvCxnSpPr/>
              <p:nvPr/>
            </p:nvCxnSpPr>
            <p:spPr>
              <a:xfrm rot="5400000">
                <a:off x="5279495" y="2732290"/>
                <a:ext cx="1092165" cy="12700"/>
              </a:xfrm>
              <a:prstGeom prst="curvedConnector3">
                <a:avLst>
                  <a:gd name="adj1" fmla="val 49346"/>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CasellaDiTesto 43"/>
                  <p:cNvSpPr txBox="1"/>
                  <p:nvPr/>
                </p:nvSpPr>
                <p:spPr>
                  <a:xfrm>
                    <a:off x="6128919" y="2569346"/>
                    <a:ext cx="409328" cy="2462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smtClean="0">
                              <a:latin typeface="Cambria Math" panose="02040503050406030204" pitchFamily="18" charset="0"/>
                              <a:ea typeface="Cambria Math" panose="02040503050406030204" pitchFamily="18" charset="0"/>
                            </a:rPr>
                            <m:t>𝑤</m:t>
                          </m:r>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xmlns="">
              <p:sp>
                <p:nvSpPr>
                  <p:cNvPr id="44" name="CasellaDiTesto 43"/>
                  <p:cNvSpPr txBox="1">
                    <a:spLocks noRot="1" noChangeAspect="1" noMove="1" noResize="1" noEditPoints="1" noAdjustHandles="1" noChangeArrowheads="1" noChangeShapeType="1" noTextEdit="1"/>
                  </p:cNvSpPr>
                  <p:nvPr/>
                </p:nvSpPr>
                <p:spPr>
                  <a:xfrm>
                    <a:off x="6128919" y="2569346"/>
                    <a:ext cx="409328" cy="246221"/>
                  </a:xfrm>
                  <a:prstGeom prst="rect">
                    <a:avLst/>
                  </a:prstGeom>
                  <a:blipFill>
                    <a:blip r:embed="rId12"/>
                    <a:stretch>
                      <a:fillRect b="-10811"/>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45" name="CasellaDiTesto 44"/>
                  <p:cNvSpPr txBox="1"/>
                  <p:nvPr/>
                </p:nvSpPr>
                <p:spPr>
                  <a:xfrm rot="16200000">
                    <a:off x="5025389" y="2623394"/>
                    <a:ext cx="1312947" cy="2712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𝑤</m:t>
                          </m:r>
                          <m:r>
                            <a:rPr lang="it-IT" sz="1000" b="0" i="1" smtClean="0">
                              <a:latin typeface="Cambria Math" panose="02040503050406030204" pitchFamily="18" charset="0"/>
                              <a:ea typeface="Cambria Math" panose="02040503050406030204" pitchFamily="18" charset="0"/>
                            </a:rPr>
                            <m:t>⋁</m:t>
                          </m:r>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𝑦</m:t>
                              </m:r>
                            </m:e>
                            <m:sub>
                              <m:r>
                                <a:rPr lang="it-IT" sz="1000" b="0" i="1" smtClean="0">
                                  <a:latin typeface="Cambria Math" panose="02040503050406030204" pitchFamily="18" charset="0"/>
                                  <a:ea typeface="Cambria Math" panose="02040503050406030204" pitchFamily="18" charset="0"/>
                                </a:rPr>
                                <m:t>𝑠</m:t>
                              </m:r>
                            </m:sub>
                          </m:sSub>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𝑦</m:t>
                              </m:r>
                            </m:e>
                            <m:sub>
                              <m:r>
                                <a:rPr lang="it-IT" sz="1000" b="0" i="1" smtClean="0">
                                  <a:latin typeface="Cambria Math" panose="02040503050406030204" pitchFamily="18" charset="0"/>
                                  <a:ea typeface="Cambria Math" panose="02040503050406030204" pitchFamily="18" charset="0"/>
                                </a:rPr>
                                <m:t>𝑚𝑎𝑥</m:t>
                              </m:r>
                            </m:sub>
                          </m:sSub>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xmlns="">
              <p:sp>
                <p:nvSpPr>
                  <p:cNvPr id="45" name="CasellaDiTesto 44"/>
                  <p:cNvSpPr txBox="1">
                    <a:spLocks noRot="1" noChangeAspect="1" noMove="1" noResize="1" noEditPoints="1" noAdjustHandles="1" noChangeArrowheads="1" noChangeShapeType="1" noTextEdit="1"/>
                  </p:cNvSpPr>
                  <p:nvPr/>
                </p:nvSpPr>
                <p:spPr>
                  <a:xfrm rot="16200000">
                    <a:off x="5025389" y="2623394"/>
                    <a:ext cx="1312947" cy="271277"/>
                  </a:xfrm>
                  <a:prstGeom prst="rect">
                    <a:avLst/>
                  </a:prstGeom>
                  <a:blipFill>
                    <a:blip r:embed="rId13"/>
                    <a:stretch>
                      <a:fillRect r="-2439"/>
                    </a:stretch>
                  </a:blipFill>
                </p:spPr>
                <p:txBody>
                  <a:bodyPr/>
                  <a:lstStyle/>
                  <a:p>
                    <a:r>
                      <a:rPr lang="it-IT">
                        <a:noFill/>
                      </a:rPr>
                      <a:t> </a:t>
                    </a:r>
                  </a:p>
                </p:txBody>
              </p:sp>
            </mc:Fallback>
          </mc:AlternateContent>
          <p:cxnSp>
            <p:nvCxnSpPr>
              <p:cNvPr id="46" name="Connettore 7 45"/>
              <p:cNvCxnSpPr/>
              <p:nvPr/>
            </p:nvCxnSpPr>
            <p:spPr>
              <a:xfrm rot="5400000" flipH="1" flipV="1">
                <a:off x="5656405" y="4958149"/>
                <a:ext cx="1092165" cy="12700"/>
              </a:xfrm>
              <a:prstGeom prst="curvedConnector3">
                <a:avLst>
                  <a:gd name="adj1" fmla="val 46729"/>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Connettore 7 46"/>
              <p:cNvCxnSpPr/>
              <p:nvPr/>
            </p:nvCxnSpPr>
            <p:spPr>
              <a:xfrm rot="5400000">
                <a:off x="5258736" y="4958150"/>
                <a:ext cx="1092165" cy="12700"/>
              </a:xfrm>
              <a:prstGeom prst="curvedConnector3">
                <a:avLst>
                  <a:gd name="adj1" fmla="val 49346"/>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8" name="CasellaDiTesto 47"/>
                  <p:cNvSpPr txBox="1"/>
                  <p:nvPr/>
                </p:nvSpPr>
                <p:spPr>
                  <a:xfrm rot="16200000">
                    <a:off x="5466683" y="4853123"/>
                    <a:ext cx="1241849" cy="2712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𝑠</m:t>
                          </m:r>
                          <m:r>
                            <a:rPr lang="it-IT" sz="1000" b="0" i="1" smtClean="0">
                              <a:latin typeface="Cambria Math" panose="02040503050406030204" pitchFamily="18" charset="0"/>
                              <a:ea typeface="Cambria Math" panose="02040503050406030204" pitchFamily="18" charset="0"/>
                            </a:rPr>
                            <m:t>⋁</m:t>
                          </m:r>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𝑦</m:t>
                              </m:r>
                            </m:e>
                            <m:sub>
                              <m:r>
                                <a:rPr lang="it-IT" sz="1000" b="0" i="1" smtClean="0">
                                  <a:latin typeface="Cambria Math" panose="02040503050406030204" pitchFamily="18" charset="0"/>
                                  <a:ea typeface="Cambria Math" panose="02040503050406030204" pitchFamily="18" charset="0"/>
                                </a:rPr>
                                <m:t>𝑠</m:t>
                              </m:r>
                            </m:sub>
                          </m:sSub>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𝑦</m:t>
                              </m:r>
                            </m:e>
                            <m:sub>
                              <m:r>
                                <a:rPr lang="it-IT" sz="1000" b="0" i="1" smtClean="0">
                                  <a:latin typeface="Cambria Math" panose="02040503050406030204" pitchFamily="18" charset="0"/>
                                  <a:ea typeface="Cambria Math" panose="02040503050406030204" pitchFamily="18" charset="0"/>
                                </a:rPr>
                                <m:t>𝑚𝑖𝑛</m:t>
                              </m:r>
                            </m:sub>
                          </m:sSub>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xmlns="">
              <p:sp>
                <p:nvSpPr>
                  <p:cNvPr id="48" name="CasellaDiTesto 47"/>
                  <p:cNvSpPr txBox="1">
                    <a:spLocks noRot="1" noChangeAspect="1" noMove="1" noResize="1" noEditPoints="1" noAdjustHandles="1" noChangeArrowheads="1" noChangeShapeType="1" noTextEdit="1"/>
                  </p:cNvSpPr>
                  <p:nvPr/>
                </p:nvSpPr>
                <p:spPr>
                  <a:xfrm rot="16200000">
                    <a:off x="5466683" y="4853123"/>
                    <a:ext cx="1241849" cy="271277"/>
                  </a:xfrm>
                  <a:prstGeom prst="rect">
                    <a:avLst/>
                  </a:prstGeom>
                  <a:blipFill>
                    <a:blip r:embed="rId14"/>
                    <a:stretch>
                      <a:fillRect r="-2500"/>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49" name="CasellaDiTesto 48"/>
                  <p:cNvSpPr txBox="1"/>
                  <p:nvPr/>
                </p:nvSpPr>
                <p:spPr>
                  <a:xfrm>
                    <a:off x="5478171" y="4798504"/>
                    <a:ext cx="450849" cy="246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i="1" smtClean="0">
                              <a:latin typeface="Cambria Math" panose="02040503050406030204" pitchFamily="18" charset="0"/>
                              <a:ea typeface="Cambria Math" panose="02040503050406030204" pitchFamily="18" charset="0"/>
                            </a:rPr>
                            <m:t>𝑠</m:t>
                          </m:r>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xmlns="">
              <p:sp>
                <p:nvSpPr>
                  <p:cNvPr id="49" name="CasellaDiTesto 48"/>
                  <p:cNvSpPr txBox="1">
                    <a:spLocks noRot="1" noChangeAspect="1" noMove="1" noResize="1" noEditPoints="1" noAdjustHandles="1" noChangeArrowheads="1" noChangeShapeType="1" noTextEdit="1"/>
                  </p:cNvSpPr>
                  <p:nvPr/>
                </p:nvSpPr>
                <p:spPr>
                  <a:xfrm>
                    <a:off x="5478171" y="4798504"/>
                    <a:ext cx="450849" cy="246220"/>
                  </a:xfrm>
                  <a:prstGeom prst="rect">
                    <a:avLst/>
                  </a:prstGeom>
                  <a:blipFill>
                    <a:blip r:embed="rId15"/>
                    <a:stretch>
                      <a:fillRect b="-13889"/>
                    </a:stretch>
                  </a:blipFill>
                </p:spPr>
                <p:txBody>
                  <a:bodyPr/>
                  <a:lstStyle/>
                  <a:p>
                    <a:r>
                      <a:rPr lang="it-IT">
                        <a:noFill/>
                      </a:rPr>
                      <a:t> </a:t>
                    </a:r>
                  </a:p>
                </p:txBody>
              </p:sp>
            </mc:Fallback>
          </mc:AlternateContent>
          <p:cxnSp>
            <p:nvCxnSpPr>
              <p:cNvPr id="51" name="Connettore 7 50"/>
              <p:cNvCxnSpPr/>
              <p:nvPr/>
            </p:nvCxnSpPr>
            <p:spPr>
              <a:xfrm rot="5400000" flipH="1" flipV="1">
                <a:off x="9366794" y="2752683"/>
                <a:ext cx="1092165" cy="12700"/>
              </a:xfrm>
              <a:prstGeom prst="curvedConnector3">
                <a:avLst>
                  <a:gd name="adj1" fmla="val 46729"/>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Connettore 7 51"/>
              <p:cNvCxnSpPr/>
              <p:nvPr/>
            </p:nvCxnSpPr>
            <p:spPr>
              <a:xfrm rot="5400000">
                <a:off x="8969125" y="2752684"/>
                <a:ext cx="1092165" cy="12700"/>
              </a:xfrm>
              <a:prstGeom prst="curvedConnector3">
                <a:avLst>
                  <a:gd name="adj1" fmla="val 49346"/>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3" name="CasellaDiTesto 52"/>
                  <p:cNvSpPr txBox="1"/>
                  <p:nvPr/>
                </p:nvSpPr>
                <p:spPr>
                  <a:xfrm>
                    <a:off x="9606250" y="2616242"/>
                    <a:ext cx="409328" cy="246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smtClean="0">
                              <a:latin typeface="Cambria Math" panose="02040503050406030204" pitchFamily="18" charset="0"/>
                              <a:ea typeface="Cambria Math" panose="02040503050406030204" pitchFamily="18" charset="0"/>
                            </a:rPr>
                            <m:t>𝑤</m:t>
                          </m:r>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xmlns="">
              <p:sp>
                <p:nvSpPr>
                  <p:cNvPr id="53" name="CasellaDiTesto 52"/>
                  <p:cNvSpPr txBox="1">
                    <a:spLocks noRot="1" noChangeAspect="1" noMove="1" noResize="1" noEditPoints="1" noAdjustHandles="1" noChangeArrowheads="1" noChangeShapeType="1" noTextEdit="1"/>
                  </p:cNvSpPr>
                  <p:nvPr/>
                </p:nvSpPr>
                <p:spPr>
                  <a:xfrm>
                    <a:off x="9606250" y="2616242"/>
                    <a:ext cx="409328" cy="246220"/>
                  </a:xfrm>
                  <a:prstGeom prst="rect">
                    <a:avLst/>
                  </a:prstGeom>
                  <a:blipFill>
                    <a:blip r:embed="rId12"/>
                    <a:stretch>
                      <a:fillRect b="-13889"/>
                    </a:stretch>
                  </a:blipFill>
                </p:spPr>
                <p:txBody>
                  <a:bodyPr/>
                  <a:lstStyle/>
                  <a:p>
                    <a:r>
                      <a:rPr lang="it-IT">
                        <a:noFill/>
                      </a:rPr>
                      <a:t> </a:t>
                    </a:r>
                  </a:p>
                </p:txBody>
              </p:sp>
            </mc:Fallback>
          </mc:AlternateContent>
          <p:cxnSp>
            <p:nvCxnSpPr>
              <p:cNvPr id="55" name="Connettore 7 54"/>
              <p:cNvCxnSpPr/>
              <p:nvPr/>
            </p:nvCxnSpPr>
            <p:spPr>
              <a:xfrm rot="5400000" flipH="1" flipV="1">
                <a:off x="9394882" y="4958149"/>
                <a:ext cx="1092165" cy="12700"/>
              </a:xfrm>
              <a:prstGeom prst="curvedConnector3">
                <a:avLst>
                  <a:gd name="adj1" fmla="val 46729"/>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onnettore 7 55"/>
              <p:cNvCxnSpPr/>
              <p:nvPr/>
            </p:nvCxnSpPr>
            <p:spPr>
              <a:xfrm rot="5400000">
                <a:off x="8997213" y="4958150"/>
                <a:ext cx="1092165" cy="12700"/>
              </a:xfrm>
              <a:prstGeom prst="curvedConnector3">
                <a:avLst>
                  <a:gd name="adj1" fmla="val 49346"/>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Connettore 7 58"/>
              <p:cNvCxnSpPr/>
              <p:nvPr/>
            </p:nvCxnSpPr>
            <p:spPr>
              <a:xfrm rot="5400000" flipH="1" flipV="1">
                <a:off x="1921130" y="2730163"/>
                <a:ext cx="1092165" cy="12700"/>
              </a:xfrm>
              <a:prstGeom prst="curvedConnector3">
                <a:avLst>
                  <a:gd name="adj1" fmla="val 46729"/>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Connettore 7 59"/>
              <p:cNvCxnSpPr/>
              <p:nvPr/>
            </p:nvCxnSpPr>
            <p:spPr>
              <a:xfrm rot="5400000">
                <a:off x="1523461" y="2730164"/>
                <a:ext cx="1092165" cy="12700"/>
              </a:xfrm>
              <a:prstGeom prst="curvedConnector3">
                <a:avLst>
                  <a:gd name="adj1" fmla="val 49346"/>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1" name="CasellaDiTesto 60"/>
                  <p:cNvSpPr txBox="1"/>
                  <p:nvPr/>
                </p:nvSpPr>
                <p:spPr>
                  <a:xfrm>
                    <a:off x="2372884" y="2523387"/>
                    <a:ext cx="409328" cy="246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smtClean="0">
                              <a:latin typeface="Cambria Math" panose="02040503050406030204" pitchFamily="18" charset="0"/>
                              <a:ea typeface="Cambria Math" panose="02040503050406030204" pitchFamily="18" charset="0"/>
                            </a:rPr>
                            <m:t>𝑤</m:t>
                          </m:r>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xmlns="">
              <p:sp>
                <p:nvSpPr>
                  <p:cNvPr id="61" name="CasellaDiTesto 60"/>
                  <p:cNvSpPr txBox="1">
                    <a:spLocks noRot="1" noChangeAspect="1" noMove="1" noResize="1" noEditPoints="1" noAdjustHandles="1" noChangeArrowheads="1" noChangeShapeType="1" noTextEdit="1"/>
                  </p:cNvSpPr>
                  <p:nvPr/>
                </p:nvSpPr>
                <p:spPr>
                  <a:xfrm>
                    <a:off x="2372884" y="2523387"/>
                    <a:ext cx="409328" cy="246220"/>
                  </a:xfrm>
                  <a:prstGeom prst="rect">
                    <a:avLst/>
                  </a:prstGeom>
                  <a:blipFill>
                    <a:blip r:embed="rId16"/>
                    <a:stretch>
                      <a:fillRect b="-13514"/>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62" name="CasellaDiTesto 61"/>
                  <p:cNvSpPr txBox="1"/>
                  <p:nvPr/>
                </p:nvSpPr>
                <p:spPr>
                  <a:xfrm rot="16200000">
                    <a:off x="1298833" y="2600874"/>
                    <a:ext cx="1289329" cy="2712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𝑤</m:t>
                          </m:r>
                          <m:r>
                            <a:rPr lang="it-IT" sz="1000" b="0" i="1" smtClean="0">
                              <a:latin typeface="Cambria Math" panose="02040503050406030204" pitchFamily="18" charset="0"/>
                              <a:ea typeface="Cambria Math" panose="02040503050406030204" pitchFamily="18" charset="0"/>
                            </a:rPr>
                            <m:t>⋁</m:t>
                          </m:r>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𝑦</m:t>
                              </m:r>
                            </m:e>
                            <m:sub>
                              <m:r>
                                <a:rPr lang="it-IT" sz="1000" b="0" i="1" smtClean="0">
                                  <a:latin typeface="Cambria Math" panose="02040503050406030204" pitchFamily="18" charset="0"/>
                                  <a:ea typeface="Cambria Math" panose="02040503050406030204" pitchFamily="18" charset="0"/>
                                </a:rPr>
                                <m:t>𝑠</m:t>
                              </m:r>
                            </m:sub>
                          </m:sSub>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𝑦</m:t>
                              </m:r>
                            </m:e>
                            <m:sub>
                              <m:r>
                                <a:rPr lang="it-IT" sz="1000" b="0" i="1" smtClean="0">
                                  <a:latin typeface="Cambria Math" panose="02040503050406030204" pitchFamily="18" charset="0"/>
                                  <a:ea typeface="Cambria Math" panose="02040503050406030204" pitchFamily="18" charset="0"/>
                                </a:rPr>
                                <m:t>𝑚𝑎𝑥</m:t>
                              </m:r>
                            </m:sub>
                          </m:sSub>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xmlns="">
              <p:sp>
                <p:nvSpPr>
                  <p:cNvPr id="62" name="CasellaDiTesto 61"/>
                  <p:cNvSpPr txBox="1">
                    <a:spLocks noRot="1" noChangeAspect="1" noMove="1" noResize="1" noEditPoints="1" noAdjustHandles="1" noChangeArrowheads="1" noChangeShapeType="1" noTextEdit="1"/>
                  </p:cNvSpPr>
                  <p:nvPr/>
                </p:nvSpPr>
                <p:spPr>
                  <a:xfrm rot="16200000">
                    <a:off x="1298833" y="2600874"/>
                    <a:ext cx="1289329" cy="271277"/>
                  </a:xfrm>
                  <a:prstGeom prst="rect">
                    <a:avLst/>
                  </a:prstGeom>
                  <a:blipFill>
                    <a:blip r:embed="rId17"/>
                    <a:stretch>
                      <a:fillRect r="-2500"/>
                    </a:stretch>
                  </a:blipFill>
                </p:spPr>
                <p:txBody>
                  <a:bodyPr/>
                  <a:lstStyle/>
                  <a:p>
                    <a:r>
                      <a:rPr lang="it-IT">
                        <a:noFill/>
                      </a:rPr>
                      <a:t> </a:t>
                    </a:r>
                  </a:p>
                </p:txBody>
              </p:sp>
            </mc:Fallback>
          </mc:AlternateContent>
          <p:cxnSp>
            <p:nvCxnSpPr>
              <p:cNvPr id="63" name="Connettore 7 62"/>
              <p:cNvCxnSpPr/>
              <p:nvPr/>
            </p:nvCxnSpPr>
            <p:spPr>
              <a:xfrm rot="5400000" flipH="1" flipV="1">
                <a:off x="1850917" y="4946890"/>
                <a:ext cx="1092165" cy="12700"/>
              </a:xfrm>
              <a:prstGeom prst="curvedConnector3">
                <a:avLst>
                  <a:gd name="adj1" fmla="val 46729"/>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Connettore 7 63"/>
              <p:cNvCxnSpPr/>
              <p:nvPr/>
            </p:nvCxnSpPr>
            <p:spPr>
              <a:xfrm rot="5400000">
                <a:off x="1453248" y="4946891"/>
                <a:ext cx="1092165" cy="12700"/>
              </a:xfrm>
              <a:prstGeom prst="curvedConnector3">
                <a:avLst>
                  <a:gd name="adj1" fmla="val 49346"/>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0" name="CasellaDiTesto 69"/>
                  <p:cNvSpPr txBox="1"/>
                  <p:nvPr/>
                </p:nvSpPr>
                <p:spPr>
                  <a:xfrm>
                    <a:off x="9228477" y="4806451"/>
                    <a:ext cx="450849" cy="246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i="1" smtClean="0">
                              <a:latin typeface="Cambria Math" panose="02040503050406030204" pitchFamily="18" charset="0"/>
                              <a:ea typeface="Cambria Math" panose="02040503050406030204" pitchFamily="18" charset="0"/>
                            </a:rPr>
                            <m:t>𝑠</m:t>
                          </m:r>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xmlns="">
              <p:sp>
                <p:nvSpPr>
                  <p:cNvPr id="70" name="CasellaDiTesto 69"/>
                  <p:cNvSpPr txBox="1">
                    <a:spLocks noRot="1" noChangeAspect="1" noMove="1" noResize="1" noEditPoints="1" noAdjustHandles="1" noChangeArrowheads="1" noChangeShapeType="1" noTextEdit="1"/>
                  </p:cNvSpPr>
                  <p:nvPr/>
                </p:nvSpPr>
                <p:spPr>
                  <a:xfrm>
                    <a:off x="9228477" y="4806451"/>
                    <a:ext cx="450849" cy="246220"/>
                  </a:xfrm>
                  <a:prstGeom prst="rect">
                    <a:avLst/>
                  </a:prstGeom>
                  <a:blipFill>
                    <a:blip r:embed="rId15"/>
                    <a:stretch>
                      <a:fillRect b="-10811"/>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71" name="CasellaDiTesto 70"/>
                  <p:cNvSpPr txBox="1"/>
                  <p:nvPr/>
                </p:nvSpPr>
                <p:spPr>
                  <a:xfrm rot="16200000">
                    <a:off x="1662466" y="4841631"/>
                    <a:ext cx="1244588" cy="2712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𝑠</m:t>
                          </m:r>
                          <m:r>
                            <a:rPr lang="it-IT" sz="1000" b="0" i="1" smtClean="0">
                              <a:latin typeface="Cambria Math" panose="02040503050406030204" pitchFamily="18" charset="0"/>
                              <a:ea typeface="Cambria Math" panose="02040503050406030204" pitchFamily="18" charset="0"/>
                            </a:rPr>
                            <m:t>⋁</m:t>
                          </m:r>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𝑦</m:t>
                              </m:r>
                            </m:e>
                            <m:sub>
                              <m:r>
                                <a:rPr lang="it-IT" sz="1000" b="0" i="1" smtClean="0">
                                  <a:latin typeface="Cambria Math" panose="02040503050406030204" pitchFamily="18" charset="0"/>
                                  <a:ea typeface="Cambria Math" panose="02040503050406030204" pitchFamily="18" charset="0"/>
                                </a:rPr>
                                <m:t>𝑠</m:t>
                              </m:r>
                            </m:sub>
                          </m:sSub>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𝑦</m:t>
                              </m:r>
                            </m:e>
                            <m:sub>
                              <m:r>
                                <a:rPr lang="it-IT" sz="1000" b="0" i="1" smtClean="0">
                                  <a:latin typeface="Cambria Math" panose="02040503050406030204" pitchFamily="18" charset="0"/>
                                  <a:ea typeface="Cambria Math" panose="02040503050406030204" pitchFamily="18" charset="0"/>
                                </a:rPr>
                                <m:t>𝑚𝑖𝑛</m:t>
                              </m:r>
                            </m:sub>
                          </m:sSub>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xmlns="">
              <p:sp>
                <p:nvSpPr>
                  <p:cNvPr id="71" name="CasellaDiTesto 70"/>
                  <p:cNvSpPr txBox="1">
                    <a:spLocks noRot="1" noChangeAspect="1" noMove="1" noResize="1" noEditPoints="1" noAdjustHandles="1" noChangeArrowheads="1" noChangeShapeType="1" noTextEdit="1"/>
                  </p:cNvSpPr>
                  <p:nvPr/>
                </p:nvSpPr>
                <p:spPr>
                  <a:xfrm rot="16200000">
                    <a:off x="1662466" y="4841631"/>
                    <a:ext cx="1244588" cy="271277"/>
                  </a:xfrm>
                  <a:prstGeom prst="rect">
                    <a:avLst/>
                  </a:prstGeom>
                  <a:blipFill>
                    <a:blip r:embed="rId18"/>
                    <a:stretch>
                      <a:fillRect r="-2439"/>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72" name="CasellaDiTesto 71"/>
                  <p:cNvSpPr txBox="1"/>
                  <p:nvPr/>
                </p:nvSpPr>
                <p:spPr>
                  <a:xfrm>
                    <a:off x="1695762" y="4783946"/>
                    <a:ext cx="450849" cy="246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i="1" smtClean="0">
                              <a:latin typeface="Cambria Math" panose="02040503050406030204" pitchFamily="18" charset="0"/>
                              <a:ea typeface="Cambria Math" panose="02040503050406030204" pitchFamily="18" charset="0"/>
                            </a:rPr>
                            <m:t>𝑠</m:t>
                          </m:r>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xmlns="">
              <p:sp>
                <p:nvSpPr>
                  <p:cNvPr id="72" name="CasellaDiTesto 71"/>
                  <p:cNvSpPr txBox="1">
                    <a:spLocks noRot="1" noChangeAspect="1" noMove="1" noResize="1" noEditPoints="1" noAdjustHandles="1" noChangeArrowheads="1" noChangeShapeType="1" noTextEdit="1"/>
                  </p:cNvSpPr>
                  <p:nvPr/>
                </p:nvSpPr>
                <p:spPr>
                  <a:xfrm>
                    <a:off x="1695762" y="4783946"/>
                    <a:ext cx="450849" cy="246220"/>
                  </a:xfrm>
                  <a:prstGeom prst="rect">
                    <a:avLst/>
                  </a:prstGeom>
                  <a:blipFill>
                    <a:blip r:embed="rId15"/>
                    <a:stretch>
                      <a:fillRect b="-13889"/>
                    </a:stretch>
                  </a:blipFill>
                </p:spPr>
                <p:txBody>
                  <a:bodyPr/>
                  <a:lstStyle/>
                  <a:p>
                    <a:r>
                      <a:rPr lang="it-IT">
                        <a:noFill/>
                      </a:rPr>
                      <a:t> </a:t>
                    </a:r>
                  </a:p>
                </p:txBody>
              </p:sp>
            </mc:Fallback>
          </mc:AlternateContent>
          <p:cxnSp>
            <p:nvCxnSpPr>
              <p:cNvPr id="76" name="Connettore 2 75"/>
              <p:cNvCxnSpPr/>
              <p:nvPr/>
            </p:nvCxnSpPr>
            <p:spPr>
              <a:xfrm flipH="1">
                <a:off x="3243263" y="3586163"/>
                <a:ext cx="1781175" cy="142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Connettore 2 77"/>
              <p:cNvCxnSpPr/>
              <p:nvPr/>
            </p:nvCxnSpPr>
            <p:spPr>
              <a:xfrm flipV="1">
                <a:off x="3238500" y="4110038"/>
                <a:ext cx="1795463" cy="142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9" name="CasellaDiTesto 78"/>
                  <p:cNvSpPr txBox="1"/>
                  <p:nvPr/>
                </p:nvSpPr>
                <p:spPr>
                  <a:xfrm>
                    <a:off x="3915536" y="3354229"/>
                    <a:ext cx="409328" cy="2462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smtClean="0">
                              <a:latin typeface="Cambria Math" panose="02040503050406030204" pitchFamily="18" charset="0"/>
                              <a:ea typeface="Cambria Math" panose="02040503050406030204" pitchFamily="18" charset="0"/>
                            </a:rPr>
                            <m:t>𝑎</m:t>
                          </m:r>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xmlns="">
              <p:sp>
                <p:nvSpPr>
                  <p:cNvPr id="79" name="CasellaDiTesto 78"/>
                  <p:cNvSpPr txBox="1">
                    <a:spLocks noRot="1" noChangeAspect="1" noMove="1" noResize="1" noEditPoints="1" noAdjustHandles="1" noChangeArrowheads="1" noChangeShapeType="1" noTextEdit="1"/>
                  </p:cNvSpPr>
                  <p:nvPr/>
                </p:nvSpPr>
                <p:spPr>
                  <a:xfrm>
                    <a:off x="3915536" y="3354229"/>
                    <a:ext cx="409328" cy="246221"/>
                  </a:xfrm>
                  <a:prstGeom prst="rect">
                    <a:avLst/>
                  </a:prstGeom>
                  <a:blipFill>
                    <a:blip r:embed="rId19"/>
                    <a:stretch>
                      <a:fillRect b="-13889"/>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80" name="CasellaDiTesto 79"/>
                  <p:cNvSpPr txBox="1"/>
                  <p:nvPr/>
                </p:nvSpPr>
                <p:spPr>
                  <a:xfrm>
                    <a:off x="3546986" y="3874376"/>
                    <a:ext cx="1282784" cy="44082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𝑎</m:t>
                          </m:r>
                          <m:r>
                            <a:rPr lang="it-IT" sz="1000" b="0" i="1" smtClean="0">
                              <a:latin typeface="Cambria Math" panose="02040503050406030204" pitchFamily="18" charset="0"/>
                              <a:ea typeface="Cambria Math" panose="02040503050406030204" pitchFamily="18" charset="0"/>
                            </a:rPr>
                            <m:t>⋁</m:t>
                          </m:r>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𝑥</m:t>
                              </m:r>
                            </m:e>
                            <m:sub>
                              <m:r>
                                <a:rPr lang="it-IT" sz="1000" b="0" i="1" smtClean="0">
                                  <a:latin typeface="Cambria Math" panose="02040503050406030204" pitchFamily="18" charset="0"/>
                                  <a:ea typeface="Cambria Math" panose="02040503050406030204" pitchFamily="18" charset="0"/>
                                </a:rPr>
                                <m:t>𝑠</m:t>
                              </m:r>
                            </m:sub>
                          </m:sSub>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𝑥</m:t>
                              </m:r>
                            </m:e>
                            <m:sub>
                              <m:r>
                                <a:rPr lang="it-IT" sz="1000" b="0" i="1" smtClean="0">
                                  <a:latin typeface="Cambria Math" panose="02040503050406030204" pitchFamily="18" charset="0"/>
                                  <a:ea typeface="Cambria Math" panose="02040503050406030204" pitchFamily="18" charset="0"/>
                                </a:rPr>
                                <m:t>𝑚𝑖𝑛</m:t>
                              </m:r>
                            </m:sub>
                          </m:sSub>
                          <m:r>
                            <a:rPr lang="it-IT" sz="1000" b="0" i="1" smtClean="0">
                              <a:latin typeface="Cambria Math" panose="02040503050406030204" pitchFamily="18" charset="0"/>
                              <a:ea typeface="Cambria Math" panose="02040503050406030204" pitchFamily="18" charset="0"/>
                            </a:rPr>
                            <m:t>/</m:t>
                          </m:r>
                        </m:oMath>
                      </m:oMathPara>
                    </a14:m>
                    <a:endParaRPr lang="it-IT" sz="1000" i="1" dirty="0"/>
                  </a:p>
                  <a:p>
                    <a:endParaRPr lang="it-IT" sz="1000" i="1" dirty="0"/>
                  </a:p>
                </p:txBody>
              </p:sp>
            </mc:Choice>
            <mc:Fallback xmlns="">
              <p:sp>
                <p:nvSpPr>
                  <p:cNvPr id="80" name="CasellaDiTesto 79"/>
                  <p:cNvSpPr txBox="1">
                    <a:spLocks noRot="1" noChangeAspect="1" noMove="1" noResize="1" noEditPoints="1" noAdjustHandles="1" noChangeArrowheads="1" noChangeShapeType="1" noTextEdit="1"/>
                  </p:cNvSpPr>
                  <p:nvPr/>
                </p:nvSpPr>
                <p:spPr>
                  <a:xfrm>
                    <a:off x="3546986" y="3874376"/>
                    <a:ext cx="1282784" cy="440826"/>
                  </a:xfrm>
                  <a:prstGeom prst="rect">
                    <a:avLst/>
                  </a:prstGeom>
                  <a:blipFill>
                    <a:blip r:embed="rId20"/>
                    <a:stretch>
                      <a:fillRect/>
                    </a:stretch>
                  </a:blipFill>
                </p:spPr>
                <p:txBody>
                  <a:bodyPr/>
                  <a:lstStyle/>
                  <a:p>
                    <a:r>
                      <a:rPr lang="it-IT">
                        <a:noFill/>
                      </a:rPr>
                      <a:t> </a:t>
                    </a:r>
                  </a:p>
                </p:txBody>
              </p:sp>
            </mc:Fallback>
          </mc:AlternateContent>
          <p:cxnSp>
            <p:nvCxnSpPr>
              <p:cNvPr id="81" name="Connettore 2 80"/>
              <p:cNvCxnSpPr/>
              <p:nvPr/>
            </p:nvCxnSpPr>
            <p:spPr>
              <a:xfrm flipH="1">
                <a:off x="3252788" y="1367267"/>
                <a:ext cx="1781175" cy="142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Connettore 2 81"/>
              <p:cNvCxnSpPr/>
              <p:nvPr/>
            </p:nvCxnSpPr>
            <p:spPr>
              <a:xfrm flipV="1">
                <a:off x="3248025" y="1891142"/>
                <a:ext cx="1795463" cy="142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3" name="CasellaDiTesto 82"/>
                  <p:cNvSpPr txBox="1"/>
                  <p:nvPr/>
                </p:nvSpPr>
                <p:spPr>
                  <a:xfrm>
                    <a:off x="3925061" y="1135333"/>
                    <a:ext cx="409328" cy="2462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smtClean="0">
                              <a:latin typeface="Cambria Math" panose="02040503050406030204" pitchFamily="18" charset="0"/>
                              <a:ea typeface="Cambria Math" panose="02040503050406030204" pitchFamily="18" charset="0"/>
                            </a:rPr>
                            <m:t>𝑎</m:t>
                          </m:r>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xmlns="">
              <p:sp>
                <p:nvSpPr>
                  <p:cNvPr id="83" name="CasellaDiTesto 82"/>
                  <p:cNvSpPr txBox="1">
                    <a:spLocks noRot="1" noChangeAspect="1" noMove="1" noResize="1" noEditPoints="1" noAdjustHandles="1" noChangeArrowheads="1" noChangeShapeType="1" noTextEdit="1"/>
                  </p:cNvSpPr>
                  <p:nvPr/>
                </p:nvSpPr>
                <p:spPr>
                  <a:xfrm>
                    <a:off x="3925061" y="1135333"/>
                    <a:ext cx="409328" cy="246221"/>
                  </a:xfrm>
                  <a:prstGeom prst="rect">
                    <a:avLst/>
                  </a:prstGeom>
                  <a:blipFill>
                    <a:blip r:embed="rId21"/>
                    <a:stretch>
                      <a:fillRect b="-13514"/>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84" name="CasellaDiTesto 83"/>
                  <p:cNvSpPr txBox="1"/>
                  <p:nvPr/>
                </p:nvSpPr>
                <p:spPr>
                  <a:xfrm>
                    <a:off x="3531015" y="1658566"/>
                    <a:ext cx="1262378" cy="2712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𝑎</m:t>
                          </m:r>
                          <m:r>
                            <a:rPr lang="it-IT" sz="1000" b="0" i="1" smtClean="0">
                              <a:latin typeface="Cambria Math" panose="02040503050406030204" pitchFamily="18" charset="0"/>
                              <a:ea typeface="Cambria Math" panose="02040503050406030204" pitchFamily="18" charset="0"/>
                            </a:rPr>
                            <m:t>⋁</m:t>
                          </m:r>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𝑥</m:t>
                              </m:r>
                            </m:e>
                            <m:sub>
                              <m:r>
                                <a:rPr lang="it-IT" sz="1000" b="0" i="1" smtClean="0">
                                  <a:latin typeface="Cambria Math" panose="02040503050406030204" pitchFamily="18" charset="0"/>
                                  <a:ea typeface="Cambria Math" panose="02040503050406030204" pitchFamily="18" charset="0"/>
                                </a:rPr>
                                <m:t>𝑠</m:t>
                              </m:r>
                            </m:sub>
                          </m:sSub>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𝑥</m:t>
                              </m:r>
                            </m:e>
                            <m:sub>
                              <m:r>
                                <a:rPr lang="it-IT" sz="1000" b="0" i="1" smtClean="0">
                                  <a:latin typeface="Cambria Math" panose="02040503050406030204" pitchFamily="18" charset="0"/>
                                  <a:ea typeface="Cambria Math" panose="02040503050406030204" pitchFamily="18" charset="0"/>
                                </a:rPr>
                                <m:t>𝑚𝑖𝑛</m:t>
                              </m:r>
                            </m:sub>
                          </m:sSub>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xmlns="">
              <p:sp>
                <p:nvSpPr>
                  <p:cNvPr id="84" name="CasellaDiTesto 83"/>
                  <p:cNvSpPr txBox="1">
                    <a:spLocks noRot="1" noChangeAspect="1" noMove="1" noResize="1" noEditPoints="1" noAdjustHandles="1" noChangeArrowheads="1" noChangeShapeType="1" noTextEdit="1"/>
                  </p:cNvSpPr>
                  <p:nvPr/>
                </p:nvSpPr>
                <p:spPr>
                  <a:xfrm>
                    <a:off x="3531015" y="1658566"/>
                    <a:ext cx="1262378" cy="271277"/>
                  </a:xfrm>
                  <a:prstGeom prst="rect">
                    <a:avLst/>
                  </a:prstGeom>
                  <a:blipFill>
                    <a:blip r:embed="rId22"/>
                    <a:stretch>
                      <a:fillRect b="-2439"/>
                    </a:stretch>
                  </a:blipFill>
                </p:spPr>
                <p:txBody>
                  <a:bodyPr/>
                  <a:lstStyle/>
                  <a:p>
                    <a:r>
                      <a:rPr lang="it-IT">
                        <a:noFill/>
                      </a:rPr>
                      <a:t> </a:t>
                    </a:r>
                  </a:p>
                </p:txBody>
              </p:sp>
            </mc:Fallback>
          </mc:AlternateContent>
          <p:cxnSp>
            <p:nvCxnSpPr>
              <p:cNvPr id="85" name="Connettore 2 84"/>
              <p:cNvCxnSpPr/>
              <p:nvPr/>
            </p:nvCxnSpPr>
            <p:spPr>
              <a:xfrm flipH="1">
                <a:off x="3243263" y="5802889"/>
                <a:ext cx="1781175" cy="142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Connettore 2 85"/>
              <p:cNvCxnSpPr/>
              <p:nvPr/>
            </p:nvCxnSpPr>
            <p:spPr>
              <a:xfrm flipV="1">
                <a:off x="3238500" y="6326764"/>
                <a:ext cx="1795463" cy="142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7" name="CasellaDiTesto 86"/>
                  <p:cNvSpPr txBox="1"/>
                  <p:nvPr/>
                </p:nvSpPr>
                <p:spPr>
                  <a:xfrm>
                    <a:off x="3915536" y="5570955"/>
                    <a:ext cx="409328" cy="2462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smtClean="0">
                              <a:latin typeface="Cambria Math" panose="02040503050406030204" pitchFamily="18" charset="0"/>
                              <a:ea typeface="Cambria Math" panose="02040503050406030204" pitchFamily="18" charset="0"/>
                            </a:rPr>
                            <m:t>𝑎</m:t>
                          </m:r>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xmlns="">
              <p:sp>
                <p:nvSpPr>
                  <p:cNvPr id="87" name="CasellaDiTesto 86"/>
                  <p:cNvSpPr txBox="1">
                    <a:spLocks noRot="1" noChangeAspect="1" noMove="1" noResize="1" noEditPoints="1" noAdjustHandles="1" noChangeArrowheads="1" noChangeShapeType="1" noTextEdit="1"/>
                  </p:cNvSpPr>
                  <p:nvPr/>
                </p:nvSpPr>
                <p:spPr>
                  <a:xfrm>
                    <a:off x="3915536" y="5570955"/>
                    <a:ext cx="409328" cy="246221"/>
                  </a:xfrm>
                  <a:prstGeom prst="rect">
                    <a:avLst/>
                  </a:prstGeom>
                  <a:blipFill>
                    <a:blip r:embed="rId19"/>
                    <a:stretch>
                      <a:fillRect b="-13889"/>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88" name="CasellaDiTesto 87"/>
                  <p:cNvSpPr txBox="1"/>
                  <p:nvPr/>
                </p:nvSpPr>
                <p:spPr>
                  <a:xfrm>
                    <a:off x="3531286" y="6114032"/>
                    <a:ext cx="1314182" cy="2712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𝑎</m:t>
                          </m:r>
                          <m:r>
                            <a:rPr lang="it-IT" sz="1000" b="0" i="1" smtClean="0">
                              <a:latin typeface="Cambria Math" panose="02040503050406030204" pitchFamily="18" charset="0"/>
                              <a:ea typeface="Cambria Math" panose="02040503050406030204" pitchFamily="18" charset="0"/>
                            </a:rPr>
                            <m:t>⋁</m:t>
                          </m:r>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𝑥</m:t>
                              </m:r>
                            </m:e>
                            <m:sub>
                              <m:r>
                                <a:rPr lang="it-IT" sz="1000" b="0" i="1" smtClean="0">
                                  <a:latin typeface="Cambria Math" panose="02040503050406030204" pitchFamily="18" charset="0"/>
                                  <a:ea typeface="Cambria Math" panose="02040503050406030204" pitchFamily="18" charset="0"/>
                                </a:rPr>
                                <m:t>𝑠</m:t>
                              </m:r>
                            </m:sub>
                          </m:sSub>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𝑥</m:t>
                              </m:r>
                            </m:e>
                            <m:sub>
                              <m:r>
                                <a:rPr lang="it-IT" sz="1000" b="0" i="1" smtClean="0">
                                  <a:latin typeface="Cambria Math" panose="02040503050406030204" pitchFamily="18" charset="0"/>
                                  <a:ea typeface="Cambria Math" panose="02040503050406030204" pitchFamily="18" charset="0"/>
                                </a:rPr>
                                <m:t>𝑚𝑖𝑛</m:t>
                              </m:r>
                            </m:sub>
                          </m:sSub>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xmlns="">
              <p:sp>
                <p:nvSpPr>
                  <p:cNvPr id="88" name="CasellaDiTesto 87"/>
                  <p:cNvSpPr txBox="1">
                    <a:spLocks noRot="1" noChangeAspect="1" noMove="1" noResize="1" noEditPoints="1" noAdjustHandles="1" noChangeArrowheads="1" noChangeShapeType="1" noTextEdit="1"/>
                  </p:cNvSpPr>
                  <p:nvPr/>
                </p:nvSpPr>
                <p:spPr>
                  <a:xfrm>
                    <a:off x="3531286" y="6114032"/>
                    <a:ext cx="1314182" cy="271277"/>
                  </a:xfrm>
                  <a:prstGeom prst="rect">
                    <a:avLst/>
                  </a:prstGeom>
                  <a:blipFill>
                    <a:blip r:embed="rId23"/>
                    <a:stretch>
                      <a:fillRect b="-2500"/>
                    </a:stretch>
                  </a:blipFill>
                </p:spPr>
                <p:txBody>
                  <a:bodyPr/>
                  <a:lstStyle/>
                  <a:p>
                    <a:r>
                      <a:rPr lang="it-IT">
                        <a:noFill/>
                      </a:rPr>
                      <a:t> </a:t>
                    </a:r>
                  </a:p>
                </p:txBody>
              </p:sp>
            </mc:Fallback>
          </mc:AlternateContent>
          <p:cxnSp>
            <p:nvCxnSpPr>
              <p:cNvPr id="89" name="Connettore 2 88"/>
              <p:cNvCxnSpPr/>
              <p:nvPr/>
            </p:nvCxnSpPr>
            <p:spPr>
              <a:xfrm flipH="1">
                <a:off x="6977063" y="3586163"/>
                <a:ext cx="1781175" cy="142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Connettore 2 89"/>
              <p:cNvCxnSpPr/>
              <p:nvPr/>
            </p:nvCxnSpPr>
            <p:spPr>
              <a:xfrm flipV="1">
                <a:off x="6972300" y="4110038"/>
                <a:ext cx="1795463" cy="142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1" name="CasellaDiTesto 90"/>
                  <p:cNvSpPr txBox="1"/>
                  <p:nvPr/>
                </p:nvSpPr>
                <p:spPr>
                  <a:xfrm>
                    <a:off x="7755320" y="3901890"/>
                    <a:ext cx="409328" cy="246221"/>
                  </a:xfrm>
                  <a:prstGeom prst="rect">
                    <a:avLst/>
                  </a:prstGeom>
                  <a:noFill/>
                </p:spPr>
                <p:txBody>
                  <a:bodyPr wrap="square" rtlCol="0">
                    <a:spAutoFit/>
                  </a:bodyPr>
                  <a:lstStyle/>
                  <a:p>
                    <a:r>
                      <a:rPr lang="it-IT" sz="1000" b="0" dirty="0">
                        <a:ea typeface="Cambria Math" panose="02040503050406030204" pitchFamily="18" charset="0"/>
                      </a:rPr>
                      <a:t>d</a:t>
                    </a:r>
                    <a14:m>
                      <m:oMath xmlns:m="http://schemas.openxmlformats.org/officeDocument/2006/math">
                        <m:r>
                          <a:rPr lang="it-IT" sz="1000" b="0" i="1" smtClean="0">
                            <a:latin typeface="Cambria Math" panose="02040503050406030204" pitchFamily="18" charset="0"/>
                            <a:ea typeface="Cambria Math" panose="02040503050406030204" pitchFamily="18" charset="0"/>
                          </a:rPr>
                          <m:t>/</m:t>
                        </m:r>
                      </m:oMath>
                    </a14:m>
                    <a:endParaRPr lang="it-IT" sz="1000" i="1" dirty="0"/>
                  </a:p>
                </p:txBody>
              </p:sp>
            </mc:Choice>
            <mc:Fallback xmlns="">
              <p:sp>
                <p:nvSpPr>
                  <p:cNvPr id="91" name="CasellaDiTesto 90"/>
                  <p:cNvSpPr txBox="1">
                    <a:spLocks noRot="1" noChangeAspect="1" noMove="1" noResize="1" noEditPoints="1" noAdjustHandles="1" noChangeArrowheads="1" noChangeShapeType="1" noTextEdit="1"/>
                  </p:cNvSpPr>
                  <p:nvPr/>
                </p:nvSpPr>
                <p:spPr>
                  <a:xfrm>
                    <a:off x="7755320" y="3901890"/>
                    <a:ext cx="409328" cy="246221"/>
                  </a:xfrm>
                  <a:prstGeom prst="rect">
                    <a:avLst/>
                  </a:prstGeom>
                  <a:blipFill>
                    <a:blip r:embed="rId24"/>
                    <a:stretch>
                      <a:fillRect b="-27027"/>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92" name="CasellaDiTesto 91"/>
                  <p:cNvSpPr txBox="1"/>
                  <p:nvPr/>
                </p:nvSpPr>
                <p:spPr>
                  <a:xfrm>
                    <a:off x="7389089" y="3351627"/>
                    <a:ext cx="1311729" cy="2712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𝑑</m:t>
                          </m:r>
                          <m:r>
                            <a:rPr lang="it-IT" sz="1000" b="0" i="1" smtClean="0">
                              <a:latin typeface="Cambria Math" panose="02040503050406030204" pitchFamily="18" charset="0"/>
                              <a:ea typeface="Cambria Math" panose="02040503050406030204" pitchFamily="18" charset="0"/>
                            </a:rPr>
                            <m:t>⋁</m:t>
                          </m:r>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𝑥</m:t>
                              </m:r>
                            </m:e>
                            <m:sub>
                              <m:r>
                                <a:rPr lang="it-IT" sz="1000" b="0" i="1" smtClean="0">
                                  <a:latin typeface="Cambria Math" panose="02040503050406030204" pitchFamily="18" charset="0"/>
                                  <a:ea typeface="Cambria Math" panose="02040503050406030204" pitchFamily="18" charset="0"/>
                                </a:rPr>
                                <m:t>𝑠</m:t>
                              </m:r>
                            </m:sub>
                          </m:sSub>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𝑥</m:t>
                              </m:r>
                            </m:e>
                            <m:sub>
                              <m:r>
                                <a:rPr lang="it-IT" sz="1000" b="0" i="1" smtClean="0">
                                  <a:latin typeface="Cambria Math" panose="02040503050406030204" pitchFamily="18" charset="0"/>
                                  <a:ea typeface="Cambria Math" panose="02040503050406030204" pitchFamily="18" charset="0"/>
                                </a:rPr>
                                <m:t>𝑚𝑎𝑥</m:t>
                              </m:r>
                            </m:sub>
                          </m:sSub>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xmlns="">
              <p:sp>
                <p:nvSpPr>
                  <p:cNvPr id="92" name="CasellaDiTesto 91"/>
                  <p:cNvSpPr txBox="1">
                    <a:spLocks noRot="1" noChangeAspect="1" noMove="1" noResize="1" noEditPoints="1" noAdjustHandles="1" noChangeArrowheads="1" noChangeShapeType="1" noTextEdit="1"/>
                  </p:cNvSpPr>
                  <p:nvPr/>
                </p:nvSpPr>
                <p:spPr>
                  <a:xfrm>
                    <a:off x="7389089" y="3351627"/>
                    <a:ext cx="1311729" cy="271277"/>
                  </a:xfrm>
                  <a:prstGeom prst="rect">
                    <a:avLst/>
                  </a:prstGeom>
                  <a:blipFill>
                    <a:blip r:embed="rId25"/>
                    <a:stretch>
                      <a:fillRect b="-2439"/>
                    </a:stretch>
                  </a:blipFill>
                </p:spPr>
                <p:txBody>
                  <a:bodyPr/>
                  <a:lstStyle/>
                  <a:p>
                    <a:r>
                      <a:rPr lang="it-IT">
                        <a:noFill/>
                      </a:rPr>
                      <a:t> </a:t>
                    </a:r>
                  </a:p>
                </p:txBody>
              </p:sp>
            </mc:Fallback>
          </mc:AlternateContent>
          <p:cxnSp>
            <p:nvCxnSpPr>
              <p:cNvPr id="93" name="Connettore 2 92"/>
              <p:cNvCxnSpPr/>
              <p:nvPr/>
            </p:nvCxnSpPr>
            <p:spPr>
              <a:xfrm flipH="1">
                <a:off x="6986588" y="5788601"/>
                <a:ext cx="1781175" cy="142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Connettore 2 93"/>
              <p:cNvCxnSpPr/>
              <p:nvPr/>
            </p:nvCxnSpPr>
            <p:spPr>
              <a:xfrm flipV="1">
                <a:off x="6981825" y="6312476"/>
                <a:ext cx="1795463" cy="142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5" name="CasellaDiTesto 94"/>
                  <p:cNvSpPr txBox="1"/>
                  <p:nvPr/>
                </p:nvSpPr>
                <p:spPr>
                  <a:xfrm>
                    <a:off x="7764845" y="6104328"/>
                    <a:ext cx="409328" cy="246221"/>
                  </a:xfrm>
                  <a:prstGeom prst="rect">
                    <a:avLst/>
                  </a:prstGeom>
                  <a:noFill/>
                </p:spPr>
                <p:txBody>
                  <a:bodyPr wrap="square" rtlCol="0">
                    <a:spAutoFit/>
                  </a:bodyPr>
                  <a:lstStyle/>
                  <a:p>
                    <a:r>
                      <a:rPr lang="it-IT" sz="1000" b="0" dirty="0">
                        <a:ea typeface="Cambria Math" panose="02040503050406030204" pitchFamily="18" charset="0"/>
                      </a:rPr>
                      <a:t>d</a:t>
                    </a:r>
                    <a14:m>
                      <m:oMath xmlns:m="http://schemas.openxmlformats.org/officeDocument/2006/math">
                        <m:r>
                          <a:rPr lang="it-IT" sz="1000" b="0" i="1" smtClean="0">
                            <a:latin typeface="Cambria Math" panose="02040503050406030204" pitchFamily="18" charset="0"/>
                            <a:ea typeface="Cambria Math" panose="02040503050406030204" pitchFamily="18" charset="0"/>
                          </a:rPr>
                          <m:t>/</m:t>
                        </m:r>
                      </m:oMath>
                    </a14:m>
                    <a:endParaRPr lang="it-IT" sz="1000" i="1" dirty="0"/>
                  </a:p>
                </p:txBody>
              </p:sp>
            </mc:Choice>
            <mc:Fallback xmlns="">
              <p:sp>
                <p:nvSpPr>
                  <p:cNvPr id="95" name="CasellaDiTesto 94"/>
                  <p:cNvSpPr txBox="1">
                    <a:spLocks noRot="1" noChangeAspect="1" noMove="1" noResize="1" noEditPoints="1" noAdjustHandles="1" noChangeArrowheads="1" noChangeShapeType="1" noTextEdit="1"/>
                  </p:cNvSpPr>
                  <p:nvPr/>
                </p:nvSpPr>
                <p:spPr>
                  <a:xfrm>
                    <a:off x="7764845" y="6104328"/>
                    <a:ext cx="409328" cy="246221"/>
                  </a:xfrm>
                  <a:prstGeom prst="rect">
                    <a:avLst/>
                  </a:prstGeom>
                  <a:blipFill>
                    <a:blip r:embed="rId24"/>
                    <a:stretch>
                      <a:fillRect b="-27027"/>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96" name="CasellaDiTesto 95"/>
                  <p:cNvSpPr txBox="1"/>
                  <p:nvPr/>
                </p:nvSpPr>
                <p:spPr>
                  <a:xfrm>
                    <a:off x="7256771" y="5558558"/>
                    <a:ext cx="1284132" cy="2712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𝑑</m:t>
                          </m:r>
                          <m:r>
                            <a:rPr lang="it-IT" sz="1000" b="0" i="1" smtClean="0">
                              <a:latin typeface="Cambria Math" panose="02040503050406030204" pitchFamily="18" charset="0"/>
                              <a:ea typeface="Cambria Math" panose="02040503050406030204" pitchFamily="18" charset="0"/>
                            </a:rPr>
                            <m:t>⋁</m:t>
                          </m:r>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𝑥</m:t>
                              </m:r>
                            </m:e>
                            <m:sub>
                              <m:r>
                                <a:rPr lang="it-IT" sz="1000" b="0" i="1" smtClean="0">
                                  <a:latin typeface="Cambria Math" panose="02040503050406030204" pitchFamily="18" charset="0"/>
                                  <a:ea typeface="Cambria Math" panose="02040503050406030204" pitchFamily="18" charset="0"/>
                                </a:rPr>
                                <m:t>𝑠</m:t>
                              </m:r>
                            </m:sub>
                          </m:sSub>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𝑥</m:t>
                              </m:r>
                            </m:e>
                            <m:sub>
                              <m:r>
                                <a:rPr lang="it-IT" sz="1000" b="0" i="1" smtClean="0">
                                  <a:latin typeface="Cambria Math" panose="02040503050406030204" pitchFamily="18" charset="0"/>
                                  <a:ea typeface="Cambria Math" panose="02040503050406030204" pitchFamily="18" charset="0"/>
                                </a:rPr>
                                <m:t>𝑚𝑎𝑥</m:t>
                              </m:r>
                            </m:sub>
                          </m:sSub>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xmlns="">
              <p:sp>
                <p:nvSpPr>
                  <p:cNvPr id="96" name="CasellaDiTesto 95"/>
                  <p:cNvSpPr txBox="1">
                    <a:spLocks noRot="1" noChangeAspect="1" noMove="1" noResize="1" noEditPoints="1" noAdjustHandles="1" noChangeArrowheads="1" noChangeShapeType="1" noTextEdit="1"/>
                  </p:cNvSpPr>
                  <p:nvPr/>
                </p:nvSpPr>
                <p:spPr>
                  <a:xfrm>
                    <a:off x="7256771" y="5558558"/>
                    <a:ext cx="1284132" cy="271277"/>
                  </a:xfrm>
                  <a:prstGeom prst="rect">
                    <a:avLst/>
                  </a:prstGeom>
                  <a:blipFill>
                    <a:blip r:embed="rId26"/>
                    <a:stretch>
                      <a:fillRect b="-2500"/>
                    </a:stretch>
                  </a:blipFill>
                </p:spPr>
                <p:txBody>
                  <a:bodyPr/>
                  <a:lstStyle/>
                  <a:p>
                    <a:r>
                      <a:rPr lang="it-IT">
                        <a:noFill/>
                      </a:rPr>
                      <a:t> </a:t>
                    </a:r>
                  </a:p>
                </p:txBody>
              </p:sp>
            </mc:Fallback>
          </mc:AlternateContent>
          <p:cxnSp>
            <p:nvCxnSpPr>
              <p:cNvPr id="97" name="Connettore 2 96"/>
              <p:cNvCxnSpPr/>
              <p:nvPr/>
            </p:nvCxnSpPr>
            <p:spPr>
              <a:xfrm flipH="1">
                <a:off x="6967538" y="1376083"/>
                <a:ext cx="1781175" cy="142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8" name="Connettore 2 97"/>
              <p:cNvCxnSpPr/>
              <p:nvPr/>
            </p:nvCxnSpPr>
            <p:spPr>
              <a:xfrm flipV="1">
                <a:off x="6962775" y="1899958"/>
                <a:ext cx="1795463" cy="142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9" name="CasellaDiTesto 98"/>
                  <p:cNvSpPr txBox="1"/>
                  <p:nvPr/>
                </p:nvSpPr>
                <p:spPr>
                  <a:xfrm>
                    <a:off x="7739897" y="1655739"/>
                    <a:ext cx="409328" cy="246220"/>
                  </a:xfrm>
                  <a:prstGeom prst="rect">
                    <a:avLst/>
                  </a:prstGeom>
                  <a:noFill/>
                </p:spPr>
                <p:txBody>
                  <a:bodyPr wrap="square" rtlCol="0">
                    <a:spAutoFit/>
                  </a:bodyPr>
                  <a:lstStyle/>
                  <a:p>
                    <a:r>
                      <a:rPr lang="it-IT" sz="1000" b="0" dirty="0">
                        <a:ea typeface="Cambria Math" panose="02040503050406030204" pitchFamily="18" charset="0"/>
                      </a:rPr>
                      <a:t>d</a:t>
                    </a:r>
                    <a14:m>
                      <m:oMath xmlns:m="http://schemas.openxmlformats.org/officeDocument/2006/math">
                        <m:r>
                          <a:rPr lang="it-IT" sz="1000" b="0" i="1" smtClean="0">
                            <a:latin typeface="Cambria Math" panose="02040503050406030204" pitchFamily="18" charset="0"/>
                            <a:ea typeface="Cambria Math" panose="02040503050406030204" pitchFamily="18" charset="0"/>
                          </a:rPr>
                          <m:t>/</m:t>
                        </m:r>
                      </m:oMath>
                    </a14:m>
                    <a:endParaRPr lang="it-IT" sz="1000" i="1" dirty="0"/>
                  </a:p>
                </p:txBody>
              </p:sp>
            </mc:Choice>
            <mc:Fallback xmlns="">
              <p:sp>
                <p:nvSpPr>
                  <p:cNvPr id="99" name="CasellaDiTesto 98"/>
                  <p:cNvSpPr txBox="1">
                    <a:spLocks noRot="1" noChangeAspect="1" noMove="1" noResize="1" noEditPoints="1" noAdjustHandles="1" noChangeArrowheads="1" noChangeShapeType="1" noTextEdit="1"/>
                  </p:cNvSpPr>
                  <p:nvPr/>
                </p:nvSpPr>
                <p:spPr>
                  <a:xfrm>
                    <a:off x="7739897" y="1655739"/>
                    <a:ext cx="409328" cy="246220"/>
                  </a:xfrm>
                  <a:prstGeom prst="rect">
                    <a:avLst/>
                  </a:prstGeom>
                  <a:blipFill>
                    <a:blip r:embed="rId27"/>
                    <a:stretch>
                      <a:fillRect b="-27778"/>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00" name="CasellaDiTesto 99"/>
                  <p:cNvSpPr txBox="1"/>
                  <p:nvPr/>
                </p:nvSpPr>
                <p:spPr>
                  <a:xfrm>
                    <a:off x="7252376" y="1121569"/>
                    <a:ext cx="1384372" cy="2712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𝑑</m:t>
                          </m:r>
                          <m:r>
                            <a:rPr lang="it-IT" sz="1000" b="0" i="1" smtClean="0">
                              <a:latin typeface="Cambria Math" panose="02040503050406030204" pitchFamily="18" charset="0"/>
                              <a:ea typeface="Cambria Math" panose="02040503050406030204" pitchFamily="18" charset="0"/>
                            </a:rPr>
                            <m:t>⋁</m:t>
                          </m:r>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𝑥</m:t>
                              </m:r>
                            </m:e>
                            <m:sub>
                              <m:r>
                                <a:rPr lang="it-IT" sz="1000" b="0" i="1" smtClean="0">
                                  <a:latin typeface="Cambria Math" panose="02040503050406030204" pitchFamily="18" charset="0"/>
                                  <a:ea typeface="Cambria Math" panose="02040503050406030204" pitchFamily="18" charset="0"/>
                                </a:rPr>
                                <m:t>𝑠</m:t>
                              </m:r>
                            </m:sub>
                          </m:sSub>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𝑥</m:t>
                              </m:r>
                            </m:e>
                            <m:sub>
                              <m:r>
                                <a:rPr lang="it-IT" sz="1000" b="0" i="1" smtClean="0">
                                  <a:latin typeface="Cambria Math" panose="02040503050406030204" pitchFamily="18" charset="0"/>
                                  <a:ea typeface="Cambria Math" panose="02040503050406030204" pitchFamily="18" charset="0"/>
                                </a:rPr>
                                <m:t>𝑚𝑎𝑥</m:t>
                              </m:r>
                            </m:sub>
                          </m:sSub>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xmlns="">
              <p:sp>
                <p:nvSpPr>
                  <p:cNvPr id="100" name="CasellaDiTesto 99"/>
                  <p:cNvSpPr txBox="1">
                    <a:spLocks noRot="1" noChangeAspect="1" noMove="1" noResize="1" noEditPoints="1" noAdjustHandles="1" noChangeArrowheads="1" noChangeShapeType="1" noTextEdit="1"/>
                  </p:cNvSpPr>
                  <p:nvPr/>
                </p:nvSpPr>
                <p:spPr>
                  <a:xfrm>
                    <a:off x="7252376" y="1121569"/>
                    <a:ext cx="1384372" cy="271277"/>
                  </a:xfrm>
                  <a:prstGeom prst="rect">
                    <a:avLst/>
                  </a:prstGeom>
                  <a:blipFill>
                    <a:blip r:embed="rId28"/>
                    <a:stretch>
                      <a:fillRect b="-2439"/>
                    </a:stretch>
                  </a:blipFill>
                </p:spPr>
                <p:txBody>
                  <a:bodyPr/>
                  <a:lstStyle/>
                  <a:p>
                    <a:r>
                      <a:rPr lang="it-IT">
                        <a:noFill/>
                      </a:rPr>
                      <a:t> </a:t>
                    </a:r>
                  </a:p>
                </p:txBody>
              </p:sp>
            </mc:Fallback>
          </mc:AlternateContent>
          <p:cxnSp>
            <p:nvCxnSpPr>
              <p:cNvPr id="102" name="Connettore 2 101"/>
              <p:cNvCxnSpPr/>
              <p:nvPr/>
            </p:nvCxnSpPr>
            <p:spPr>
              <a:xfrm flipV="1">
                <a:off x="6942473" y="2152551"/>
                <a:ext cx="2204962" cy="13920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Connettore 2 103"/>
              <p:cNvCxnSpPr/>
              <p:nvPr/>
            </p:nvCxnSpPr>
            <p:spPr>
              <a:xfrm flipH="1">
                <a:off x="6628276" y="1968993"/>
                <a:ext cx="2187172" cy="141847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1" name="CasellaDiTesto 110"/>
                  <p:cNvSpPr txBox="1"/>
                  <p:nvPr/>
                </p:nvSpPr>
                <p:spPr>
                  <a:xfrm rot="19715004">
                    <a:off x="6342006" y="2464995"/>
                    <a:ext cx="2588745" cy="271277"/>
                  </a:xfrm>
                  <a:prstGeom prst="rect">
                    <a:avLst/>
                  </a:prstGeom>
                  <a:noFill/>
                </p:spPr>
                <p:txBody>
                  <a:bodyPr wrap="square" rtlCol="0">
                    <a:spAutoFit/>
                  </a:bodyPr>
                  <a:lstStyle/>
                  <a:p>
                    <a:r>
                      <a:rPr lang="it-IT" sz="1000" dirty="0">
                        <a:ea typeface="Cambria Math" panose="02040503050406030204" pitchFamily="18" charset="0"/>
                      </a:rPr>
                      <a:t>(</a:t>
                    </a:r>
                    <a14:m>
                      <m:oMath xmlns:m="http://schemas.openxmlformats.org/officeDocument/2006/math">
                        <m:r>
                          <a:rPr lang="it-IT" sz="100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𝑑</m:t>
                        </m:r>
                        <m:r>
                          <a:rPr lang="it-IT" sz="1000" b="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𝑤</m:t>
                        </m:r>
                        <m:r>
                          <a:rPr lang="it-IT" sz="1000" b="0" i="1" smtClean="0">
                            <a:latin typeface="Cambria Math" panose="02040503050406030204" pitchFamily="18" charset="0"/>
                            <a:ea typeface="Cambria Math" panose="02040503050406030204" pitchFamily="18" charset="0"/>
                          </a:rPr>
                          <m:t>)⋁</m:t>
                        </m:r>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𝑥</m:t>
                            </m:r>
                          </m:e>
                          <m:sub>
                            <m:r>
                              <a:rPr lang="it-IT" sz="1000" b="0" i="1" smtClean="0">
                                <a:latin typeface="Cambria Math" panose="02040503050406030204" pitchFamily="18" charset="0"/>
                                <a:ea typeface="Cambria Math" panose="02040503050406030204" pitchFamily="18" charset="0"/>
                              </a:rPr>
                              <m:t>𝑠</m:t>
                            </m:r>
                          </m:sub>
                        </m:sSub>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𝑥</m:t>
                            </m:r>
                          </m:e>
                          <m:sub>
                            <m:r>
                              <a:rPr lang="it-IT" sz="1000" b="0" i="1" smtClean="0">
                                <a:latin typeface="Cambria Math" panose="02040503050406030204" pitchFamily="18" charset="0"/>
                                <a:ea typeface="Cambria Math" panose="02040503050406030204" pitchFamily="18" charset="0"/>
                              </a:rPr>
                              <m:t>𝑚𝑎𝑥</m:t>
                            </m:r>
                          </m:sub>
                        </m:sSub>
                        <m:r>
                          <a:rPr lang="it-IT" sz="1000" b="0" i="1" smtClean="0">
                            <a:latin typeface="Cambria Math" panose="02040503050406030204" pitchFamily="18" charset="0"/>
                            <a:ea typeface="Cambria Math" panose="02040503050406030204" pitchFamily="18" charset="0"/>
                          </a:rPr>
                          <m:t>⋀</m:t>
                        </m:r>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𝑦</m:t>
                            </m:r>
                          </m:e>
                          <m:sub>
                            <m:r>
                              <a:rPr lang="it-IT" sz="1000" b="0" i="1" smtClean="0">
                                <a:latin typeface="Cambria Math" panose="02040503050406030204" pitchFamily="18" charset="0"/>
                                <a:ea typeface="Cambria Math" panose="02040503050406030204" pitchFamily="18" charset="0"/>
                              </a:rPr>
                              <m:t>𝑠</m:t>
                            </m:r>
                          </m:sub>
                        </m:sSub>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𝑦</m:t>
                            </m:r>
                          </m:e>
                          <m:sub>
                            <m:r>
                              <a:rPr lang="it-IT" sz="1000" b="0" i="1" smtClean="0">
                                <a:latin typeface="Cambria Math" panose="02040503050406030204" pitchFamily="18" charset="0"/>
                                <a:ea typeface="Cambria Math" panose="02040503050406030204" pitchFamily="18" charset="0"/>
                              </a:rPr>
                              <m:t>𝑚𝑎𝑥</m:t>
                            </m:r>
                          </m:sub>
                        </m:sSub>
                        <m:r>
                          <a:rPr lang="it-IT" sz="1000" b="0" i="1" smtClean="0">
                            <a:latin typeface="Cambria Math" panose="02040503050406030204" pitchFamily="18" charset="0"/>
                            <a:ea typeface="Cambria Math" panose="02040503050406030204" pitchFamily="18" charset="0"/>
                          </a:rPr>
                          <m:t>)/</m:t>
                        </m:r>
                      </m:oMath>
                    </a14:m>
                    <a:endParaRPr lang="it-IT" sz="1000" i="1" dirty="0"/>
                  </a:p>
                </p:txBody>
              </p:sp>
            </mc:Choice>
            <mc:Fallback xmlns="">
              <p:sp>
                <p:nvSpPr>
                  <p:cNvPr id="111" name="CasellaDiTesto 110"/>
                  <p:cNvSpPr txBox="1">
                    <a:spLocks noRot="1" noChangeAspect="1" noMove="1" noResize="1" noEditPoints="1" noAdjustHandles="1" noChangeArrowheads="1" noChangeShapeType="1" noTextEdit="1"/>
                  </p:cNvSpPr>
                  <p:nvPr/>
                </p:nvSpPr>
                <p:spPr>
                  <a:xfrm rot="19715004">
                    <a:off x="6342006" y="2464995"/>
                    <a:ext cx="2588745" cy="271277"/>
                  </a:xfrm>
                  <a:prstGeom prst="rect">
                    <a:avLst/>
                  </a:prstGeom>
                  <a:blipFill>
                    <a:blip r:embed="rId29"/>
                    <a:stretch>
                      <a:fillRect b="-1266"/>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12" name="CasellaDiTesto 111"/>
                  <p:cNvSpPr txBox="1"/>
                  <p:nvPr/>
                </p:nvSpPr>
                <p:spPr>
                  <a:xfrm rot="19206215">
                    <a:off x="7792754" y="2547411"/>
                    <a:ext cx="664772" cy="271277"/>
                  </a:xfrm>
                  <a:prstGeom prst="rect">
                    <a:avLst/>
                  </a:prstGeom>
                  <a:noFill/>
                </p:spPr>
                <p:txBody>
                  <a:bodyPr wrap="square" rtlCol="0">
                    <a:spAutoFit/>
                  </a:bodyPr>
                  <a:lstStyle/>
                  <a:p>
                    <a:r>
                      <a:rPr lang="it-IT" sz="1000" b="0" dirty="0">
                        <a:ea typeface="Cambria Math" panose="02040503050406030204" pitchFamily="18" charset="0"/>
                      </a:rPr>
                      <a:t>d</a:t>
                    </a:r>
                    <a14:m>
                      <m:oMath xmlns:m="http://schemas.openxmlformats.org/officeDocument/2006/math">
                        <m:r>
                          <a:rPr lang="it-IT" sz="1000" b="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𝑤</m:t>
                        </m:r>
                        <m:r>
                          <a:rPr lang="it-IT" sz="1000" b="0" i="1" smtClean="0">
                            <a:latin typeface="Cambria Math" panose="02040503050406030204" pitchFamily="18" charset="0"/>
                            <a:ea typeface="Cambria Math" panose="02040503050406030204" pitchFamily="18" charset="0"/>
                          </a:rPr>
                          <m:t>/</m:t>
                        </m:r>
                      </m:oMath>
                    </a14:m>
                    <a:endParaRPr lang="it-IT" sz="1000" i="1" dirty="0"/>
                  </a:p>
                </p:txBody>
              </p:sp>
            </mc:Choice>
            <mc:Fallback xmlns="">
              <p:sp>
                <p:nvSpPr>
                  <p:cNvPr id="112" name="CasellaDiTesto 111"/>
                  <p:cNvSpPr txBox="1">
                    <a:spLocks noRot="1" noChangeAspect="1" noMove="1" noResize="1" noEditPoints="1" noAdjustHandles="1" noChangeArrowheads="1" noChangeShapeType="1" noTextEdit="1"/>
                  </p:cNvSpPr>
                  <p:nvPr/>
                </p:nvSpPr>
                <p:spPr>
                  <a:xfrm rot="19206215">
                    <a:off x="7792754" y="2547411"/>
                    <a:ext cx="664772" cy="271277"/>
                  </a:xfrm>
                  <a:prstGeom prst="rect">
                    <a:avLst/>
                  </a:prstGeom>
                  <a:blipFill>
                    <a:blip r:embed="rId30"/>
                    <a:stretch>
                      <a:fillRect b="-2083"/>
                    </a:stretch>
                  </a:blipFill>
                </p:spPr>
                <p:txBody>
                  <a:bodyPr/>
                  <a:lstStyle/>
                  <a:p>
                    <a:r>
                      <a:rPr lang="it-IT">
                        <a:noFill/>
                      </a:rPr>
                      <a:t> </a:t>
                    </a:r>
                  </a:p>
                </p:txBody>
              </p:sp>
            </mc:Fallback>
          </mc:AlternateContent>
          <p:cxnSp>
            <p:nvCxnSpPr>
              <p:cNvPr id="114" name="Connettore 2 113"/>
              <p:cNvCxnSpPr/>
              <p:nvPr/>
            </p:nvCxnSpPr>
            <p:spPr>
              <a:xfrm flipH="1">
                <a:off x="3181890" y="4320930"/>
                <a:ext cx="2187172" cy="141847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5" name="CasellaDiTesto 114"/>
                  <p:cNvSpPr txBox="1"/>
                  <p:nvPr/>
                </p:nvSpPr>
                <p:spPr>
                  <a:xfrm rot="19567287">
                    <a:off x="4002438" y="4819943"/>
                    <a:ext cx="522560" cy="246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smtClean="0">
                              <a:latin typeface="Cambria Math" panose="02040503050406030204" pitchFamily="18" charset="0"/>
                              <a:ea typeface="Cambria Math" panose="02040503050406030204" pitchFamily="18" charset="0"/>
                            </a:rPr>
                            <m:t>𝑎</m:t>
                          </m:r>
                          <m:r>
                            <a:rPr lang="it-IT" sz="1000" b="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𝑠</m:t>
                          </m:r>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xmlns="">
              <p:sp>
                <p:nvSpPr>
                  <p:cNvPr id="115" name="CasellaDiTesto 114"/>
                  <p:cNvSpPr txBox="1">
                    <a:spLocks noRot="1" noChangeAspect="1" noMove="1" noResize="1" noEditPoints="1" noAdjustHandles="1" noChangeArrowheads="1" noChangeShapeType="1" noTextEdit="1"/>
                  </p:cNvSpPr>
                  <p:nvPr/>
                </p:nvSpPr>
                <p:spPr>
                  <a:xfrm rot="19567287">
                    <a:off x="4002438" y="4819943"/>
                    <a:ext cx="522560" cy="246220"/>
                  </a:xfrm>
                  <a:prstGeom prst="rect">
                    <a:avLst/>
                  </a:prstGeom>
                  <a:blipFill>
                    <a:blip r:embed="rId31"/>
                    <a:stretch>
                      <a:fillRect/>
                    </a:stretch>
                  </a:blipFill>
                </p:spPr>
                <p:txBody>
                  <a:bodyPr/>
                  <a:lstStyle/>
                  <a:p>
                    <a:r>
                      <a:rPr lang="it-IT">
                        <a:noFill/>
                      </a:rPr>
                      <a:t> </a:t>
                    </a:r>
                  </a:p>
                </p:txBody>
              </p:sp>
            </mc:Fallback>
          </mc:AlternateContent>
          <p:cxnSp>
            <p:nvCxnSpPr>
              <p:cNvPr id="116" name="Connettore 2 115"/>
              <p:cNvCxnSpPr/>
              <p:nvPr/>
            </p:nvCxnSpPr>
            <p:spPr>
              <a:xfrm flipV="1">
                <a:off x="2849804" y="4171324"/>
                <a:ext cx="2204962" cy="13920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Connettore 2 117"/>
              <p:cNvCxnSpPr/>
              <p:nvPr/>
            </p:nvCxnSpPr>
            <p:spPr>
              <a:xfrm>
                <a:off x="6582495" y="4355970"/>
                <a:ext cx="2187172" cy="13812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Connettore 2 120"/>
              <p:cNvCxnSpPr/>
              <p:nvPr/>
            </p:nvCxnSpPr>
            <p:spPr>
              <a:xfrm flipH="1" flipV="1">
                <a:off x="6895071" y="4187362"/>
                <a:ext cx="2274491" cy="13731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5" name="CasellaDiTesto 124"/>
                  <p:cNvSpPr txBox="1"/>
                  <p:nvPr/>
                </p:nvSpPr>
                <p:spPr>
                  <a:xfrm rot="1968045">
                    <a:off x="7550996" y="4888986"/>
                    <a:ext cx="522560" cy="246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smtClean="0">
                              <a:latin typeface="Cambria Math" panose="02040503050406030204" pitchFamily="18" charset="0"/>
                              <a:ea typeface="Cambria Math" panose="02040503050406030204" pitchFamily="18" charset="0"/>
                            </a:rPr>
                            <m:t>𝑑</m:t>
                          </m:r>
                          <m:r>
                            <a:rPr lang="it-IT" sz="1000" b="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𝑠</m:t>
                          </m:r>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xmlns="">
              <p:sp>
                <p:nvSpPr>
                  <p:cNvPr id="125" name="CasellaDiTesto 124"/>
                  <p:cNvSpPr txBox="1">
                    <a:spLocks noRot="1" noChangeAspect="1" noMove="1" noResize="1" noEditPoints="1" noAdjustHandles="1" noChangeArrowheads="1" noChangeShapeType="1" noTextEdit="1"/>
                  </p:cNvSpPr>
                  <p:nvPr/>
                </p:nvSpPr>
                <p:spPr>
                  <a:xfrm rot="1968045">
                    <a:off x="7550996" y="4888986"/>
                    <a:ext cx="522560" cy="246220"/>
                  </a:xfrm>
                  <a:prstGeom prst="rect">
                    <a:avLst/>
                  </a:prstGeom>
                  <a:blipFill>
                    <a:blip r:embed="rId32"/>
                    <a:stretch>
                      <a:fillRect/>
                    </a:stretch>
                  </a:blipFill>
                </p:spPr>
                <p:txBody>
                  <a:bodyPr/>
                  <a:lstStyle/>
                  <a:p>
                    <a:r>
                      <a:rPr lang="it-IT">
                        <a:noFill/>
                      </a:rPr>
                      <a:t> </a:t>
                    </a:r>
                  </a:p>
                </p:txBody>
              </p:sp>
            </mc:Fallback>
          </mc:AlternateContent>
          <p:cxnSp>
            <p:nvCxnSpPr>
              <p:cNvPr id="126" name="Connettore 2 125"/>
              <p:cNvCxnSpPr/>
              <p:nvPr/>
            </p:nvCxnSpPr>
            <p:spPr>
              <a:xfrm>
                <a:off x="2851015" y="2137970"/>
                <a:ext cx="2187172" cy="13812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Connettore 2 126"/>
              <p:cNvCxnSpPr/>
              <p:nvPr/>
            </p:nvCxnSpPr>
            <p:spPr>
              <a:xfrm flipH="1" flipV="1">
                <a:off x="3192071" y="1941400"/>
                <a:ext cx="2274491" cy="13731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9" name="CasellaDiTesto 128"/>
                  <p:cNvSpPr txBox="1"/>
                  <p:nvPr/>
                </p:nvSpPr>
                <p:spPr>
                  <a:xfrm rot="1829878">
                    <a:off x="4083937" y="2416693"/>
                    <a:ext cx="618605" cy="2712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smtClean="0">
                              <a:latin typeface="Cambria Math" panose="02040503050406030204" pitchFamily="18" charset="0"/>
                              <a:ea typeface="Cambria Math" panose="02040503050406030204" pitchFamily="18" charset="0"/>
                            </a:rPr>
                            <m:t>𝑎</m:t>
                          </m:r>
                          <m:r>
                            <a:rPr lang="it-IT" sz="1000" b="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𝑤</m:t>
                          </m:r>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xmlns="">
              <p:sp>
                <p:nvSpPr>
                  <p:cNvPr id="129" name="CasellaDiTesto 128"/>
                  <p:cNvSpPr txBox="1">
                    <a:spLocks noRot="1" noChangeAspect="1" noMove="1" noResize="1" noEditPoints="1" noAdjustHandles="1" noChangeArrowheads="1" noChangeShapeType="1" noTextEdit="1"/>
                  </p:cNvSpPr>
                  <p:nvPr/>
                </p:nvSpPr>
                <p:spPr>
                  <a:xfrm rot="1829878">
                    <a:off x="4083937" y="2416693"/>
                    <a:ext cx="618605" cy="271277"/>
                  </a:xfrm>
                  <a:prstGeom prst="rect">
                    <a:avLst/>
                  </a:prstGeom>
                  <a:blipFill>
                    <a:blip r:embed="rId33"/>
                    <a:stretch>
                      <a:fillRect/>
                    </a:stretch>
                  </a:blipFill>
                </p:spPr>
                <p:txBody>
                  <a:bodyPr/>
                  <a:lstStyle/>
                  <a:p>
                    <a:r>
                      <a:rPr lang="it-IT">
                        <a:noFill/>
                      </a:rPr>
                      <a:t> </a:t>
                    </a:r>
                  </a:p>
                </p:txBody>
              </p:sp>
            </mc:Fallback>
          </mc:AlternateContent>
        </p:grpSp>
        <p:cxnSp>
          <p:nvCxnSpPr>
            <p:cNvPr id="5" name="Connettore 7 4"/>
            <p:cNvCxnSpPr>
              <a:endCxn id="6" idx="4"/>
            </p:cNvCxnSpPr>
            <p:nvPr/>
          </p:nvCxnSpPr>
          <p:spPr>
            <a:xfrm flipV="1">
              <a:off x="3580183" y="4040424"/>
              <a:ext cx="1376429" cy="613704"/>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1" name="CasellaDiTesto 100"/>
                <p:cNvSpPr txBox="1"/>
                <p:nvPr/>
              </p:nvSpPr>
              <p:spPr>
                <a:xfrm>
                  <a:off x="3263509" y="4170206"/>
                  <a:ext cx="2166700" cy="25115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𝑦</m:t>
                        </m:r>
                        <m:r>
                          <a:rPr lang="it-IT" sz="1000" b="0" i="1" baseline="-25000" dirty="0" smtClean="0">
                            <a:latin typeface="Cambria Math" panose="02040503050406030204" pitchFamily="18" charset="0"/>
                          </a:rPr>
                          <m:t>𝑠</m:t>
                        </m:r>
                        <m:r>
                          <a:rPr lang="it-IT" sz="1000" i="1" dirty="0" smtClean="0">
                            <a:latin typeface="Cambria Math" panose="02040503050406030204" pitchFamily="18" charset="0"/>
                          </a:rPr>
                          <m:t>=</m:t>
                        </m:r>
                        <m:r>
                          <a:rPr lang="it-IT" sz="1000" b="0" i="0" dirty="0" smtClean="0">
                            <a:latin typeface="Cambria Math" panose="02040503050406030204" pitchFamily="18" charset="0"/>
                          </a:rPr>
                          <m:t>0,</m:t>
                        </m:r>
                        <m:r>
                          <a:rPr lang="it-IT" sz="1000" i="1" dirty="0" smtClean="0">
                            <a:latin typeface="Cambria Math" panose="02040503050406030204" pitchFamily="18" charset="0"/>
                          </a:rPr>
                          <m:t> </m:t>
                        </m:r>
                        <m:r>
                          <a:rPr lang="it-IT" sz="1000" b="0" i="1" dirty="0" smtClean="0">
                            <a:latin typeface="Cambria Math" panose="02040503050406030204" pitchFamily="18" charset="0"/>
                          </a:rPr>
                          <m:t>𝑥</m:t>
                        </m:r>
                        <m:r>
                          <a:rPr lang="it-IT" sz="1000" b="0" i="1" baseline="-25000" dirty="0" smtClean="0">
                            <a:latin typeface="Cambria Math" panose="02040503050406030204" pitchFamily="18" charset="0"/>
                          </a:rPr>
                          <m:t>𝑠</m:t>
                        </m:r>
                        <m:r>
                          <a:rPr lang="it-IT" sz="1000" i="1" dirty="0" smtClean="0">
                            <a:latin typeface="Cambria Math" panose="02040503050406030204" pitchFamily="18" charset="0"/>
                          </a:rPr>
                          <m:t>=</m:t>
                        </m:r>
                        <m:r>
                          <a:rPr lang="it-IT" sz="1000" b="0" i="1" dirty="0" smtClean="0">
                            <a:latin typeface="Cambria Math" panose="02040503050406030204" pitchFamily="18" charset="0"/>
                          </a:rPr>
                          <m:t>0</m:t>
                        </m:r>
                        <m:r>
                          <a:rPr lang="it-IT" sz="1000" i="1" dirty="0" smtClean="0">
                            <a:latin typeface="Cambria Math" panose="02040503050406030204" pitchFamily="18" charset="0"/>
                          </a:rPr>
                          <m:t>/</m:t>
                        </m:r>
                        <m:r>
                          <a:rPr lang="it-IT" sz="1000" i="1" baseline="-25000" dirty="0" smtClean="0">
                            <a:latin typeface="Cambria Math" panose="02040503050406030204" pitchFamily="18" charset="0"/>
                          </a:rPr>
                          <m:t> </m:t>
                        </m:r>
                      </m:oMath>
                    </m:oMathPara>
                  </a14:m>
                  <a:endParaRPr lang="it-IT" sz="1000" baseline="-25000" dirty="0"/>
                </a:p>
              </p:txBody>
            </p:sp>
          </mc:Choice>
          <mc:Fallback xmlns="">
            <p:sp>
              <p:nvSpPr>
                <p:cNvPr id="101" name="CasellaDiTesto 100"/>
                <p:cNvSpPr txBox="1">
                  <a:spLocks noRot="1" noChangeAspect="1" noMove="1" noResize="1" noEditPoints="1" noAdjustHandles="1" noChangeArrowheads="1" noChangeShapeType="1" noTextEdit="1"/>
                </p:cNvSpPr>
                <p:nvPr/>
              </p:nvSpPr>
              <p:spPr>
                <a:xfrm>
                  <a:off x="3263509" y="4170206"/>
                  <a:ext cx="2166700" cy="251159"/>
                </a:xfrm>
                <a:prstGeom prst="rect">
                  <a:avLst/>
                </a:prstGeom>
                <a:blipFill>
                  <a:blip r:embed="rId46"/>
                  <a:stretch>
                    <a:fillRect b="-2439"/>
                  </a:stretch>
                </a:blipFill>
              </p:spPr>
              <p:txBody>
                <a:bodyPr/>
                <a:lstStyle/>
                <a:p>
                  <a:r>
                    <a:rPr lang="it-IT">
                      <a:noFill/>
                    </a:rPr>
                    <a:t> </a:t>
                  </a:r>
                </a:p>
              </p:txBody>
            </p:sp>
          </mc:Fallback>
        </mc:AlternateContent>
      </p:grpSp>
    </p:spTree>
    <p:extLst>
      <p:ext uri="{BB962C8B-B14F-4D97-AF65-F5344CB8AC3E}">
        <p14:creationId xmlns:p14="http://schemas.microsoft.com/office/powerpoint/2010/main" val="7693208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0" name="Gruppo 9"/>
          <p:cNvGrpSpPr/>
          <p:nvPr/>
        </p:nvGrpSpPr>
        <p:grpSpPr>
          <a:xfrm>
            <a:off x="2638879" y="1586989"/>
            <a:ext cx="4229100" cy="3541090"/>
            <a:chOff x="3829050" y="1659560"/>
            <a:chExt cx="4229100" cy="3541090"/>
          </a:xfrm>
        </p:grpSpPr>
        <p:sp>
          <p:nvSpPr>
            <p:cNvPr id="4" name="Ovale 3"/>
            <p:cNvSpPr/>
            <p:nvPr/>
          </p:nvSpPr>
          <p:spPr>
            <a:xfrm>
              <a:off x="5054447" y="1659560"/>
              <a:ext cx="1994505" cy="102069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solidFill>
                    <a:schemeClr val="tx1"/>
                  </a:solidFill>
                </a:rPr>
                <a:t>Stop</a:t>
              </a:r>
            </a:p>
          </p:txBody>
        </p:sp>
        <p:cxnSp>
          <p:nvCxnSpPr>
            <p:cNvPr id="6" name="Connettore diritto 5"/>
            <p:cNvCxnSpPr>
              <a:stCxn id="4" idx="3"/>
            </p:cNvCxnSpPr>
            <p:nvPr/>
          </p:nvCxnSpPr>
          <p:spPr>
            <a:xfrm flipH="1">
              <a:off x="3829050" y="2530777"/>
              <a:ext cx="1517485" cy="266987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 name="Connettore diritto 7"/>
            <p:cNvCxnSpPr>
              <a:stCxn id="4" idx="5"/>
            </p:cNvCxnSpPr>
            <p:nvPr/>
          </p:nvCxnSpPr>
          <p:spPr>
            <a:xfrm>
              <a:off x="6756864" y="2530777"/>
              <a:ext cx="1301286" cy="260319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CasellaDiTesto 8"/>
                <p:cNvSpPr txBox="1"/>
                <p:nvPr/>
              </p:nvSpPr>
              <p:spPr>
                <a:xfrm>
                  <a:off x="5534038" y="2999966"/>
                  <a:ext cx="1035322"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it-IT" sz="1400" i="1" smtClean="0">
                                <a:latin typeface="Cambria Math" panose="02040503050406030204" pitchFamily="18" charset="0"/>
                              </a:rPr>
                            </m:ctrlPr>
                          </m:accPr>
                          <m:e>
                            <m:r>
                              <a:rPr lang="it-IT" sz="1400" i="1" dirty="0" smtClean="0">
                                <a:latin typeface="Cambria Math" panose="02040503050406030204" pitchFamily="18" charset="0"/>
                              </a:rPr>
                              <m:t>𝑥</m:t>
                            </m:r>
                            <m:r>
                              <a:rPr lang="it-IT" sz="1400" b="0" i="1" baseline="-25000" dirty="0" smtClean="0">
                                <a:latin typeface="Cambria Math" panose="02040503050406030204" pitchFamily="18" charset="0"/>
                              </a:rPr>
                              <m:t>𝑠</m:t>
                            </m:r>
                          </m:e>
                        </m:acc>
                        <m:r>
                          <a:rPr lang="it-IT" sz="1400" b="0" i="1" smtClean="0">
                            <a:latin typeface="Cambria Math" panose="02040503050406030204" pitchFamily="18" charset="0"/>
                          </a:rPr>
                          <m:t>=0</m:t>
                        </m:r>
                      </m:oMath>
                    </m:oMathPara>
                  </a14:m>
                  <a:endParaRPr lang="it-IT" sz="1400" b="0" dirty="0"/>
                </a:p>
                <a:p>
                  <a:pPr/>
                  <a14:m>
                    <m:oMathPara xmlns:m="http://schemas.openxmlformats.org/officeDocument/2006/math">
                      <m:oMathParaPr>
                        <m:jc m:val="centerGroup"/>
                      </m:oMathParaPr>
                      <m:oMath xmlns:m="http://schemas.openxmlformats.org/officeDocument/2006/math">
                        <m:acc>
                          <m:accPr>
                            <m:chr m:val="̇"/>
                            <m:ctrlPr>
                              <a:rPr lang="it-IT" sz="1400" i="1" smtClean="0">
                                <a:latin typeface="Cambria Math" panose="02040503050406030204" pitchFamily="18" charset="0"/>
                              </a:rPr>
                            </m:ctrlPr>
                          </m:accPr>
                          <m:e>
                            <m:r>
                              <a:rPr lang="it-IT" sz="1400" b="0" i="1" dirty="0" smtClean="0">
                                <a:latin typeface="Cambria Math" panose="02040503050406030204" pitchFamily="18" charset="0"/>
                              </a:rPr>
                              <m:t>𝑦</m:t>
                            </m:r>
                            <m:r>
                              <a:rPr lang="it-IT" sz="1400" b="0" i="1" baseline="-25000" dirty="0" smtClean="0">
                                <a:latin typeface="Cambria Math" panose="02040503050406030204" pitchFamily="18" charset="0"/>
                              </a:rPr>
                              <m:t>𝑠</m:t>
                            </m:r>
                          </m:e>
                        </m:acc>
                        <m:r>
                          <a:rPr lang="it-IT" sz="1400" b="0" i="1" smtClean="0">
                            <a:latin typeface="Cambria Math" panose="02040503050406030204" pitchFamily="18" charset="0"/>
                          </a:rPr>
                          <m:t>=0</m:t>
                        </m:r>
                      </m:oMath>
                    </m:oMathPara>
                  </a14:m>
                  <a:endParaRPr lang="it-IT" sz="1400" dirty="0"/>
                </a:p>
              </p:txBody>
            </p:sp>
          </mc:Choice>
          <mc:Fallback xmlns="">
            <p:sp>
              <p:nvSpPr>
                <p:cNvPr id="9" name="CasellaDiTesto 8"/>
                <p:cNvSpPr txBox="1">
                  <a:spLocks noRot="1" noChangeAspect="1" noMove="1" noResize="1" noEditPoints="1" noAdjustHandles="1" noChangeArrowheads="1" noChangeShapeType="1" noTextEdit="1"/>
                </p:cNvSpPr>
                <p:nvPr/>
              </p:nvSpPr>
              <p:spPr>
                <a:xfrm>
                  <a:off x="5534038" y="2999966"/>
                  <a:ext cx="1035322" cy="430887"/>
                </a:xfrm>
                <a:prstGeom prst="rect">
                  <a:avLst/>
                </a:prstGeom>
                <a:blipFill>
                  <a:blip r:embed="rId2"/>
                  <a:stretch>
                    <a:fillRect b="-11268"/>
                  </a:stretch>
                </a:blipFill>
              </p:spPr>
              <p:txBody>
                <a:bodyPr/>
                <a:lstStyle/>
                <a:p>
                  <a:r>
                    <a:rPr lang="it-IT">
                      <a:noFill/>
                    </a:rPr>
                    <a:t> </a:t>
                  </a:r>
                </a:p>
              </p:txBody>
            </p:sp>
          </mc:Fallback>
        </mc:AlternateContent>
      </p:grpSp>
      <p:sp>
        <p:nvSpPr>
          <p:cNvPr id="11" name="CasellaDiTesto 10"/>
          <p:cNvSpPr txBox="1"/>
          <p:nvPr/>
        </p:nvSpPr>
        <p:spPr>
          <a:xfrm>
            <a:off x="8766686" y="2016049"/>
            <a:ext cx="2743200" cy="1477328"/>
          </a:xfrm>
          <a:prstGeom prst="rect">
            <a:avLst/>
          </a:prstGeom>
          <a:noFill/>
        </p:spPr>
        <p:txBody>
          <a:bodyPr wrap="square" rtlCol="0">
            <a:spAutoFit/>
          </a:bodyPr>
          <a:lstStyle/>
          <a:p>
            <a:r>
              <a:rPr lang="it-IT" sz="1500" dirty="0"/>
              <a:t>Input:</a:t>
            </a:r>
          </a:p>
          <a:p>
            <a:pPr marL="285750" indent="-285750">
              <a:buFont typeface="Arial" panose="020B0604020202020204" pitchFamily="34" charset="0"/>
              <a:buChar char="•"/>
            </a:pPr>
            <a:r>
              <a:rPr lang="it-IT" sz="1500" i="1" dirty="0"/>
              <a:t>w</a:t>
            </a:r>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a </a:t>
            </a:r>
            <a:r>
              <a:rPr lang="it-IT" sz="1500" dirty="0"/>
              <a:t>(</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s</a:t>
            </a:r>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d</a:t>
            </a:r>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position</a:t>
            </a:r>
          </a:p>
        </p:txBody>
      </p:sp>
      <p:sp>
        <p:nvSpPr>
          <p:cNvPr id="12" name="CasellaDiTesto 11"/>
          <p:cNvSpPr txBox="1"/>
          <p:nvPr/>
        </p:nvSpPr>
        <p:spPr>
          <a:xfrm>
            <a:off x="8766686" y="3516143"/>
            <a:ext cx="2743200" cy="553998"/>
          </a:xfrm>
          <a:prstGeom prst="rect">
            <a:avLst/>
          </a:prstGeom>
          <a:noFill/>
        </p:spPr>
        <p:txBody>
          <a:bodyPr wrap="square" rtlCol="0">
            <a:spAutoFit/>
          </a:bodyPr>
          <a:lstStyle/>
          <a:p>
            <a:r>
              <a:rPr lang="it-IT" sz="1500" dirty="0"/>
              <a:t>Output:</a:t>
            </a:r>
          </a:p>
          <a:p>
            <a:pPr marL="285750" indent="-285750">
              <a:buFont typeface="Arial" panose="020B0604020202020204" pitchFamily="34" charset="0"/>
              <a:buChar char="•"/>
            </a:pPr>
            <a:r>
              <a:rPr lang="it-IT" sz="1500" i="1" dirty="0"/>
              <a:t>Stop</a:t>
            </a:r>
          </a:p>
        </p:txBody>
      </p:sp>
      <p:sp>
        <p:nvSpPr>
          <p:cNvPr id="13" name="CasellaDiTesto 12"/>
          <p:cNvSpPr txBox="1"/>
          <p:nvPr/>
        </p:nvSpPr>
        <p:spPr>
          <a:xfrm>
            <a:off x="8766686" y="848325"/>
            <a:ext cx="2743200" cy="1246495"/>
          </a:xfrm>
          <a:prstGeom prst="rect">
            <a:avLst/>
          </a:prstGeom>
          <a:noFill/>
        </p:spPr>
        <p:txBody>
          <a:bodyPr wrap="square" rtlCol="0">
            <a:spAutoFit/>
          </a:bodyPr>
          <a:lstStyle/>
          <a:p>
            <a:r>
              <a:rPr lang="it-IT" sz="1500" dirty="0"/>
              <a:t>Parametri:</a:t>
            </a:r>
          </a:p>
          <a:p>
            <a:pPr marL="285750" indent="-285750">
              <a:buFont typeface="Arial" panose="020B0604020202020204" pitchFamily="34" charset="0"/>
              <a:buChar char="•"/>
            </a:pPr>
            <a:r>
              <a:rPr lang="it-IT" sz="1500" i="1" dirty="0"/>
              <a:t>x</a:t>
            </a:r>
            <a:r>
              <a:rPr lang="it-IT" sz="1500" i="1" baseline="-25000" dirty="0"/>
              <a:t>s</a:t>
            </a:r>
            <a:r>
              <a:rPr lang="it-IT" sz="1500" i="1" dirty="0"/>
              <a:t> </a:t>
            </a:r>
            <a:r>
              <a:rPr lang="it-IT" sz="1500" dirty="0"/>
              <a:t>(Posizione navicella)</a:t>
            </a:r>
          </a:p>
          <a:p>
            <a:pPr marL="285750" indent="-285750">
              <a:buFont typeface="Arial" panose="020B0604020202020204" pitchFamily="34" charset="0"/>
              <a:buChar char="•"/>
            </a:pPr>
            <a:r>
              <a:rPr lang="it-IT" sz="1500" i="1" dirty="0"/>
              <a:t>y</a:t>
            </a:r>
            <a:r>
              <a:rPr lang="it-IT" sz="1500" i="1" baseline="-25000" dirty="0"/>
              <a:t>s</a:t>
            </a:r>
            <a:r>
              <a:rPr lang="it-IT" sz="1500" i="1" dirty="0"/>
              <a:t> </a:t>
            </a:r>
            <a:r>
              <a:rPr lang="it-IT" sz="1500" dirty="0"/>
              <a:t>(Posizione navicella)</a:t>
            </a:r>
          </a:p>
          <a:p>
            <a:pPr marL="285750" indent="-285750">
              <a:buFont typeface="Arial" panose="020B0604020202020204" pitchFamily="34" charset="0"/>
              <a:buChar char="•"/>
            </a:pPr>
            <a:r>
              <a:rPr lang="it-IT" sz="1500" i="1" dirty="0"/>
              <a:t>v </a:t>
            </a:r>
            <a:r>
              <a:rPr lang="it-IT" sz="1500" dirty="0"/>
              <a:t>(velocità costante)</a:t>
            </a:r>
          </a:p>
          <a:p>
            <a:pPr marL="285750" indent="-285750">
              <a:buFont typeface="Arial" panose="020B0604020202020204" pitchFamily="34" charset="0"/>
              <a:buChar char="•"/>
            </a:pPr>
            <a:endParaRPr lang="it-IT" sz="1500" i="1" dirty="0"/>
          </a:p>
        </p:txBody>
      </p:sp>
      <p:sp>
        <p:nvSpPr>
          <p:cNvPr id="14" name="CasellaDiTesto 13"/>
          <p:cNvSpPr txBox="1"/>
          <p:nvPr/>
        </p:nvSpPr>
        <p:spPr>
          <a:xfrm>
            <a:off x="332509" y="207818"/>
            <a:ext cx="11338560" cy="369332"/>
          </a:xfrm>
          <a:prstGeom prst="rect">
            <a:avLst/>
          </a:prstGeom>
          <a:noFill/>
        </p:spPr>
        <p:txBody>
          <a:bodyPr wrap="square" rtlCol="0">
            <a:spAutoFit/>
          </a:bodyPr>
          <a:lstStyle/>
          <a:p>
            <a:pPr algn="ctr"/>
            <a:r>
              <a:rPr lang="it-IT" dirty="0"/>
              <a:t>FSM </a:t>
            </a:r>
            <a:r>
              <a:rPr lang="it-IT" dirty="0" err="1"/>
              <a:t>Spaceship</a:t>
            </a:r>
            <a:r>
              <a:rPr lang="it-IT" dirty="0"/>
              <a:t>, State </a:t>
            </a:r>
            <a:r>
              <a:rPr lang="it-IT" dirty="0" err="1"/>
              <a:t>refinement</a:t>
            </a:r>
            <a:endParaRPr lang="it-IT" dirty="0"/>
          </a:p>
        </p:txBody>
      </p:sp>
      <p:cxnSp>
        <p:nvCxnSpPr>
          <p:cNvPr id="15" name="Connettore 7 14"/>
          <p:cNvCxnSpPr>
            <a:endCxn id="4" idx="1"/>
          </p:cNvCxnSpPr>
          <p:nvPr/>
        </p:nvCxnSpPr>
        <p:spPr>
          <a:xfrm>
            <a:off x="1943100" y="1343025"/>
            <a:ext cx="2213264" cy="393441"/>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CasellaDiTesto 15"/>
              <p:cNvSpPr txBox="1"/>
              <p:nvPr/>
            </p:nvSpPr>
            <p:spPr>
              <a:xfrm>
                <a:off x="1943100" y="1140939"/>
                <a:ext cx="2166700" cy="25115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𝑦</m:t>
                      </m:r>
                      <m:r>
                        <a:rPr lang="it-IT" sz="1000" b="0" i="1" baseline="-25000" dirty="0" smtClean="0">
                          <a:latin typeface="Cambria Math" panose="02040503050406030204" pitchFamily="18" charset="0"/>
                        </a:rPr>
                        <m:t>𝑠</m:t>
                      </m:r>
                      <m:r>
                        <a:rPr lang="it-IT" sz="1000" i="1" dirty="0" smtClean="0">
                          <a:latin typeface="Cambria Math" panose="02040503050406030204" pitchFamily="18" charset="0"/>
                        </a:rPr>
                        <m:t>=</m:t>
                      </m:r>
                      <m:r>
                        <a:rPr lang="it-IT" sz="1000" b="0" i="0" dirty="0" smtClean="0">
                          <a:latin typeface="Cambria Math" panose="02040503050406030204" pitchFamily="18" charset="0"/>
                        </a:rPr>
                        <m:t>0,</m:t>
                      </m:r>
                      <m:r>
                        <a:rPr lang="it-IT" sz="1000" i="1" dirty="0" smtClean="0">
                          <a:latin typeface="Cambria Math" panose="02040503050406030204" pitchFamily="18" charset="0"/>
                        </a:rPr>
                        <m:t> </m:t>
                      </m:r>
                      <m:r>
                        <a:rPr lang="it-IT" sz="1000" b="0" i="1" dirty="0" smtClean="0">
                          <a:latin typeface="Cambria Math" panose="02040503050406030204" pitchFamily="18" charset="0"/>
                        </a:rPr>
                        <m:t>𝑥</m:t>
                      </m:r>
                      <m:r>
                        <a:rPr lang="it-IT" sz="1000" b="0" i="1" baseline="-25000" dirty="0" smtClean="0">
                          <a:latin typeface="Cambria Math" panose="02040503050406030204" pitchFamily="18" charset="0"/>
                        </a:rPr>
                        <m:t>𝑠</m:t>
                      </m:r>
                      <m:r>
                        <a:rPr lang="it-IT" sz="1000" i="1" dirty="0" smtClean="0">
                          <a:latin typeface="Cambria Math" panose="02040503050406030204" pitchFamily="18" charset="0"/>
                        </a:rPr>
                        <m:t>=</m:t>
                      </m:r>
                      <m:r>
                        <a:rPr lang="it-IT" sz="1000" b="0" i="1" dirty="0" smtClean="0">
                          <a:latin typeface="Cambria Math" panose="02040503050406030204" pitchFamily="18" charset="0"/>
                        </a:rPr>
                        <m:t>0</m:t>
                      </m:r>
                      <m:r>
                        <a:rPr lang="it-IT" sz="1000" i="1" dirty="0" smtClean="0">
                          <a:latin typeface="Cambria Math" panose="02040503050406030204" pitchFamily="18" charset="0"/>
                        </a:rPr>
                        <m:t>/</m:t>
                      </m:r>
                      <m:r>
                        <a:rPr lang="it-IT" sz="1000" i="1" baseline="-25000" dirty="0" smtClean="0">
                          <a:latin typeface="Cambria Math" panose="02040503050406030204" pitchFamily="18" charset="0"/>
                        </a:rPr>
                        <m:t> </m:t>
                      </m:r>
                    </m:oMath>
                  </m:oMathPara>
                </a14:m>
                <a:endParaRPr lang="it-IT" sz="1000" baseline="-25000" dirty="0"/>
              </a:p>
            </p:txBody>
          </p:sp>
        </mc:Choice>
        <mc:Fallback xmlns="">
          <p:sp>
            <p:nvSpPr>
              <p:cNvPr id="16" name="CasellaDiTesto 15"/>
              <p:cNvSpPr txBox="1">
                <a:spLocks noRot="1" noChangeAspect="1" noMove="1" noResize="1" noEditPoints="1" noAdjustHandles="1" noChangeArrowheads="1" noChangeShapeType="1" noTextEdit="1"/>
              </p:cNvSpPr>
              <p:nvPr/>
            </p:nvSpPr>
            <p:spPr>
              <a:xfrm>
                <a:off x="1943100" y="1140939"/>
                <a:ext cx="2166700" cy="251159"/>
              </a:xfrm>
              <a:prstGeom prst="rect">
                <a:avLst/>
              </a:prstGeom>
              <a:blipFill>
                <a:blip r:embed="rId3"/>
                <a:stretch>
                  <a:fillRect b="-2439"/>
                </a:stretch>
              </a:blipFill>
            </p:spPr>
            <p:txBody>
              <a:bodyPr/>
              <a:lstStyle/>
              <a:p>
                <a:r>
                  <a:rPr lang="it-IT">
                    <a:noFill/>
                  </a:rPr>
                  <a:t> </a:t>
                </a:r>
              </a:p>
            </p:txBody>
          </p:sp>
        </mc:Fallback>
      </mc:AlternateContent>
    </p:spTree>
    <p:extLst>
      <p:ext uri="{BB962C8B-B14F-4D97-AF65-F5344CB8AC3E}">
        <p14:creationId xmlns:p14="http://schemas.microsoft.com/office/powerpoint/2010/main" val="25737815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0" name="Gruppo 9"/>
          <p:cNvGrpSpPr/>
          <p:nvPr/>
        </p:nvGrpSpPr>
        <p:grpSpPr>
          <a:xfrm>
            <a:off x="2638879" y="1586989"/>
            <a:ext cx="4229100" cy="3541090"/>
            <a:chOff x="3829050" y="1659560"/>
            <a:chExt cx="4229100" cy="3541090"/>
          </a:xfrm>
        </p:grpSpPr>
        <p:sp>
          <p:nvSpPr>
            <p:cNvPr id="4" name="Ovale 3"/>
            <p:cNvSpPr/>
            <p:nvPr/>
          </p:nvSpPr>
          <p:spPr>
            <a:xfrm>
              <a:off x="5054447" y="1659560"/>
              <a:ext cx="1994505" cy="102069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solidFill>
                    <a:schemeClr val="tx1"/>
                  </a:solidFill>
                </a:rPr>
                <a:t>Up</a:t>
              </a:r>
            </a:p>
          </p:txBody>
        </p:sp>
        <p:cxnSp>
          <p:nvCxnSpPr>
            <p:cNvPr id="6" name="Connettore diritto 5"/>
            <p:cNvCxnSpPr>
              <a:stCxn id="4" idx="3"/>
            </p:cNvCxnSpPr>
            <p:nvPr/>
          </p:nvCxnSpPr>
          <p:spPr>
            <a:xfrm flipH="1">
              <a:off x="3829050" y="2530777"/>
              <a:ext cx="1517485" cy="266987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 name="Connettore diritto 7"/>
            <p:cNvCxnSpPr>
              <a:stCxn id="4" idx="5"/>
            </p:cNvCxnSpPr>
            <p:nvPr/>
          </p:nvCxnSpPr>
          <p:spPr>
            <a:xfrm>
              <a:off x="6756864" y="2530777"/>
              <a:ext cx="1301286" cy="260319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CasellaDiTesto 8"/>
                <p:cNvSpPr txBox="1"/>
                <p:nvPr/>
              </p:nvSpPr>
              <p:spPr>
                <a:xfrm>
                  <a:off x="5534038" y="2999966"/>
                  <a:ext cx="1035322"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it-IT" sz="1400" i="1" smtClean="0">
                                <a:latin typeface="Cambria Math" panose="02040503050406030204" pitchFamily="18" charset="0"/>
                              </a:rPr>
                            </m:ctrlPr>
                          </m:accPr>
                          <m:e>
                            <m:r>
                              <a:rPr lang="it-IT" sz="1400" i="1" dirty="0" smtClean="0">
                                <a:latin typeface="Cambria Math" panose="02040503050406030204" pitchFamily="18" charset="0"/>
                              </a:rPr>
                              <m:t>𝑥</m:t>
                            </m:r>
                            <m:r>
                              <a:rPr lang="it-IT" sz="1400" b="0" i="1" baseline="-25000" dirty="0" smtClean="0">
                                <a:latin typeface="Cambria Math" panose="02040503050406030204" pitchFamily="18" charset="0"/>
                              </a:rPr>
                              <m:t>𝑠</m:t>
                            </m:r>
                          </m:e>
                        </m:acc>
                        <m:r>
                          <a:rPr lang="it-IT" sz="1400" b="0" i="1" smtClean="0">
                            <a:latin typeface="Cambria Math" panose="02040503050406030204" pitchFamily="18" charset="0"/>
                          </a:rPr>
                          <m:t>=0</m:t>
                        </m:r>
                      </m:oMath>
                    </m:oMathPara>
                  </a14:m>
                  <a:endParaRPr lang="it-IT" sz="1400" b="0" dirty="0"/>
                </a:p>
                <a:p>
                  <a:pPr/>
                  <a14:m>
                    <m:oMathPara xmlns:m="http://schemas.openxmlformats.org/officeDocument/2006/math">
                      <m:oMathParaPr>
                        <m:jc m:val="centerGroup"/>
                      </m:oMathParaPr>
                      <m:oMath xmlns:m="http://schemas.openxmlformats.org/officeDocument/2006/math">
                        <m:acc>
                          <m:accPr>
                            <m:chr m:val="̇"/>
                            <m:ctrlPr>
                              <a:rPr lang="it-IT" sz="1400" i="1" smtClean="0">
                                <a:latin typeface="Cambria Math" panose="02040503050406030204" pitchFamily="18" charset="0"/>
                              </a:rPr>
                            </m:ctrlPr>
                          </m:accPr>
                          <m:e>
                            <m:r>
                              <a:rPr lang="it-IT" sz="1400" b="0" i="1" dirty="0" smtClean="0">
                                <a:latin typeface="Cambria Math" panose="02040503050406030204" pitchFamily="18" charset="0"/>
                              </a:rPr>
                              <m:t>𝑦</m:t>
                            </m:r>
                            <m:r>
                              <a:rPr lang="it-IT" sz="1400" b="0" i="1" baseline="-25000" dirty="0" smtClean="0">
                                <a:latin typeface="Cambria Math" panose="02040503050406030204" pitchFamily="18" charset="0"/>
                              </a:rPr>
                              <m:t>𝑠</m:t>
                            </m:r>
                          </m:e>
                        </m:acc>
                        <m:r>
                          <a:rPr lang="it-IT" sz="1400" b="0" i="1" smtClean="0">
                            <a:latin typeface="Cambria Math" panose="02040503050406030204" pitchFamily="18" charset="0"/>
                          </a:rPr>
                          <m:t>=</m:t>
                        </m:r>
                        <m:r>
                          <a:rPr lang="it-IT" sz="1400" b="0" i="1" smtClean="0">
                            <a:latin typeface="Cambria Math" panose="02040503050406030204" pitchFamily="18" charset="0"/>
                          </a:rPr>
                          <m:t>𝑣</m:t>
                        </m:r>
                      </m:oMath>
                    </m:oMathPara>
                  </a14:m>
                  <a:endParaRPr lang="it-IT" sz="1400" dirty="0"/>
                </a:p>
              </p:txBody>
            </p:sp>
          </mc:Choice>
          <mc:Fallback xmlns="">
            <p:sp>
              <p:nvSpPr>
                <p:cNvPr id="9" name="CasellaDiTesto 8"/>
                <p:cNvSpPr txBox="1">
                  <a:spLocks noRot="1" noChangeAspect="1" noMove="1" noResize="1" noEditPoints="1" noAdjustHandles="1" noChangeArrowheads="1" noChangeShapeType="1" noTextEdit="1"/>
                </p:cNvSpPr>
                <p:nvPr/>
              </p:nvSpPr>
              <p:spPr>
                <a:xfrm>
                  <a:off x="5534038" y="2999966"/>
                  <a:ext cx="1035322" cy="430887"/>
                </a:xfrm>
                <a:prstGeom prst="rect">
                  <a:avLst/>
                </a:prstGeom>
                <a:blipFill>
                  <a:blip r:embed="rId2"/>
                  <a:stretch>
                    <a:fillRect b="-11268"/>
                  </a:stretch>
                </a:blipFill>
              </p:spPr>
              <p:txBody>
                <a:bodyPr/>
                <a:lstStyle/>
                <a:p>
                  <a:r>
                    <a:rPr lang="it-IT">
                      <a:noFill/>
                    </a:rPr>
                    <a:t> </a:t>
                  </a:r>
                </a:p>
              </p:txBody>
            </p:sp>
          </mc:Fallback>
        </mc:AlternateContent>
      </p:grpSp>
      <p:sp>
        <p:nvSpPr>
          <p:cNvPr id="13" name="CasellaDiTesto 12"/>
          <p:cNvSpPr txBox="1"/>
          <p:nvPr/>
        </p:nvSpPr>
        <p:spPr>
          <a:xfrm>
            <a:off x="332509" y="207818"/>
            <a:ext cx="11338560" cy="369332"/>
          </a:xfrm>
          <a:prstGeom prst="rect">
            <a:avLst/>
          </a:prstGeom>
          <a:noFill/>
        </p:spPr>
        <p:txBody>
          <a:bodyPr wrap="square" rtlCol="0">
            <a:spAutoFit/>
          </a:bodyPr>
          <a:lstStyle/>
          <a:p>
            <a:pPr algn="ctr"/>
            <a:r>
              <a:rPr lang="it-IT" dirty="0"/>
              <a:t>FSM </a:t>
            </a:r>
            <a:r>
              <a:rPr lang="it-IT" dirty="0" err="1"/>
              <a:t>Spaceship</a:t>
            </a:r>
            <a:r>
              <a:rPr lang="it-IT" dirty="0"/>
              <a:t>, State </a:t>
            </a:r>
            <a:r>
              <a:rPr lang="it-IT" dirty="0" err="1"/>
              <a:t>refinement</a:t>
            </a:r>
            <a:endParaRPr lang="it-IT" dirty="0"/>
          </a:p>
        </p:txBody>
      </p:sp>
      <p:sp>
        <p:nvSpPr>
          <p:cNvPr id="14" name="CasellaDiTesto 13"/>
          <p:cNvSpPr txBox="1"/>
          <p:nvPr/>
        </p:nvSpPr>
        <p:spPr>
          <a:xfrm>
            <a:off x="8766686" y="2016049"/>
            <a:ext cx="2743200" cy="1477328"/>
          </a:xfrm>
          <a:prstGeom prst="rect">
            <a:avLst/>
          </a:prstGeom>
          <a:noFill/>
        </p:spPr>
        <p:txBody>
          <a:bodyPr wrap="square" rtlCol="0">
            <a:spAutoFit/>
          </a:bodyPr>
          <a:lstStyle/>
          <a:p>
            <a:r>
              <a:rPr lang="it-IT" sz="1500" dirty="0"/>
              <a:t>Input:</a:t>
            </a:r>
          </a:p>
          <a:p>
            <a:pPr marL="285750" indent="-285750">
              <a:buFont typeface="Arial" panose="020B0604020202020204" pitchFamily="34" charset="0"/>
              <a:buChar char="•"/>
            </a:pPr>
            <a:r>
              <a:rPr lang="it-IT" sz="1500" i="1" dirty="0"/>
              <a:t>w</a:t>
            </a:r>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a </a:t>
            </a:r>
            <a:r>
              <a:rPr lang="it-IT" sz="1500" dirty="0"/>
              <a:t>(</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s</a:t>
            </a:r>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d</a:t>
            </a:r>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position</a:t>
            </a:r>
          </a:p>
        </p:txBody>
      </p:sp>
      <p:sp>
        <p:nvSpPr>
          <p:cNvPr id="15" name="CasellaDiTesto 14"/>
          <p:cNvSpPr txBox="1"/>
          <p:nvPr/>
        </p:nvSpPr>
        <p:spPr>
          <a:xfrm>
            <a:off x="8766686" y="3516143"/>
            <a:ext cx="2743200" cy="553998"/>
          </a:xfrm>
          <a:prstGeom prst="rect">
            <a:avLst/>
          </a:prstGeom>
          <a:noFill/>
        </p:spPr>
        <p:txBody>
          <a:bodyPr wrap="square" rtlCol="0">
            <a:spAutoFit/>
          </a:bodyPr>
          <a:lstStyle/>
          <a:p>
            <a:r>
              <a:rPr lang="it-IT" sz="1500" dirty="0"/>
              <a:t>Output:</a:t>
            </a:r>
          </a:p>
          <a:p>
            <a:pPr marL="285750" indent="-285750">
              <a:buFont typeface="Arial" panose="020B0604020202020204" pitchFamily="34" charset="0"/>
              <a:buChar char="•"/>
            </a:pPr>
            <a:r>
              <a:rPr lang="it-IT" sz="1500" i="1" dirty="0"/>
              <a:t>Stop</a:t>
            </a:r>
          </a:p>
        </p:txBody>
      </p:sp>
      <p:sp>
        <p:nvSpPr>
          <p:cNvPr id="16" name="CasellaDiTesto 15"/>
          <p:cNvSpPr txBox="1"/>
          <p:nvPr/>
        </p:nvSpPr>
        <p:spPr>
          <a:xfrm>
            <a:off x="8766686" y="848325"/>
            <a:ext cx="2743200" cy="1246495"/>
          </a:xfrm>
          <a:prstGeom prst="rect">
            <a:avLst/>
          </a:prstGeom>
          <a:noFill/>
        </p:spPr>
        <p:txBody>
          <a:bodyPr wrap="square" rtlCol="0">
            <a:spAutoFit/>
          </a:bodyPr>
          <a:lstStyle/>
          <a:p>
            <a:r>
              <a:rPr lang="it-IT" sz="1500" dirty="0"/>
              <a:t>Parametri:</a:t>
            </a:r>
          </a:p>
          <a:p>
            <a:pPr marL="285750" indent="-285750">
              <a:buFont typeface="Arial" panose="020B0604020202020204" pitchFamily="34" charset="0"/>
              <a:buChar char="•"/>
            </a:pPr>
            <a:r>
              <a:rPr lang="it-IT" sz="1500" i="1" dirty="0"/>
              <a:t>x</a:t>
            </a:r>
            <a:r>
              <a:rPr lang="it-IT" sz="1500" i="1" baseline="-25000" dirty="0"/>
              <a:t>s</a:t>
            </a:r>
            <a:r>
              <a:rPr lang="it-IT" sz="1500" i="1" dirty="0"/>
              <a:t> </a:t>
            </a:r>
            <a:r>
              <a:rPr lang="it-IT" sz="1500" dirty="0"/>
              <a:t>(Posizione navicella)</a:t>
            </a:r>
          </a:p>
          <a:p>
            <a:pPr marL="285750" indent="-285750">
              <a:buFont typeface="Arial" panose="020B0604020202020204" pitchFamily="34" charset="0"/>
              <a:buChar char="•"/>
            </a:pPr>
            <a:r>
              <a:rPr lang="it-IT" sz="1500" i="1" dirty="0"/>
              <a:t>y</a:t>
            </a:r>
            <a:r>
              <a:rPr lang="it-IT" sz="1500" i="1" baseline="-25000" dirty="0"/>
              <a:t>s</a:t>
            </a:r>
            <a:r>
              <a:rPr lang="it-IT" sz="1500" i="1" dirty="0"/>
              <a:t> </a:t>
            </a:r>
            <a:r>
              <a:rPr lang="it-IT" sz="1500" dirty="0"/>
              <a:t>(Posizione navicella)</a:t>
            </a:r>
          </a:p>
          <a:p>
            <a:pPr marL="285750" indent="-285750">
              <a:buFont typeface="Arial" panose="020B0604020202020204" pitchFamily="34" charset="0"/>
              <a:buChar char="•"/>
            </a:pPr>
            <a:r>
              <a:rPr lang="it-IT" sz="1500" i="1" dirty="0"/>
              <a:t>v </a:t>
            </a:r>
            <a:r>
              <a:rPr lang="it-IT" sz="1500" dirty="0"/>
              <a:t>(velocità costante)</a:t>
            </a:r>
          </a:p>
          <a:p>
            <a:pPr marL="285750" indent="-285750">
              <a:buFont typeface="Arial" panose="020B0604020202020204" pitchFamily="34" charset="0"/>
              <a:buChar char="•"/>
            </a:pPr>
            <a:endParaRPr lang="it-IT" sz="1500" i="1" dirty="0"/>
          </a:p>
        </p:txBody>
      </p:sp>
    </p:spTree>
    <p:extLst>
      <p:ext uri="{BB962C8B-B14F-4D97-AF65-F5344CB8AC3E}">
        <p14:creationId xmlns:p14="http://schemas.microsoft.com/office/powerpoint/2010/main" val="37342655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0" name="Gruppo 9"/>
          <p:cNvGrpSpPr/>
          <p:nvPr/>
        </p:nvGrpSpPr>
        <p:grpSpPr>
          <a:xfrm>
            <a:off x="2638879" y="1586989"/>
            <a:ext cx="4229100" cy="3541090"/>
            <a:chOff x="3829050" y="1659560"/>
            <a:chExt cx="4229100" cy="3541090"/>
          </a:xfrm>
        </p:grpSpPr>
        <p:sp>
          <p:nvSpPr>
            <p:cNvPr id="4" name="Ovale 3"/>
            <p:cNvSpPr/>
            <p:nvPr/>
          </p:nvSpPr>
          <p:spPr>
            <a:xfrm>
              <a:off x="5054447" y="1659560"/>
              <a:ext cx="1994505" cy="102069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solidFill>
                    <a:schemeClr val="tx1"/>
                  </a:solidFill>
                </a:rPr>
                <a:t>Down</a:t>
              </a:r>
            </a:p>
          </p:txBody>
        </p:sp>
        <p:cxnSp>
          <p:nvCxnSpPr>
            <p:cNvPr id="6" name="Connettore diritto 5"/>
            <p:cNvCxnSpPr>
              <a:stCxn id="4" idx="3"/>
            </p:cNvCxnSpPr>
            <p:nvPr/>
          </p:nvCxnSpPr>
          <p:spPr>
            <a:xfrm flipH="1">
              <a:off x="3829050" y="2530777"/>
              <a:ext cx="1517485" cy="266987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 name="Connettore diritto 7"/>
            <p:cNvCxnSpPr>
              <a:stCxn id="4" idx="5"/>
            </p:cNvCxnSpPr>
            <p:nvPr/>
          </p:nvCxnSpPr>
          <p:spPr>
            <a:xfrm>
              <a:off x="6756864" y="2530777"/>
              <a:ext cx="1301286" cy="260319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CasellaDiTesto 8"/>
                <p:cNvSpPr txBox="1"/>
                <p:nvPr/>
              </p:nvSpPr>
              <p:spPr>
                <a:xfrm>
                  <a:off x="5534038" y="2999966"/>
                  <a:ext cx="1035322"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it-IT" sz="1400" i="1" smtClean="0">
                                <a:latin typeface="Cambria Math" panose="02040503050406030204" pitchFamily="18" charset="0"/>
                              </a:rPr>
                            </m:ctrlPr>
                          </m:accPr>
                          <m:e>
                            <m:r>
                              <a:rPr lang="it-IT" sz="1400" i="1" dirty="0" smtClean="0">
                                <a:latin typeface="Cambria Math" panose="02040503050406030204" pitchFamily="18" charset="0"/>
                              </a:rPr>
                              <m:t>𝑥</m:t>
                            </m:r>
                            <m:r>
                              <a:rPr lang="it-IT" sz="1400" b="0" i="1" baseline="-25000" dirty="0" smtClean="0">
                                <a:latin typeface="Cambria Math" panose="02040503050406030204" pitchFamily="18" charset="0"/>
                              </a:rPr>
                              <m:t>𝑠</m:t>
                            </m:r>
                          </m:e>
                        </m:acc>
                        <m:r>
                          <a:rPr lang="it-IT" sz="1400" b="0" i="1" smtClean="0">
                            <a:latin typeface="Cambria Math" panose="02040503050406030204" pitchFamily="18" charset="0"/>
                          </a:rPr>
                          <m:t>=0</m:t>
                        </m:r>
                      </m:oMath>
                    </m:oMathPara>
                  </a14:m>
                  <a:endParaRPr lang="it-IT" sz="1400" b="0" dirty="0"/>
                </a:p>
                <a:p>
                  <a:pPr/>
                  <a14:m>
                    <m:oMathPara xmlns:m="http://schemas.openxmlformats.org/officeDocument/2006/math">
                      <m:oMathParaPr>
                        <m:jc m:val="centerGroup"/>
                      </m:oMathParaPr>
                      <m:oMath xmlns:m="http://schemas.openxmlformats.org/officeDocument/2006/math">
                        <m:acc>
                          <m:accPr>
                            <m:chr m:val="̇"/>
                            <m:ctrlPr>
                              <a:rPr lang="it-IT" sz="1400" i="1" smtClean="0">
                                <a:latin typeface="Cambria Math" panose="02040503050406030204" pitchFamily="18" charset="0"/>
                              </a:rPr>
                            </m:ctrlPr>
                          </m:accPr>
                          <m:e>
                            <m:r>
                              <a:rPr lang="it-IT" sz="1400" b="0" i="1" dirty="0" smtClean="0">
                                <a:latin typeface="Cambria Math" panose="02040503050406030204" pitchFamily="18" charset="0"/>
                              </a:rPr>
                              <m:t>𝑦</m:t>
                            </m:r>
                            <m:r>
                              <a:rPr lang="it-IT" sz="1400" b="0" i="1" baseline="-25000" dirty="0" smtClean="0">
                                <a:latin typeface="Cambria Math" panose="02040503050406030204" pitchFamily="18" charset="0"/>
                              </a:rPr>
                              <m:t>𝑠</m:t>
                            </m:r>
                          </m:e>
                        </m:acc>
                        <m:r>
                          <a:rPr lang="it-IT" sz="1400" b="0" i="1" smtClean="0">
                            <a:latin typeface="Cambria Math" panose="02040503050406030204" pitchFamily="18" charset="0"/>
                          </a:rPr>
                          <m:t>=−</m:t>
                        </m:r>
                        <m:r>
                          <a:rPr lang="it-IT" sz="1400" b="0" i="1" smtClean="0">
                            <a:latin typeface="Cambria Math" panose="02040503050406030204" pitchFamily="18" charset="0"/>
                          </a:rPr>
                          <m:t>𝑣</m:t>
                        </m:r>
                      </m:oMath>
                    </m:oMathPara>
                  </a14:m>
                  <a:endParaRPr lang="it-IT" sz="1400" dirty="0"/>
                </a:p>
              </p:txBody>
            </p:sp>
          </mc:Choice>
          <mc:Fallback xmlns="">
            <p:sp>
              <p:nvSpPr>
                <p:cNvPr id="9" name="CasellaDiTesto 8"/>
                <p:cNvSpPr txBox="1">
                  <a:spLocks noRot="1" noChangeAspect="1" noMove="1" noResize="1" noEditPoints="1" noAdjustHandles="1" noChangeArrowheads="1" noChangeShapeType="1" noTextEdit="1"/>
                </p:cNvSpPr>
                <p:nvPr/>
              </p:nvSpPr>
              <p:spPr>
                <a:xfrm>
                  <a:off x="5534038" y="2999966"/>
                  <a:ext cx="1035322" cy="430887"/>
                </a:xfrm>
                <a:prstGeom prst="rect">
                  <a:avLst/>
                </a:prstGeom>
                <a:blipFill>
                  <a:blip r:embed="rId2"/>
                  <a:stretch>
                    <a:fillRect b="-11268"/>
                  </a:stretch>
                </a:blipFill>
              </p:spPr>
              <p:txBody>
                <a:bodyPr/>
                <a:lstStyle/>
                <a:p>
                  <a:r>
                    <a:rPr lang="it-IT">
                      <a:noFill/>
                    </a:rPr>
                    <a:t> </a:t>
                  </a:r>
                </a:p>
              </p:txBody>
            </p:sp>
          </mc:Fallback>
        </mc:AlternateContent>
      </p:grpSp>
      <p:sp>
        <p:nvSpPr>
          <p:cNvPr id="16" name="CasellaDiTesto 15"/>
          <p:cNvSpPr txBox="1"/>
          <p:nvPr/>
        </p:nvSpPr>
        <p:spPr>
          <a:xfrm>
            <a:off x="332509" y="207818"/>
            <a:ext cx="11338560" cy="369332"/>
          </a:xfrm>
          <a:prstGeom prst="rect">
            <a:avLst/>
          </a:prstGeom>
          <a:noFill/>
        </p:spPr>
        <p:txBody>
          <a:bodyPr wrap="square" rtlCol="0">
            <a:spAutoFit/>
          </a:bodyPr>
          <a:lstStyle/>
          <a:p>
            <a:pPr algn="ctr"/>
            <a:r>
              <a:rPr lang="it-IT" dirty="0"/>
              <a:t>FSM </a:t>
            </a:r>
            <a:r>
              <a:rPr lang="it-IT" dirty="0" err="1"/>
              <a:t>Spaceship</a:t>
            </a:r>
            <a:r>
              <a:rPr lang="it-IT" dirty="0"/>
              <a:t>, State </a:t>
            </a:r>
            <a:r>
              <a:rPr lang="it-IT" dirty="0" err="1"/>
              <a:t>refinement</a:t>
            </a:r>
            <a:endParaRPr lang="it-IT" dirty="0"/>
          </a:p>
        </p:txBody>
      </p:sp>
      <p:sp>
        <p:nvSpPr>
          <p:cNvPr id="13" name="CasellaDiTesto 12"/>
          <p:cNvSpPr txBox="1"/>
          <p:nvPr/>
        </p:nvSpPr>
        <p:spPr>
          <a:xfrm>
            <a:off x="8766686" y="2016049"/>
            <a:ext cx="2743200" cy="1477328"/>
          </a:xfrm>
          <a:prstGeom prst="rect">
            <a:avLst/>
          </a:prstGeom>
          <a:noFill/>
        </p:spPr>
        <p:txBody>
          <a:bodyPr wrap="square" rtlCol="0">
            <a:spAutoFit/>
          </a:bodyPr>
          <a:lstStyle/>
          <a:p>
            <a:r>
              <a:rPr lang="it-IT" sz="1500" dirty="0"/>
              <a:t>Input:</a:t>
            </a:r>
          </a:p>
          <a:p>
            <a:pPr marL="285750" indent="-285750">
              <a:buFont typeface="Arial" panose="020B0604020202020204" pitchFamily="34" charset="0"/>
              <a:buChar char="•"/>
            </a:pPr>
            <a:r>
              <a:rPr lang="it-IT" sz="1500" i="1" dirty="0"/>
              <a:t>w</a:t>
            </a:r>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a </a:t>
            </a:r>
            <a:r>
              <a:rPr lang="it-IT" sz="1500" dirty="0"/>
              <a:t>(</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s</a:t>
            </a:r>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d</a:t>
            </a:r>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position</a:t>
            </a:r>
          </a:p>
        </p:txBody>
      </p:sp>
      <p:sp>
        <p:nvSpPr>
          <p:cNvPr id="14" name="CasellaDiTesto 13"/>
          <p:cNvSpPr txBox="1"/>
          <p:nvPr/>
        </p:nvSpPr>
        <p:spPr>
          <a:xfrm>
            <a:off x="8766686" y="3516143"/>
            <a:ext cx="2743200" cy="553998"/>
          </a:xfrm>
          <a:prstGeom prst="rect">
            <a:avLst/>
          </a:prstGeom>
          <a:noFill/>
        </p:spPr>
        <p:txBody>
          <a:bodyPr wrap="square" rtlCol="0">
            <a:spAutoFit/>
          </a:bodyPr>
          <a:lstStyle/>
          <a:p>
            <a:r>
              <a:rPr lang="it-IT" sz="1500" dirty="0"/>
              <a:t>Output:</a:t>
            </a:r>
          </a:p>
          <a:p>
            <a:pPr marL="285750" indent="-285750">
              <a:buFont typeface="Arial" panose="020B0604020202020204" pitchFamily="34" charset="0"/>
              <a:buChar char="•"/>
            </a:pPr>
            <a:r>
              <a:rPr lang="it-IT" sz="1500" i="1" dirty="0"/>
              <a:t>Stop</a:t>
            </a:r>
          </a:p>
        </p:txBody>
      </p:sp>
      <p:sp>
        <p:nvSpPr>
          <p:cNvPr id="15" name="CasellaDiTesto 14"/>
          <p:cNvSpPr txBox="1"/>
          <p:nvPr/>
        </p:nvSpPr>
        <p:spPr>
          <a:xfrm>
            <a:off x="8766686" y="848325"/>
            <a:ext cx="2743200" cy="1246495"/>
          </a:xfrm>
          <a:prstGeom prst="rect">
            <a:avLst/>
          </a:prstGeom>
          <a:noFill/>
        </p:spPr>
        <p:txBody>
          <a:bodyPr wrap="square" rtlCol="0">
            <a:spAutoFit/>
          </a:bodyPr>
          <a:lstStyle/>
          <a:p>
            <a:r>
              <a:rPr lang="it-IT" sz="1500" dirty="0"/>
              <a:t>Parametri:</a:t>
            </a:r>
          </a:p>
          <a:p>
            <a:pPr marL="285750" indent="-285750">
              <a:buFont typeface="Arial" panose="020B0604020202020204" pitchFamily="34" charset="0"/>
              <a:buChar char="•"/>
            </a:pPr>
            <a:r>
              <a:rPr lang="it-IT" sz="1500" i="1" dirty="0"/>
              <a:t>x</a:t>
            </a:r>
            <a:r>
              <a:rPr lang="it-IT" sz="1500" i="1" baseline="-25000" dirty="0"/>
              <a:t>s</a:t>
            </a:r>
            <a:r>
              <a:rPr lang="it-IT" sz="1500" i="1" dirty="0"/>
              <a:t> </a:t>
            </a:r>
            <a:r>
              <a:rPr lang="it-IT" sz="1500" dirty="0"/>
              <a:t>(Posizione navicella)</a:t>
            </a:r>
          </a:p>
          <a:p>
            <a:pPr marL="285750" indent="-285750">
              <a:buFont typeface="Arial" panose="020B0604020202020204" pitchFamily="34" charset="0"/>
              <a:buChar char="•"/>
            </a:pPr>
            <a:r>
              <a:rPr lang="it-IT" sz="1500" i="1" dirty="0"/>
              <a:t>y</a:t>
            </a:r>
            <a:r>
              <a:rPr lang="it-IT" sz="1500" i="1" baseline="-25000" dirty="0"/>
              <a:t>s</a:t>
            </a:r>
            <a:r>
              <a:rPr lang="it-IT" sz="1500" i="1" dirty="0"/>
              <a:t> </a:t>
            </a:r>
            <a:r>
              <a:rPr lang="it-IT" sz="1500" dirty="0"/>
              <a:t>(Posizione navicella)</a:t>
            </a:r>
          </a:p>
          <a:p>
            <a:pPr marL="285750" indent="-285750">
              <a:buFont typeface="Arial" panose="020B0604020202020204" pitchFamily="34" charset="0"/>
              <a:buChar char="•"/>
            </a:pPr>
            <a:r>
              <a:rPr lang="it-IT" sz="1500" i="1" dirty="0"/>
              <a:t>v </a:t>
            </a:r>
            <a:r>
              <a:rPr lang="it-IT" sz="1500" dirty="0"/>
              <a:t>(velocità costante)</a:t>
            </a:r>
          </a:p>
          <a:p>
            <a:pPr marL="285750" indent="-285750">
              <a:buFont typeface="Arial" panose="020B0604020202020204" pitchFamily="34" charset="0"/>
              <a:buChar char="•"/>
            </a:pPr>
            <a:endParaRPr lang="it-IT" sz="1500" i="1" dirty="0"/>
          </a:p>
        </p:txBody>
      </p:sp>
    </p:spTree>
    <p:extLst>
      <p:ext uri="{BB962C8B-B14F-4D97-AF65-F5344CB8AC3E}">
        <p14:creationId xmlns:p14="http://schemas.microsoft.com/office/powerpoint/2010/main" val="17598895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0" name="Gruppo 9"/>
          <p:cNvGrpSpPr/>
          <p:nvPr/>
        </p:nvGrpSpPr>
        <p:grpSpPr>
          <a:xfrm>
            <a:off x="2638879" y="1586989"/>
            <a:ext cx="4229100" cy="3541090"/>
            <a:chOff x="3829050" y="1659560"/>
            <a:chExt cx="4229100" cy="3541090"/>
          </a:xfrm>
        </p:grpSpPr>
        <p:sp>
          <p:nvSpPr>
            <p:cNvPr id="4" name="Ovale 3"/>
            <p:cNvSpPr/>
            <p:nvPr/>
          </p:nvSpPr>
          <p:spPr>
            <a:xfrm>
              <a:off x="5054447" y="1659560"/>
              <a:ext cx="1994505" cy="102069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solidFill>
                    <a:schemeClr val="tx1"/>
                  </a:solidFill>
                </a:rPr>
                <a:t>Right</a:t>
              </a:r>
            </a:p>
          </p:txBody>
        </p:sp>
        <p:cxnSp>
          <p:nvCxnSpPr>
            <p:cNvPr id="6" name="Connettore diritto 5"/>
            <p:cNvCxnSpPr>
              <a:stCxn id="4" idx="3"/>
            </p:cNvCxnSpPr>
            <p:nvPr/>
          </p:nvCxnSpPr>
          <p:spPr>
            <a:xfrm flipH="1">
              <a:off x="3829050" y="2530777"/>
              <a:ext cx="1517485" cy="266987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 name="Connettore diritto 7"/>
            <p:cNvCxnSpPr>
              <a:stCxn id="4" idx="5"/>
            </p:cNvCxnSpPr>
            <p:nvPr/>
          </p:nvCxnSpPr>
          <p:spPr>
            <a:xfrm>
              <a:off x="6756864" y="2530777"/>
              <a:ext cx="1301286" cy="260319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CasellaDiTesto 8"/>
                <p:cNvSpPr txBox="1"/>
                <p:nvPr/>
              </p:nvSpPr>
              <p:spPr>
                <a:xfrm>
                  <a:off x="5534038" y="2999966"/>
                  <a:ext cx="1035322"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it-IT" sz="1400" i="1" smtClean="0">
                                <a:latin typeface="Cambria Math" panose="02040503050406030204" pitchFamily="18" charset="0"/>
                              </a:rPr>
                            </m:ctrlPr>
                          </m:accPr>
                          <m:e>
                            <m:r>
                              <a:rPr lang="it-IT" sz="1400" i="1" dirty="0" smtClean="0">
                                <a:latin typeface="Cambria Math" panose="02040503050406030204" pitchFamily="18" charset="0"/>
                              </a:rPr>
                              <m:t>𝑥</m:t>
                            </m:r>
                            <m:r>
                              <a:rPr lang="it-IT" sz="1400" b="0" i="1" baseline="-25000" dirty="0" smtClean="0">
                                <a:latin typeface="Cambria Math" panose="02040503050406030204" pitchFamily="18" charset="0"/>
                              </a:rPr>
                              <m:t>𝑠</m:t>
                            </m:r>
                          </m:e>
                        </m:acc>
                        <m:r>
                          <a:rPr lang="it-IT" sz="1400" b="0" i="1" smtClean="0">
                            <a:latin typeface="Cambria Math" panose="02040503050406030204" pitchFamily="18" charset="0"/>
                          </a:rPr>
                          <m:t>=</m:t>
                        </m:r>
                        <m:r>
                          <a:rPr lang="it-IT" sz="1400" b="0" i="1" smtClean="0">
                            <a:latin typeface="Cambria Math" panose="02040503050406030204" pitchFamily="18" charset="0"/>
                          </a:rPr>
                          <m:t>𝑣</m:t>
                        </m:r>
                      </m:oMath>
                    </m:oMathPara>
                  </a14:m>
                  <a:endParaRPr lang="it-IT" sz="1400" b="0" dirty="0"/>
                </a:p>
                <a:p>
                  <a:pPr/>
                  <a14:m>
                    <m:oMathPara xmlns:m="http://schemas.openxmlformats.org/officeDocument/2006/math">
                      <m:oMathParaPr>
                        <m:jc m:val="centerGroup"/>
                      </m:oMathParaPr>
                      <m:oMath xmlns:m="http://schemas.openxmlformats.org/officeDocument/2006/math">
                        <m:acc>
                          <m:accPr>
                            <m:chr m:val="̇"/>
                            <m:ctrlPr>
                              <a:rPr lang="it-IT" sz="1400" i="1" smtClean="0">
                                <a:latin typeface="Cambria Math" panose="02040503050406030204" pitchFamily="18" charset="0"/>
                              </a:rPr>
                            </m:ctrlPr>
                          </m:accPr>
                          <m:e>
                            <m:r>
                              <a:rPr lang="it-IT" sz="1400" b="0" i="1" dirty="0" smtClean="0">
                                <a:latin typeface="Cambria Math" panose="02040503050406030204" pitchFamily="18" charset="0"/>
                              </a:rPr>
                              <m:t>𝑦</m:t>
                            </m:r>
                            <m:r>
                              <a:rPr lang="it-IT" sz="1400" b="0" i="1" baseline="-25000" dirty="0" smtClean="0">
                                <a:latin typeface="Cambria Math" panose="02040503050406030204" pitchFamily="18" charset="0"/>
                              </a:rPr>
                              <m:t>𝑠</m:t>
                            </m:r>
                          </m:e>
                        </m:acc>
                        <m:r>
                          <a:rPr lang="it-IT" sz="1400" b="0" i="1" smtClean="0">
                            <a:latin typeface="Cambria Math" panose="02040503050406030204" pitchFamily="18" charset="0"/>
                          </a:rPr>
                          <m:t>=0</m:t>
                        </m:r>
                      </m:oMath>
                    </m:oMathPara>
                  </a14:m>
                  <a:endParaRPr lang="it-IT" sz="1400" dirty="0"/>
                </a:p>
              </p:txBody>
            </p:sp>
          </mc:Choice>
          <mc:Fallback xmlns="">
            <p:sp>
              <p:nvSpPr>
                <p:cNvPr id="9" name="CasellaDiTesto 8"/>
                <p:cNvSpPr txBox="1">
                  <a:spLocks noRot="1" noChangeAspect="1" noMove="1" noResize="1" noEditPoints="1" noAdjustHandles="1" noChangeArrowheads="1" noChangeShapeType="1" noTextEdit="1"/>
                </p:cNvSpPr>
                <p:nvPr/>
              </p:nvSpPr>
              <p:spPr>
                <a:xfrm>
                  <a:off x="5534038" y="2999966"/>
                  <a:ext cx="1035322" cy="430887"/>
                </a:xfrm>
                <a:prstGeom prst="rect">
                  <a:avLst/>
                </a:prstGeom>
                <a:blipFill>
                  <a:blip r:embed="rId2"/>
                  <a:stretch>
                    <a:fillRect b="-11268"/>
                  </a:stretch>
                </a:blipFill>
              </p:spPr>
              <p:txBody>
                <a:bodyPr/>
                <a:lstStyle/>
                <a:p>
                  <a:r>
                    <a:rPr lang="it-IT">
                      <a:noFill/>
                    </a:rPr>
                    <a:t> </a:t>
                  </a:r>
                </a:p>
              </p:txBody>
            </p:sp>
          </mc:Fallback>
        </mc:AlternateContent>
      </p:grpSp>
      <p:sp>
        <p:nvSpPr>
          <p:cNvPr id="13" name="CasellaDiTesto 12"/>
          <p:cNvSpPr txBox="1"/>
          <p:nvPr/>
        </p:nvSpPr>
        <p:spPr>
          <a:xfrm>
            <a:off x="332509" y="207818"/>
            <a:ext cx="11338560" cy="369332"/>
          </a:xfrm>
          <a:prstGeom prst="rect">
            <a:avLst/>
          </a:prstGeom>
          <a:noFill/>
        </p:spPr>
        <p:txBody>
          <a:bodyPr wrap="square" rtlCol="0">
            <a:spAutoFit/>
          </a:bodyPr>
          <a:lstStyle/>
          <a:p>
            <a:pPr algn="ctr"/>
            <a:r>
              <a:rPr lang="it-IT" dirty="0"/>
              <a:t>FSM </a:t>
            </a:r>
            <a:r>
              <a:rPr lang="it-IT" dirty="0" err="1"/>
              <a:t>Spaceship</a:t>
            </a:r>
            <a:r>
              <a:rPr lang="it-IT" dirty="0"/>
              <a:t>, State </a:t>
            </a:r>
            <a:r>
              <a:rPr lang="it-IT" dirty="0" err="1"/>
              <a:t>refinement</a:t>
            </a:r>
            <a:endParaRPr lang="it-IT" dirty="0"/>
          </a:p>
        </p:txBody>
      </p:sp>
      <p:sp>
        <p:nvSpPr>
          <p:cNvPr id="14" name="CasellaDiTesto 13"/>
          <p:cNvSpPr txBox="1"/>
          <p:nvPr/>
        </p:nvSpPr>
        <p:spPr>
          <a:xfrm>
            <a:off x="8766686" y="2016049"/>
            <a:ext cx="2743200" cy="1477328"/>
          </a:xfrm>
          <a:prstGeom prst="rect">
            <a:avLst/>
          </a:prstGeom>
          <a:noFill/>
        </p:spPr>
        <p:txBody>
          <a:bodyPr wrap="square" rtlCol="0">
            <a:spAutoFit/>
          </a:bodyPr>
          <a:lstStyle/>
          <a:p>
            <a:r>
              <a:rPr lang="it-IT" sz="1500" dirty="0"/>
              <a:t>Input:</a:t>
            </a:r>
          </a:p>
          <a:p>
            <a:pPr marL="285750" indent="-285750">
              <a:buFont typeface="Arial" panose="020B0604020202020204" pitchFamily="34" charset="0"/>
              <a:buChar char="•"/>
            </a:pPr>
            <a:r>
              <a:rPr lang="it-IT" sz="1500" i="1" dirty="0"/>
              <a:t>w</a:t>
            </a:r>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a </a:t>
            </a:r>
            <a:r>
              <a:rPr lang="it-IT" sz="1500" dirty="0"/>
              <a:t>(</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s</a:t>
            </a:r>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d</a:t>
            </a:r>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position</a:t>
            </a:r>
          </a:p>
        </p:txBody>
      </p:sp>
      <p:sp>
        <p:nvSpPr>
          <p:cNvPr id="15" name="CasellaDiTesto 14"/>
          <p:cNvSpPr txBox="1"/>
          <p:nvPr/>
        </p:nvSpPr>
        <p:spPr>
          <a:xfrm>
            <a:off x="8766686" y="3516143"/>
            <a:ext cx="2743200" cy="553998"/>
          </a:xfrm>
          <a:prstGeom prst="rect">
            <a:avLst/>
          </a:prstGeom>
          <a:noFill/>
        </p:spPr>
        <p:txBody>
          <a:bodyPr wrap="square" rtlCol="0">
            <a:spAutoFit/>
          </a:bodyPr>
          <a:lstStyle/>
          <a:p>
            <a:r>
              <a:rPr lang="it-IT" sz="1500" dirty="0"/>
              <a:t>Output:</a:t>
            </a:r>
          </a:p>
          <a:p>
            <a:pPr marL="285750" indent="-285750">
              <a:buFont typeface="Arial" panose="020B0604020202020204" pitchFamily="34" charset="0"/>
              <a:buChar char="•"/>
            </a:pPr>
            <a:r>
              <a:rPr lang="it-IT" sz="1500" i="1" dirty="0"/>
              <a:t>Stop</a:t>
            </a:r>
          </a:p>
        </p:txBody>
      </p:sp>
      <p:sp>
        <p:nvSpPr>
          <p:cNvPr id="16" name="CasellaDiTesto 15"/>
          <p:cNvSpPr txBox="1"/>
          <p:nvPr/>
        </p:nvSpPr>
        <p:spPr>
          <a:xfrm>
            <a:off x="8766686" y="848325"/>
            <a:ext cx="2743200" cy="1246495"/>
          </a:xfrm>
          <a:prstGeom prst="rect">
            <a:avLst/>
          </a:prstGeom>
          <a:noFill/>
        </p:spPr>
        <p:txBody>
          <a:bodyPr wrap="square" rtlCol="0">
            <a:spAutoFit/>
          </a:bodyPr>
          <a:lstStyle/>
          <a:p>
            <a:r>
              <a:rPr lang="it-IT" sz="1500" dirty="0"/>
              <a:t>Parametri:</a:t>
            </a:r>
          </a:p>
          <a:p>
            <a:pPr marL="285750" indent="-285750">
              <a:buFont typeface="Arial" panose="020B0604020202020204" pitchFamily="34" charset="0"/>
              <a:buChar char="•"/>
            </a:pPr>
            <a:r>
              <a:rPr lang="it-IT" sz="1500" i="1" dirty="0"/>
              <a:t>x</a:t>
            </a:r>
            <a:r>
              <a:rPr lang="it-IT" sz="1500" i="1" baseline="-25000" dirty="0"/>
              <a:t>s</a:t>
            </a:r>
            <a:r>
              <a:rPr lang="it-IT" sz="1500" i="1" dirty="0"/>
              <a:t> </a:t>
            </a:r>
            <a:r>
              <a:rPr lang="it-IT" sz="1500" dirty="0"/>
              <a:t>(Posizione navicella)</a:t>
            </a:r>
          </a:p>
          <a:p>
            <a:pPr marL="285750" indent="-285750">
              <a:buFont typeface="Arial" panose="020B0604020202020204" pitchFamily="34" charset="0"/>
              <a:buChar char="•"/>
            </a:pPr>
            <a:r>
              <a:rPr lang="it-IT" sz="1500" i="1" dirty="0"/>
              <a:t>y</a:t>
            </a:r>
            <a:r>
              <a:rPr lang="it-IT" sz="1500" i="1" baseline="-25000" dirty="0"/>
              <a:t>s</a:t>
            </a:r>
            <a:r>
              <a:rPr lang="it-IT" sz="1500" i="1" dirty="0"/>
              <a:t> </a:t>
            </a:r>
            <a:r>
              <a:rPr lang="it-IT" sz="1500" dirty="0"/>
              <a:t>(Posizione navicella)</a:t>
            </a:r>
          </a:p>
          <a:p>
            <a:pPr marL="285750" indent="-285750">
              <a:buFont typeface="Arial" panose="020B0604020202020204" pitchFamily="34" charset="0"/>
              <a:buChar char="•"/>
            </a:pPr>
            <a:r>
              <a:rPr lang="it-IT" sz="1500" i="1" dirty="0"/>
              <a:t>v </a:t>
            </a:r>
            <a:r>
              <a:rPr lang="it-IT" sz="1500" dirty="0"/>
              <a:t>(velocità costante)</a:t>
            </a:r>
          </a:p>
          <a:p>
            <a:pPr marL="285750" indent="-285750">
              <a:buFont typeface="Arial" panose="020B0604020202020204" pitchFamily="34" charset="0"/>
              <a:buChar char="•"/>
            </a:pPr>
            <a:endParaRPr lang="it-IT" sz="1500" i="1" dirty="0"/>
          </a:p>
        </p:txBody>
      </p:sp>
    </p:spTree>
    <p:extLst>
      <p:ext uri="{BB962C8B-B14F-4D97-AF65-F5344CB8AC3E}">
        <p14:creationId xmlns:p14="http://schemas.microsoft.com/office/powerpoint/2010/main" val="955626340"/>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674</TotalTime>
  <Words>1907</Words>
  <Application>Microsoft Office PowerPoint</Application>
  <PresentationFormat>Widescreen</PresentationFormat>
  <Paragraphs>331</Paragraphs>
  <Slides>23</Slides>
  <Notes>8</Notes>
  <HiddenSlides>9</HiddenSlides>
  <MMClips>1</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23</vt:i4>
      </vt:variant>
    </vt:vector>
  </HeadingPairs>
  <TitlesOfParts>
    <vt:vector size="28" baseType="lpstr">
      <vt:lpstr>Arial</vt:lpstr>
      <vt:lpstr>Calibri</vt:lpstr>
      <vt:lpstr>Calibri Light</vt:lpstr>
      <vt:lpstr>Cambria Math</vt:lpstr>
      <vt:lpstr>Tema di Office</vt:lpstr>
      <vt:lpstr>Don’t Die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Implementazione in Unity</vt:lpstr>
      <vt:lpstr>Asteroid in unity</vt:lpstr>
      <vt:lpstr>Asteroid in unity</vt:lpstr>
      <vt:lpstr>Asteroid in unity</vt:lpstr>
      <vt:lpstr>Rimbalzo Asteroid</vt:lpstr>
      <vt:lpstr>Rimbalzo Asteroid</vt:lpstr>
      <vt:lpstr>Rimbalzo Asteroid</vt:lpstr>
      <vt:lpstr>Collisione con la navicella</vt:lpstr>
      <vt:lpstr>Movimento navicella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Lucio</dc:creator>
  <cp:lastModifiedBy>Francesco</cp:lastModifiedBy>
  <cp:revision>121</cp:revision>
  <dcterms:created xsi:type="dcterms:W3CDTF">2018-02-13T15:17:56Z</dcterms:created>
  <dcterms:modified xsi:type="dcterms:W3CDTF">2018-02-16T20:24:22Z</dcterms:modified>
</cp:coreProperties>
</file>