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68"/>
            <p14:sldId id="257"/>
            <p14:sldId id="258"/>
          </p14:sldIdLst>
        </p14:section>
        <p14:section name="State refinement FSM Spaceship" id="{B17A674C-FB05-454F-A365-16348FD3DC14}">
          <p14:sldIdLst>
            <p14:sldId id="259"/>
            <p14:sldId id="260"/>
            <p14:sldId id="261"/>
            <p14:sldId id="262"/>
            <p14:sldId id="263"/>
            <p14:sldId id="264"/>
            <p14:sldId id="265"/>
            <p14:sldId id="266"/>
            <p14:sldId id="267"/>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86" autoAdjust="0"/>
  </p:normalViewPr>
  <p:slideViewPr>
    <p:cSldViewPr snapToGrid="0">
      <p:cViewPr>
        <p:scale>
          <a:sx n="100" d="100"/>
          <a:sy n="100" d="100"/>
        </p:scale>
        <p:origin x="186"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13/02/2018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13/02/2018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Rappresenta la composizione delle due</a:t>
            </a:r>
            <a:r>
              <a:rPr lang="it-IT" baseline="0" dirty="0" smtClean="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Viene</a:t>
            </a:r>
            <a:r>
              <a:rPr lang="it-IT" baseline="0" dirty="0" smtClean="0"/>
              <a:t> qui rappresentato un </a:t>
            </a:r>
            <a:r>
              <a:rPr lang="it-IT" baseline="0" dirty="0" err="1" smtClean="0"/>
              <a:t>refinement</a:t>
            </a:r>
            <a:r>
              <a:rPr lang="it-IT" baseline="0" dirty="0" smtClean="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385353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Viene</a:t>
            </a:r>
            <a:r>
              <a:rPr lang="it-IT" baseline="0" dirty="0" smtClean="0"/>
              <a:t> qui rappresentato uno state </a:t>
            </a:r>
            <a:r>
              <a:rPr lang="it-IT" baseline="0" dirty="0" err="1" smtClean="0"/>
              <a:t>refinement</a:t>
            </a:r>
            <a:r>
              <a:rPr lang="it-IT" baseline="0" dirty="0" smtClean="0"/>
              <a:t> dello stato </a:t>
            </a:r>
            <a:r>
              <a:rPr lang="it-IT" baseline="0" dirty="0" err="1" smtClean="0"/>
              <a:t>Playing</a:t>
            </a:r>
            <a:r>
              <a:rPr lang="it-IT" baseline="0" dirty="0" smtClean="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smtClean="0"/>
              <a:t>refinement</a:t>
            </a:r>
            <a:r>
              <a:rPr lang="it-IT" baseline="0" dirty="0" smtClean="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È qui presentata</a:t>
            </a:r>
            <a:r>
              <a:rPr lang="it-IT" baseline="0" dirty="0" smtClean="0"/>
              <a:t> una piccola demo del gioco realizzato attraverso il motore grafico </a:t>
            </a:r>
            <a:r>
              <a:rPr lang="it-IT" baseline="0" dirty="0" err="1" smtClean="0"/>
              <a:t>Unity</a:t>
            </a:r>
            <a:r>
              <a:rPr lang="it-IT" baseline="0" dirty="0" smtClean="0"/>
              <a:t>, che dimostra tutti i comportamenti precedentemente descritti.</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14</a:t>
            </a:fld>
            <a:endParaRPr lang="it-IT"/>
          </a:p>
        </p:txBody>
      </p:sp>
    </p:spTree>
    <p:extLst>
      <p:ext uri="{BB962C8B-B14F-4D97-AF65-F5344CB8AC3E}">
        <p14:creationId xmlns:p14="http://schemas.microsoft.com/office/powerpoint/2010/main" val="407720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243369B-FBAA-403C-8A1E-C9994F99F854}" type="datetimeFigureOut">
              <a:rPr lang="it-IT" smtClean="0"/>
              <a:t>13/02/2018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243369B-FBAA-403C-8A1E-C9994F99F854}" type="datetimeFigureOut">
              <a:rPr lang="it-IT" smtClean="0"/>
              <a:t>13/02/2018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243369B-FBAA-403C-8A1E-C9994F99F854}" type="datetimeFigureOut">
              <a:rPr lang="it-IT" smtClean="0"/>
              <a:t>13/02/2018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243369B-FBAA-403C-8A1E-C9994F99F854}" type="datetimeFigureOut">
              <a:rPr lang="it-IT" smtClean="0"/>
              <a:t>13/02/2018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13/02/2018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243369B-FBAA-403C-8A1E-C9994F99F854}" type="datetimeFigureOut">
              <a:rPr lang="it-IT" smtClean="0"/>
              <a:t>13/02/2018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243369B-FBAA-403C-8A1E-C9994F99F854}" type="datetimeFigureOut">
              <a:rPr lang="it-IT" smtClean="0"/>
              <a:t>13/02/2018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243369B-FBAA-403C-8A1E-C9994F99F854}" type="datetimeFigureOut">
              <a:rPr lang="it-IT" smtClean="0"/>
              <a:t>13/02/2018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13/02/2018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13/02/2018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13/02/2018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13/02/2018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4.png"/><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slide" Target="slide4.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21" Type="http://schemas.openxmlformats.org/officeDocument/2006/relationships/image" Target="../media/image38.png"/><Relationship Id="rId34" Type="http://schemas.openxmlformats.org/officeDocument/2006/relationships/image" Target="../media/image51.png"/><Relationship Id="rId7" Type="http://schemas.openxmlformats.org/officeDocument/2006/relationships/slide" Target="slide9.xml"/><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50.png"/><Relationship Id="rId2" Type="http://schemas.openxmlformats.org/officeDocument/2006/relationships/notesSlide" Target="../notesSlides/notesSlide3.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png"/><Relationship Id="rId5" Type="http://schemas.openxmlformats.org/officeDocument/2006/relationships/slide" Target="slide8.xml"/><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5" Type="http://schemas.openxmlformats.org/officeDocument/2006/relationships/image" Target="../media/image52.png"/><Relationship Id="rId8" Type="http://schemas.openxmlformats.org/officeDocument/2006/relationships/slide" Target="slide10.xml"/><Relationship Id="rId3" Type="http://schemas.openxmlformats.org/officeDocument/2006/relationships/slide" Target="slide5.xml"/></Relationships>
</file>

<file path=ppt/slides/_rels/slide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smtClean="0"/>
              <a:t>Don’t</a:t>
            </a:r>
            <a:r>
              <a:rPr lang="it-IT" dirty="0" smtClean="0"/>
              <a:t> Die</a:t>
            </a:r>
            <a:endParaRPr lang="it-IT" dirty="0"/>
          </a:p>
        </p:txBody>
      </p:sp>
      <p:sp>
        <p:nvSpPr>
          <p:cNvPr id="3" name="Sottotitolo 2"/>
          <p:cNvSpPr>
            <a:spLocks noGrp="1"/>
          </p:cNvSpPr>
          <p:nvPr>
            <p:ph type="subTitle" idx="1"/>
          </p:nvPr>
        </p:nvSpPr>
        <p:spPr/>
        <p:txBody>
          <a:bodyPr/>
          <a:lstStyle/>
          <a:p>
            <a:r>
              <a:rPr lang="it-IT" dirty="0" smtClean="0"/>
              <a:t>Elaborato Sistemi Discreti</a:t>
            </a:r>
            <a:endParaRPr lang="it-IT" dirty="0"/>
          </a:p>
        </p:txBody>
      </p:sp>
    </p:spTree>
    <p:extLst>
      <p:ext uri="{BB962C8B-B14F-4D97-AF65-F5344CB8AC3E}">
        <p14:creationId xmlns:p14="http://schemas.microsoft.com/office/powerpoint/2010/main" val="215092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Up-Right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4" name="CasellaDiTesto 13"/>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5" name="CasellaDiTesto 14"/>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1576182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Down-Right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2197694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Down-Left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3388784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Up-Left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2892773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Demo</a:t>
            </a:r>
            <a:endParaRPr lang="it-IT" dirty="0"/>
          </a:p>
        </p:txBody>
      </p:sp>
      <p:pic>
        <p:nvPicPr>
          <p:cNvPr id="4"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501775" y="1825625"/>
            <a:ext cx="9188450" cy="4351338"/>
          </a:xfrm>
        </p:spPr>
      </p:pic>
    </p:spTree>
    <p:extLst>
      <p:ext uri="{BB962C8B-B14F-4D97-AF65-F5344CB8AC3E}">
        <p14:creationId xmlns:p14="http://schemas.microsoft.com/office/powerpoint/2010/main" val="985166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143403" y="36822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smtClean="0">
                <a:solidFill>
                  <a:schemeClr val="tx1"/>
                </a:solidFill>
              </a:rPr>
              <a:t>Playing</a:t>
            </a:r>
            <a:endParaRPr lang="it-IT" sz="2000" dirty="0">
              <a:solidFill>
                <a:schemeClr val="tx1"/>
              </a:solidFill>
            </a:endParaRPr>
          </a:p>
        </p:txBody>
      </p:sp>
      <p:sp>
        <p:nvSpPr>
          <p:cNvPr id="25" name="Ovale 24"/>
          <p:cNvSpPr>
            <a:spLocks noChangeAspect="1"/>
          </p:cNvSpPr>
          <p:nvPr/>
        </p:nvSpPr>
        <p:spPr>
          <a:xfrm>
            <a:off x="9994834" y="3682870"/>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Game Over</a:t>
            </a:r>
            <a:endParaRPr lang="it-IT" sz="2000" dirty="0">
              <a:solidFill>
                <a:schemeClr val="tx1"/>
              </a:solidFill>
            </a:endParaRPr>
          </a:p>
        </p:txBody>
      </p:sp>
      <p:cxnSp>
        <p:nvCxnSpPr>
          <p:cNvPr id="27" name="Connettore 7 26"/>
          <p:cNvCxnSpPr>
            <a:stCxn id="24" idx="7"/>
            <a:endCxn id="25" idx="1"/>
          </p:cNvCxnSpPr>
          <p:nvPr/>
        </p:nvCxnSpPr>
        <p:spPr>
          <a:xfrm rot="16200000" flipH="1">
            <a:off x="9385575" y="2956812"/>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CasellaDiTesto 27"/>
              <p:cNvSpPr txBox="1"/>
              <p:nvPr/>
            </p:nvSpPr>
            <p:spPr>
              <a:xfrm>
                <a:off x="8075211" y="3198359"/>
                <a:ext cx="2621316"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p:sp>
            <p:nvSpPr>
              <p:cNvPr id="28" name="CasellaDiTesto 27"/>
              <p:cNvSpPr txBox="1">
                <a:spLocks noRot="1" noChangeAspect="1" noMove="1" noResize="1" noEditPoints="1" noAdjustHandles="1" noChangeArrowheads="1" noChangeShapeType="1" noTextEdit="1"/>
              </p:cNvSpPr>
              <p:nvPr/>
            </p:nvSpPr>
            <p:spPr>
              <a:xfrm>
                <a:off x="8075211" y="3198359"/>
                <a:ext cx="2621316" cy="242695"/>
              </a:xfrm>
              <a:prstGeom prst="rect">
                <a:avLst/>
              </a:prstGeom>
              <a:blipFill>
                <a:blip r:embed="rId4"/>
                <a:stretch>
                  <a:fillRect b="-5128"/>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smtClean="0">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Stop</a:t>
              </a:r>
              <a:endParaRPr lang="it-IT" sz="2000" dirty="0">
                <a:solidFill>
                  <a:schemeClr val="tx1"/>
                </a:solidFill>
              </a:endParaRP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CasellaDiTesto 31"/>
                <p:cNvSpPr txBox="1"/>
                <p:nvPr/>
              </p:nvSpPr>
              <p:spPr>
                <a:xfrm>
                  <a:off x="1512161" y="2814459"/>
                  <a:ext cx="2621316"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CasellaDiTesto 33"/>
                <p:cNvSpPr txBox="1"/>
                <p:nvPr/>
              </p:nvSpPr>
              <p:spPr>
                <a:xfrm>
                  <a:off x="-151689" y="2994961"/>
                  <a:ext cx="1548793"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m:t>
                        </m:r>
                        <m:r>
                          <a:rPr lang="it-IT" sz="1000" b="0" i="1" dirty="0" smtClean="0">
                            <a:latin typeface="Cambria Math" panose="02040503050406030204" pitchFamily="18" charset="0"/>
                          </a:rPr>
                          <m:t>𝑠𝑖𝑡𝑖𝑜𝑛</m:t>
                        </m:r>
                      </m:oMath>
                    </m:oMathPara>
                  </a14:m>
                  <a:endParaRPr lang="it-IT" sz="1000" baseline="-25000" dirty="0"/>
                </a:p>
              </p:txBody>
            </p:sp>
          </mc:Choice>
          <mc:Fallback>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0</m:t>
                        </m:r>
                      </m:oMath>
                    </m:oMathPara>
                  </a14:m>
                  <a:endParaRPr lang="it-IT" sz="1000" dirty="0"/>
                </a:p>
              </p:txBody>
            </p:sp>
          </mc:Choice>
          <mc:Fallback>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CasellaDiTesto 66"/>
                <p:cNvSpPr txBox="1"/>
                <p:nvPr/>
              </p:nvSpPr>
              <p:spPr>
                <a:xfrm>
                  <a:off x="-120416" y="2626718"/>
                  <a:ext cx="2166701" cy="2806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740265" y="4395809"/>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CasellaDiTesto 69"/>
              <p:cNvSpPr txBox="1"/>
              <p:nvPr/>
            </p:nvSpPr>
            <p:spPr>
              <a:xfrm>
                <a:off x="6060053" y="4791153"/>
                <a:ext cx="2166700" cy="25115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70" name="CasellaDiTesto 69"/>
              <p:cNvSpPr txBox="1">
                <a:spLocks noRot="1" noChangeAspect="1" noMove="1" noResize="1" noEditPoints="1" noAdjustHandles="1" noChangeArrowheads="1" noChangeShapeType="1" noTextEdit="1"/>
              </p:cNvSpPr>
              <p:nvPr/>
            </p:nvSpPr>
            <p:spPr>
              <a:xfrm>
                <a:off x="6060053" y="4791153"/>
                <a:ext cx="2166700" cy="251159"/>
              </a:xfrm>
              <a:prstGeom prst="rect">
                <a:avLst/>
              </a:prstGeom>
              <a:blipFill>
                <a:blip r:embed="rId11"/>
                <a:stretch>
                  <a:fillRect/>
                </a:stretch>
              </a:blipFill>
            </p:spPr>
            <p:txBody>
              <a:bodyPr/>
              <a:lstStyle/>
              <a:p>
                <a:r>
                  <a:rPr lang="it-IT">
                    <a:noFill/>
                  </a:rPr>
                  <a:t> </a:t>
                </a:r>
              </a:p>
            </p:txBody>
          </p:sp>
        </mc:Fallback>
      </mc:AlternateContent>
      <p:cxnSp>
        <p:nvCxnSpPr>
          <p:cNvPr id="74" name="Connettore diritto 73"/>
          <p:cNvCxnSpPr/>
          <p:nvPr/>
        </p:nvCxnSpPr>
        <p:spPr>
          <a:xfrm flipH="1">
            <a:off x="9994834" y="4396530"/>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385524" y="4396530"/>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76" name="CasellaDiTesto 75"/>
              <p:cNvSpPr txBox="1"/>
              <p:nvPr/>
            </p:nvSpPr>
            <p:spPr>
              <a:xfrm>
                <a:off x="10268798" y="4629994"/>
                <a:ext cx="1035322"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m:t>
                      </m:r>
                      <m:r>
                        <a:rPr lang="it-IT" sz="1000" b="0" i="1" smtClean="0">
                          <a:latin typeface="Cambria Math" panose="02040503050406030204" pitchFamily="18" charset="0"/>
                        </a:rPr>
                        <m:t>0</m:t>
                      </m:r>
                    </m:oMath>
                  </m:oMathPara>
                </a14:m>
                <a:endParaRPr lang="it-IT" sz="1000" dirty="0"/>
              </a:p>
            </p:txBody>
          </p:sp>
        </mc:Choice>
        <mc:Fallback>
          <p:sp>
            <p:nvSpPr>
              <p:cNvPr id="76" name="CasellaDiTesto 75"/>
              <p:cNvSpPr txBox="1">
                <a:spLocks noRot="1" noChangeAspect="1" noMove="1" noResize="1" noEditPoints="1" noAdjustHandles="1" noChangeArrowheads="1" noChangeShapeType="1" noTextEdit="1"/>
              </p:cNvSpPr>
              <p:nvPr/>
            </p:nvSpPr>
            <p:spPr>
              <a:xfrm>
                <a:off x="10268798" y="4629994"/>
                <a:ext cx="1035322" cy="307777"/>
              </a:xfrm>
              <a:prstGeom prst="rect">
                <a:avLst/>
              </a:prstGeom>
              <a:blipFill>
                <a:blip r:embed="rId12"/>
                <a:stretch>
                  <a:fillRect b="-12000"/>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CasellaDiTesto 84"/>
              <p:cNvSpPr txBox="1"/>
              <p:nvPr/>
            </p:nvSpPr>
            <p:spPr>
              <a:xfrm>
                <a:off x="4845522" y="2678199"/>
                <a:ext cx="2621316"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4849220" y="3811029"/>
                <a:ext cx="2621316"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p:sp>
            <p:nvSpPr>
              <p:cNvPr id="88" name="CasellaDiTesto 87"/>
              <p:cNvSpPr txBox="1">
                <a:spLocks noRot="1" noChangeAspect="1" noMove="1" noResize="1" noEditPoints="1" noAdjustHandles="1" noChangeArrowheads="1" noChangeShapeType="1" noTextEdit="1"/>
              </p:cNvSpPr>
              <p:nvPr/>
            </p:nvSpPr>
            <p:spPr>
              <a:xfrm>
                <a:off x="4849220" y="3811029"/>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smtClean="0"/>
              <a:t>Composition</a:t>
            </a:r>
            <a:r>
              <a:rPr lang="it-IT" dirty="0" smtClean="0"/>
              <a:t> of </a:t>
            </a:r>
            <a:r>
              <a:rPr lang="it-IT" dirty="0" err="1" smtClean="0"/>
              <a:t>Asteroids</a:t>
            </a:r>
            <a:r>
              <a:rPr lang="it-IT" dirty="0" smtClean="0"/>
              <a:t> and </a:t>
            </a:r>
            <a:r>
              <a:rPr lang="it-IT" dirty="0" err="1" smtClean="0"/>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smtClean="0">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Stop</a:t>
              </a:r>
              <a:endParaRPr lang="it-IT" sz="2000" dirty="0">
                <a:solidFill>
                  <a:schemeClr val="tx1"/>
                </a:solidFill>
              </a:endParaRP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CasellaDiTesto 127"/>
                <p:cNvSpPr txBox="1"/>
                <p:nvPr/>
              </p:nvSpPr>
              <p:spPr>
                <a:xfrm>
                  <a:off x="1512161" y="2814459"/>
                  <a:ext cx="2621316"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0" name="CasellaDiTesto 129"/>
                <p:cNvSpPr txBox="1"/>
                <p:nvPr/>
              </p:nvSpPr>
              <p:spPr>
                <a:xfrm>
                  <a:off x="-151689" y="2994961"/>
                  <a:ext cx="1548793" cy="2426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m:t>
                        </m:r>
                        <m:r>
                          <a:rPr lang="it-IT" sz="1000" b="0" i="1" dirty="0" smtClean="0">
                            <a:latin typeface="Cambria Math" panose="02040503050406030204" pitchFamily="18" charset="0"/>
                          </a:rPr>
                          <m:t>𝑠𝑖𝑡𝑖𝑜𝑛</m:t>
                        </m:r>
                      </m:oMath>
                    </m:oMathPara>
                  </a14:m>
                  <a:endParaRPr lang="it-IT" sz="1000" baseline="-25000" dirty="0"/>
                </a:p>
              </p:txBody>
            </p:sp>
          </mc:Choice>
          <mc:Fallback>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0</m:t>
                        </m:r>
                      </m:oMath>
                    </m:oMathPara>
                  </a14:m>
                  <a:endParaRPr lang="it-IT" sz="1000" dirty="0"/>
                </a:p>
              </p:txBody>
            </p:sp>
          </mc:Choice>
          <mc:Fallback>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CasellaDiTesto 137"/>
                <p:cNvSpPr txBox="1"/>
                <p:nvPr/>
              </p:nvSpPr>
              <p:spPr>
                <a:xfrm>
                  <a:off x="-141741" y="2623565"/>
                  <a:ext cx="2166701" cy="2806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3" name="CasellaDiTesto 142"/>
              <p:cNvSpPr txBox="1"/>
              <p:nvPr/>
            </p:nvSpPr>
            <p:spPr>
              <a:xfrm>
                <a:off x="4139092" y="2578330"/>
                <a:ext cx="2621316" cy="18255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4" name="CasellaDiTesto 143"/>
              <p:cNvSpPr txBox="1"/>
              <p:nvPr/>
            </p:nvSpPr>
            <p:spPr>
              <a:xfrm>
                <a:off x="4168015" y="5258213"/>
                <a:ext cx="2621316" cy="18255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3" name="CasellaDiTesto 152"/>
              <p:cNvSpPr txBox="1"/>
              <p:nvPr/>
            </p:nvSpPr>
            <p:spPr>
              <a:xfrm>
                <a:off x="-896565" y="3530112"/>
                <a:ext cx="2621316" cy="2276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p:sp>
            <p:nvSpPr>
              <p:cNvPr id="153" name="CasellaDiTesto 152"/>
              <p:cNvSpPr txBox="1">
                <a:spLocks noRot="1" noChangeAspect="1" noMove="1" noResize="1" noEditPoints="1" noAdjustHandles="1" noChangeArrowheads="1" noChangeShapeType="1" noTextEdit="1"/>
              </p:cNvSpPr>
              <p:nvPr/>
            </p:nvSpPr>
            <p:spPr>
              <a:xfrm>
                <a:off x="-896565" y="3530112"/>
                <a:ext cx="2621316" cy="227626"/>
              </a:xfrm>
              <a:prstGeom prst="rect">
                <a:avLst/>
              </a:prstGeom>
              <a:blipFill>
                <a:blip r:embed="rId22"/>
                <a:stretch>
                  <a:fillRect b="-5405"/>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smtClean="0"/>
              <a:t>Shared</a:t>
            </a:r>
            <a:r>
              <a:rPr lang="it-IT" sz="900" dirty="0" smtClean="0"/>
              <a:t> </a:t>
            </a:r>
            <a:r>
              <a:rPr lang="it-IT" sz="900" dirty="0" err="1" smtClean="0"/>
              <a:t>variable</a:t>
            </a:r>
            <a:r>
              <a:rPr lang="it-IT" sz="900" dirty="0" smtClean="0"/>
              <a:t>: </a:t>
            </a:r>
            <a:r>
              <a:rPr lang="it-IT" sz="900" i="1" dirty="0" smtClean="0"/>
              <a:t>p</a:t>
            </a:r>
            <a:r>
              <a:rPr lang="it-IT" sz="900" dirty="0" smtClean="0"/>
              <a:t> </a:t>
            </a:r>
            <a:r>
              <a:rPr lang="it-IT" sz="900" dirty="0" err="1" smtClean="0"/>
              <a:t>int</a:t>
            </a:r>
            <a:r>
              <a:rPr lang="it-IT" sz="900" dirty="0" smtClean="0"/>
              <a:t> (punteggio)</a:t>
            </a:r>
          </a:p>
          <a:p>
            <a:r>
              <a:rPr lang="it-IT" sz="900" dirty="0" smtClean="0"/>
              <a:t>Input: </a:t>
            </a:r>
            <a:r>
              <a:rPr lang="it-IT" sz="900" i="1" dirty="0" smtClean="0"/>
              <a:t>Stop</a:t>
            </a:r>
            <a:r>
              <a:rPr lang="it-IT" sz="900" dirty="0" smtClean="0"/>
              <a:t> </a:t>
            </a:r>
          </a:p>
          <a:p>
            <a:r>
              <a:rPr lang="it-IT" sz="900" dirty="0" err="1" smtClean="0"/>
              <a:t>Outputs</a:t>
            </a:r>
            <a:r>
              <a:rPr lang="it-IT" sz="900" dirty="0" smtClean="0"/>
              <a:t>: </a:t>
            </a:r>
            <a:r>
              <a:rPr lang="it-IT" sz="900" i="1" dirty="0" smtClean="0"/>
              <a:t>position</a:t>
            </a:r>
            <a:r>
              <a:rPr lang="it-IT" sz="900" dirty="0" smtClean="0"/>
              <a:t> </a:t>
            </a:r>
            <a:endParaRPr lang="it-IT" sz="900" dirty="0"/>
          </a:p>
        </p:txBody>
      </p:sp>
      <p:sp>
        <p:nvSpPr>
          <p:cNvPr id="156" name="CasellaDiTesto 155"/>
          <p:cNvSpPr txBox="1"/>
          <p:nvPr/>
        </p:nvSpPr>
        <p:spPr>
          <a:xfrm>
            <a:off x="4957483" y="1494705"/>
            <a:ext cx="358387" cy="369332"/>
          </a:xfrm>
          <a:prstGeom prst="rect">
            <a:avLst/>
          </a:prstGeom>
          <a:noFill/>
        </p:spPr>
        <p:txBody>
          <a:bodyPr wrap="square" rtlCol="0">
            <a:spAutoFit/>
          </a:bodyPr>
          <a:lstStyle/>
          <a:p>
            <a:r>
              <a:rPr lang="it-IT" dirty="0" smtClean="0"/>
              <a:t>1</a:t>
            </a:r>
            <a:endParaRPr lang="it-IT" dirty="0"/>
          </a:p>
        </p:txBody>
      </p:sp>
      <p:sp>
        <p:nvSpPr>
          <p:cNvPr id="157" name="CasellaDiTesto 156"/>
          <p:cNvSpPr txBox="1"/>
          <p:nvPr/>
        </p:nvSpPr>
        <p:spPr>
          <a:xfrm>
            <a:off x="4946467" y="4125383"/>
            <a:ext cx="358387" cy="369332"/>
          </a:xfrm>
          <a:prstGeom prst="rect">
            <a:avLst/>
          </a:prstGeom>
          <a:noFill/>
        </p:spPr>
        <p:txBody>
          <a:bodyPr wrap="square" rtlCol="0">
            <a:spAutoFit/>
          </a:bodyPr>
          <a:lstStyle/>
          <a:p>
            <a:r>
              <a:rPr lang="it-IT" dirty="0"/>
              <a:t>2</a:t>
            </a:r>
            <a:endParaRPr lang="it-IT" dirty="0"/>
          </a:p>
        </p:txBody>
      </p:sp>
      <mc:AlternateContent xmlns:mc="http://schemas.openxmlformats.org/markup-compatibility/2006">
        <mc:Choice xmlns:a14="http://schemas.microsoft.com/office/drawing/2010/main" Requires="a14">
          <p:sp>
            <p:nvSpPr>
              <p:cNvPr id="166" name="CasellaDiTesto 165"/>
              <p:cNvSpPr txBox="1"/>
              <p:nvPr/>
            </p:nvSpPr>
            <p:spPr>
              <a:xfrm>
                <a:off x="3618474" y="1526727"/>
                <a:ext cx="2805645" cy="507831"/>
              </a:xfrm>
              <a:prstGeom prst="rect">
                <a:avLst/>
              </a:prstGeom>
              <a:noFill/>
            </p:spPr>
            <p:txBody>
              <a:bodyPr wrap="square" rtlCol="0">
                <a:spAutoFit/>
              </a:bodyPr>
              <a:lstStyle/>
              <a:p>
                <a:r>
                  <a:rPr lang="it-IT" sz="900" dirty="0" err="1" smtClean="0"/>
                  <a:t>Variables</a:t>
                </a:r>
                <a:r>
                  <a:rPr lang="it-IT" sz="900" dirty="0" smtClean="0"/>
                  <a:t>: x</a:t>
                </a:r>
                <a:r>
                  <a:rPr lang="it-IT" sz="900" baseline="-25000" dirty="0" smtClean="0"/>
                  <a:t>a</a:t>
                </a:r>
                <a:r>
                  <a:rPr lang="it-IT" sz="900" dirty="0" smtClean="0"/>
                  <a:t>, y</a:t>
                </a:r>
                <a:r>
                  <a:rPr lang="it-IT" sz="900" baseline="-25000" dirty="0" smtClean="0"/>
                  <a:t>a</a:t>
                </a:r>
                <a:r>
                  <a:rPr lang="it-IT" sz="900" dirty="0" smtClean="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smtClean="0"/>
              </a:p>
              <a:p>
                <a:r>
                  <a:rPr lang="it-IT" sz="900" dirty="0" smtClean="0"/>
                  <a:t>Input: </a:t>
                </a:r>
                <a:r>
                  <a:rPr lang="it-IT" sz="900" i="1" dirty="0" smtClean="0"/>
                  <a:t>Stop</a:t>
                </a:r>
                <a:r>
                  <a:rPr lang="it-IT" sz="900" dirty="0" smtClean="0"/>
                  <a:t> </a:t>
                </a:r>
              </a:p>
              <a:p>
                <a:r>
                  <a:rPr lang="it-IT" sz="900" dirty="0" err="1" smtClean="0"/>
                  <a:t>Outputs</a:t>
                </a:r>
                <a:r>
                  <a:rPr lang="it-IT" sz="900" dirty="0" smtClean="0"/>
                  <a:t>: </a:t>
                </a:r>
                <a:r>
                  <a:rPr lang="it-IT" sz="900" i="1" dirty="0" smtClean="0"/>
                  <a:t>position 1</a:t>
                </a:r>
                <a:r>
                  <a:rPr lang="it-IT" sz="900" dirty="0" smtClean="0"/>
                  <a:t> </a:t>
                </a:r>
                <a:endParaRPr lang="it-IT" sz="900" dirty="0"/>
              </a:p>
            </p:txBody>
          </p:sp>
        </mc:Choice>
        <mc:Fallback>
          <p:sp>
            <p:nvSpPr>
              <p:cNvPr id="166" name="CasellaDiTesto 165"/>
              <p:cNvSpPr txBox="1">
                <a:spLocks noRot="1" noChangeAspect="1" noMove="1" noResize="1" noEditPoints="1" noAdjustHandles="1" noChangeArrowheads="1" noChangeShapeType="1" noTextEdit="1"/>
              </p:cNvSpPr>
              <p:nvPr/>
            </p:nvSpPr>
            <p:spPr>
              <a:xfrm>
                <a:off x="3618474" y="1526727"/>
                <a:ext cx="2805645" cy="507831"/>
              </a:xfrm>
              <a:prstGeom prst="rect">
                <a:avLst/>
              </a:prstGeom>
              <a:blipFill>
                <a:blip r:embed="rId23"/>
                <a:stretch>
                  <a:fillRect b="-476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67" name="CasellaDiTesto 166"/>
              <p:cNvSpPr txBox="1"/>
              <p:nvPr/>
            </p:nvSpPr>
            <p:spPr>
              <a:xfrm>
                <a:off x="3751687" y="4146861"/>
                <a:ext cx="2805645" cy="507831"/>
              </a:xfrm>
              <a:prstGeom prst="rect">
                <a:avLst/>
              </a:prstGeom>
              <a:noFill/>
            </p:spPr>
            <p:txBody>
              <a:bodyPr wrap="square" rtlCol="0">
                <a:spAutoFit/>
              </a:bodyPr>
              <a:lstStyle/>
              <a:p>
                <a:r>
                  <a:rPr lang="it-IT" sz="900" dirty="0" err="1" smtClean="0"/>
                  <a:t>Variables</a:t>
                </a:r>
                <a:r>
                  <a:rPr lang="it-IT" sz="900" dirty="0" smtClean="0"/>
                  <a:t>: x</a:t>
                </a:r>
                <a:r>
                  <a:rPr lang="it-IT" sz="900" baseline="-25000" dirty="0" smtClean="0"/>
                  <a:t>a</a:t>
                </a:r>
                <a:r>
                  <a:rPr lang="it-IT" sz="900" dirty="0" smtClean="0"/>
                  <a:t>, y</a:t>
                </a:r>
                <a:r>
                  <a:rPr lang="it-IT" sz="900" baseline="-25000" dirty="0" smtClean="0"/>
                  <a:t>a</a:t>
                </a:r>
                <a:r>
                  <a:rPr lang="it-IT" sz="900" dirty="0" smtClean="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smtClean="0"/>
              </a:p>
              <a:p>
                <a:r>
                  <a:rPr lang="it-IT" sz="900" dirty="0" smtClean="0"/>
                  <a:t>Input: </a:t>
                </a:r>
                <a:r>
                  <a:rPr lang="it-IT" sz="900" i="1" dirty="0" smtClean="0"/>
                  <a:t>Stop</a:t>
                </a:r>
                <a:r>
                  <a:rPr lang="it-IT" sz="900" dirty="0" smtClean="0"/>
                  <a:t> </a:t>
                </a:r>
              </a:p>
              <a:p>
                <a:r>
                  <a:rPr lang="it-IT" sz="900" dirty="0" err="1" smtClean="0"/>
                  <a:t>Outputs</a:t>
                </a:r>
                <a:r>
                  <a:rPr lang="it-IT" sz="900" dirty="0" smtClean="0"/>
                  <a:t>: </a:t>
                </a:r>
                <a:r>
                  <a:rPr lang="it-IT" sz="900" i="1" dirty="0" smtClean="0"/>
                  <a:t>position 2</a:t>
                </a:r>
                <a:r>
                  <a:rPr lang="it-IT" sz="900" dirty="0" smtClean="0"/>
                  <a:t> </a:t>
                </a:r>
                <a:endParaRPr lang="it-IT" sz="900" dirty="0"/>
              </a:p>
            </p:txBody>
          </p:sp>
        </mc:Choice>
        <mc:Fallback>
          <p:sp>
            <p:nvSpPr>
              <p:cNvPr id="167" name="CasellaDiTesto 166"/>
              <p:cNvSpPr txBox="1">
                <a:spLocks noRot="1" noChangeAspect="1" noMove="1" noResize="1" noEditPoints="1" noAdjustHandles="1" noChangeArrowheads="1" noChangeShapeType="1" noTextEdit="1"/>
              </p:cNvSpPr>
              <p:nvPr/>
            </p:nvSpPr>
            <p:spPr>
              <a:xfrm>
                <a:off x="3751687" y="4146861"/>
                <a:ext cx="2805645" cy="507831"/>
              </a:xfrm>
              <a:prstGeom prst="rect">
                <a:avLst/>
              </a:prstGeom>
              <a:blipFill>
                <a:blip r:embed="rId24"/>
                <a:stretch>
                  <a:fillRect b="-4762"/>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smtClean="0"/>
              <a:t>Variable</a:t>
            </a:r>
            <a:r>
              <a:rPr lang="it-IT" sz="1200" dirty="0" smtClean="0"/>
              <a:t>: </a:t>
            </a:r>
            <a:r>
              <a:rPr lang="it-IT" sz="1200" dirty="0" err="1" smtClean="0"/>
              <a:t>Sposition</a:t>
            </a:r>
            <a:r>
              <a:rPr lang="it-IT" sz="1200" dirty="0" smtClean="0"/>
              <a:t> (x</a:t>
            </a:r>
            <a:r>
              <a:rPr lang="it-IT" sz="1200" baseline="-25000" dirty="0" smtClean="0"/>
              <a:t>s</a:t>
            </a:r>
            <a:r>
              <a:rPr lang="it-IT" sz="1200" dirty="0" smtClean="0"/>
              <a:t>,y</a:t>
            </a:r>
            <a:r>
              <a:rPr lang="it-IT" sz="1200" baseline="-25000" dirty="0" smtClean="0"/>
              <a:t>s</a:t>
            </a:r>
            <a:r>
              <a:rPr lang="it-IT" sz="1200" dirty="0" smtClean="0"/>
              <a:t>)</a:t>
            </a:r>
          </a:p>
          <a:p>
            <a:r>
              <a:rPr lang="it-IT" sz="1200" dirty="0" smtClean="0"/>
              <a:t>Input: position  </a:t>
            </a:r>
          </a:p>
          <a:p>
            <a:r>
              <a:rPr lang="it-IT" sz="1200" dirty="0" err="1" smtClean="0"/>
              <a:t>Outputs</a:t>
            </a:r>
            <a:r>
              <a:rPr lang="it-IT" sz="1200" dirty="0" smtClean="0"/>
              <a:t>: Stop</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smtClean="0"/>
              <a:t>FSM </a:t>
            </a:r>
            <a:r>
              <a:rPr lang="it-IT" dirty="0" err="1" smtClean="0"/>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smtClean="0"/>
              <a:t>FSM </a:t>
            </a:r>
            <a:r>
              <a:rPr lang="it-IT" dirty="0" err="1" smtClean="0"/>
              <a:t>Spaceship</a:t>
            </a:r>
            <a:endParaRPr lang="it-IT" dirty="0"/>
          </a:p>
        </p:txBody>
      </p:sp>
    </p:spTree>
    <p:extLst>
      <p:ext uri="{BB962C8B-B14F-4D97-AF65-F5344CB8AC3E}">
        <p14:creationId xmlns:p14="http://schemas.microsoft.com/office/powerpoint/2010/main" val="3997935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Asteroids</a:t>
            </a:r>
            <a:r>
              <a:rPr lang="it-IT" dirty="0" smtClean="0"/>
              <a:t>, State </a:t>
            </a:r>
            <a:r>
              <a:rPr lang="it-IT" dirty="0" err="1" smtClean="0"/>
              <a:t>refinement</a:t>
            </a:r>
            <a:endParaRPr lang="it-IT" dirty="0"/>
          </a:p>
        </p:txBody>
      </p:sp>
      <mc:AlternateContent xmlns:mc="http://schemas.openxmlformats.org/markup-compatibility/2006">
        <mc:Choice xmlns:a14="http://schemas.microsoft.com/office/drawing/2010/main" Requires="a14">
          <p:sp>
            <p:nvSpPr>
              <p:cNvPr id="44" name="CasellaDiTesto 43"/>
              <p:cNvSpPr txBox="1"/>
              <p:nvPr/>
            </p:nvSpPr>
            <p:spPr>
              <a:xfrm>
                <a:off x="8580582" y="777199"/>
                <a:ext cx="3516168" cy="3293209"/>
              </a:xfrm>
              <a:prstGeom prst="rect">
                <a:avLst/>
              </a:prstGeom>
              <a:noFill/>
            </p:spPr>
            <p:txBody>
              <a:bodyPr wrap="square" rtlCol="0">
                <a:spAutoFit/>
              </a:bodyPr>
              <a:lstStyle/>
              <a:p>
                <a:r>
                  <a:rPr lang="it-IT" sz="1600" dirty="0" smtClean="0"/>
                  <a:t>Parametri del sistema</a:t>
                </a:r>
              </a:p>
              <a:p>
                <a:pPr marL="342900" indent="-342900">
                  <a:buFont typeface="+mj-lt"/>
                  <a:buAutoNum type="arabicPeriod"/>
                </a:pPr>
                <a:r>
                  <a:rPr lang="it-IT" sz="1600" dirty="0" smtClean="0"/>
                  <a:t>Variabili:</a:t>
                </a:r>
              </a:p>
              <a:p>
                <a:pPr marL="742950" lvl="1" indent="-285750">
                  <a:buFont typeface="Arial" panose="020B0604020202020204" pitchFamily="34" charset="0"/>
                  <a:buChar char="•"/>
                </a:pPr>
                <a:r>
                  <a:rPr lang="it-IT" sz="1600" i="1" dirty="0" smtClean="0"/>
                  <a:t>x</a:t>
                </a:r>
                <a:r>
                  <a:rPr lang="it-IT" sz="1600" i="1" baseline="-25000" dirty="0" smtClean="0"/>
                  <a:t>a</a:t>
                </a:r>
                <a:r>
                  <a:rPr lang="it-IT" sz="1600" dirty="0" smtClean="0"/>
                  <a:t> (posizione asteroide)</a:t>
                </a:r>
              </a:p>
              <a:p>
                <a:pPr marL="742950" lvl="1" indent="-285750">
                  <a:buFont typeface="Arial" panose="020B0604020202020204" pitchFamily="34" charset="0"/>
                  <a:buChar char="•"/>
                </a:pPr>
                <a:r>
                  <a:rPr lang="it-IT" sz="1600" i="1" dirty="0" smtClean="0"/>
                  <a:t>y</a:t>
                </a:r>
                <a:r>
                  <a:rPr lang="it-IT" sz="1600" i="1" baseline="-25000" dirty="0" smtClean="0"/>
                  <a:t>a</a:t>
                </a:r>
                <a:r>
                  <a:rPr lang="it-IT" sz="1600" i="1" dirty="0" smtClean="0"/>
                  <a:t> </a:t>
                </a:r>
                <a:r>
                  <a:rPr lang="it-IT" sz="1600" dirty="0" smtClean="0"/>
                  <a:t>(posizione asteroide)</a:t>
                </a:r>
              </a:p>
              <a:p>
                <a:pPr marL="742950" lvl="1" indent="-285750">
                  <a:buFont typeface="Arial" panose="020B0604020202020204" pitchFamily="34" charset="0"/>
                  <a:buChar char="•"/>
                </a:pPr>
                <a14:m>
                  <m:oMath xmlns:m="http://schemas.openxmlformats.org/officeDocument/2006/math">
                    <m:r>
                      <a:rPr lang="it-IT" sz="1600" i="1" smtClean="0">
                        <a:latin typeface="Cambria Math" panose="02040503050406030204" pitchFamily="18" charset="0"/>
                        <a:ea typeface="Cambria Math" panose="02040503050406030204" pitchFamily="18" charset="0"/>
                      </a:rPr>
                      <m:t>𝛾</m:t>
                    </m:r>
                  </m:oMath>
                </a14:m>
                <a:r>
                  <a:rPr lang="it-IT" sz="1600" i="1" dirty="0" smtClean="0"/>
                  <a:t> </a:t>
                </a:r>
                <a:r>
                  <a:rPr lang="it-IT" sz="1600" i="1" dirty="0" smtClean="0"/>
                  <a:t>(</a:t>
                </a:r>
                <a:r>
                  <a:rPr lang="it-IT" sz="1600" dirty="0" smtClean="0"/>
                  <a:t>angolo d’impatto)</a:t>
                </a:r>
                <a:endParaRPr lang="it-IT" sz="1600" dirty="0" smtClean="0"/>
              </a:p>
              <a:p>
                <a:pPr marL="742950" lvl="1" indent="-285750">
                  <a:buFont typeface="Arial" panose="020B0604020202020204" pitchFamily="34" charset="0"/>
                  <a:buChar char="•"/>
                </a:pPr>
                <a:r>
                  <a:rPr lang="it-IT" sz="1600" i="1" dirty="0"/>
                  <a:t>p</a:t>
                </a:r>
                <a:r>
                  <a:rPr lang="it-IT" sz="1600" dirty="0" smtClean="0"/>
                  <a:t> (Punteggio)</a:t>
                </a:r>
              </a:p>
              <a:p>
                <a:pPr marL="342900" indent="-342900">
                  <a:buFont typeface="+mj-lt"/>
                  <a:buAutoNum type="arabicPeriod"/>
                </a:pPr>
                <a:r>
                  <a:rPr lang="it-IT" sz="1600" dirty="0" smtClean="0"/>
                  <a:t>Costanti:</a:t>
                </a:r>
              </a:p>
              <a:p>
                <a:pPr marL="800100" lvl="1" indent="-342900">
                  <a:buFont typeface="Arial" panose="020B0604020202020204" pitchFamily="34" charset="0"/>
                  <a:buChar char="•"/>
                </a:pPr>
                <a:r>
                  <a:rPr lang="it-IT" sz="1600" i="1" dirty="0"/>
                  <a:t>v</a:t>
                </a:r>
                <a:r>
                  <a:rPr lang="it-IT" sz="1600" dirty="0" smtClean="0"/>
                  <a:t> (velocità)</a:t>
                </a:r>
              </a:p>
              <a:p>
                <a:pPr marL="800100" lvl="1" indent="-342900">
                  <a:buFont typeface="Arial" panose="020B0604020202020204" pitchFamily="34" charset="0"/>
                  <a:buChar char="•"/>
                </a:pPr>
                <a:r>
                  <a:rPr lang="it-IT" sz="1600" i="1" dirty="0" smtClean="0"/>
                  <a:t>x</a:t>
                </a:r>
                <a:r>
                  <a:rPr lang="it-IT" sz="1600" i="1" baseline="-25000" dirty="0" smtClean="0"/>
                  <a:t>max</a:t>
                </a:r>
                <a:r>
                  <a:rPr lang="it-IT" sz="1600" dirty="0" smtClean="0"/>
                  <a:t> (valore massimo, bordo)</a:t>
                </a:r>
              </a:p>
              <a:p>
                <a:pPr marL="800100" lvl="1" indent="-342900">
                  <a:buFont typeface="Arial" panose="020B0604020202020204" pitchFamily="34" charset="0"/>
                  <a:buChar char="•"/>
                </a:pPr>
                <a:r>
                  <a:rPr lang="it-IT" sz="1600" i="1" dirty="0" err="1" smtClean="0"/>
                  <a:t>x</a:t>
                </a:r>
                <a:r>
                  <a:rPr lang="it-IT" sz="1600" i="1" baseline="-25000" dirty="0" err="1" smtClean="0"/>
                  <a:t>min</a:t>
                </a:r>
                <a:r>
                  <a:rPr lang="it-IT" sz="1600" dirty="0" smtClean="0"/>
                  <a:t> (valore minimo, bordo)</a:t>
                </a:r>
              </a:p>
              <a:p>
                <a:pPr marL="800100" lvl="1" indent="-342900">
                  <a:buFont typeface="Arial" panose="020B0604020202020204" pitchFamily="34" charset="0"/>
                  <a:buChar char="•"/>
                </a:pPr>
                <a:r>
                  <a:rPr lang="it-IT" sz="1600" i="1" dirty="0" err="1"/>
                  <a:t>y</a:t>
                </a:r>
                <a:r>
                  <a:rPr lang="it-IT" sz="1600" i="1" baseline="-25000" dirty="0" err="1" smtClean="0"/>
                  <a:t>max</a:t>
                </a:r>
                <a:r>
                  <a:rPr lang="it-IT" sz="1600" dirty="0" smtClean="0"/>
                  <a:t> (valore massimo, bordo)</a:t>
                </a:r>
              </a:p>
              <a:p>
                <a:pPr marL="800100" lvl="1" indent="-342900">
                  <a:buFont typeface="Arial" panose="020B0604020202020204" pitchFamily="34" charset="0"/>
                  <a:buChar char="•"/>
                </a:pPr>
                <a:r>
                  <a:rPr lang="it-IT" sz="1600" i="1" dirty="0" err="1"/>
                  <a:t>y</a:t>
                </a:r>
                <a:r>
                  <a:rPr lang="it-IT" sz="1600" i="1" baseline="-25000" dirty="0" err="1" smtClean="0"/>
                  <a:t>min</a:t>
                </a:r>
                <a:r>
                  <a:rPr lang="it-IT" sz="1600" dirty="0" smtClean="0"/>
                  <a:t> (valore minimo, bordo)</a:t>
                </a:r>
              </a:p>
              <a:p>
                <a:pPr marL="800100" lvl="1" indent="-342900">
                  <a:buFont typeface="Arial" panose="020B0604020202020204" pitchFamily="34" charset="0"/>
                  <a:buChar char="•"/>
                </a:pPr>
                <a:endParaRPr lang="it-IT" sz="1600" dirty="0" smtClean="0"/>
              </a:p>
            </p:txBody>
          </p:sp>
        </mc:Choice>
        <mc:Fallback>
          <p:sp>
            <p:nvSpPr>
              <p:cNvPr id="44" name="CasellaDiTesto 43"/>
              <p:cNvSpPr txBox="1">
                <a:spLocks noRot="1" noChangeAspect="1" noMove="1" noResize="1" noEditPoints="1" noAdjustHandles="1" noChangeArrowheads="1" noChangeShapeType="1" noTextEdit="1"/>
              </p:cNvSpPr>
              <p:nvPr/>
            </p:nvSpPr>
            <p:spPr>
              <a:xfrm>
                <a:off x="8580582" y="777199"/>
                <a:ext cx="3516168" cy="3293209"/>
              </a:xfrm>
              <a:prstGeom prst="rect">
                <a:avLst/>
              </a:prstGeom>
              <a:blipFill>
                <a:blip r:embed="rId3"/>
                <a:stretch>
                  <a:fillRect l="-1042" t="-555"/>
                </a:stretch>
              </a:blipFill>
            </p:spPr>
            <p:txBody>
              <a:bodyPr/>
              <a:lstStyle/>
              <a:p>
                <a:r>
                  <a:rPr lang="it-IT">
                    <a:noFill/>
                  </a:rPr>
                  <a:t> </a:t>
                </a:r>
              </a:p>
            </p:txBody>
          </p:sp>
        </mc:Fallback>
      </mc:AlternateContent>
      <p:sp>
        <p:nvSpPr>
          <p:cNvPr id="45" name="CasellaDiTesto 44"/>
          <p:cNvSpPr txBox="1"/>
          <p:nvPr/>
        </p:nvSpPr>
        <p:spPr>
          <a:xfrm>
            <a:off x="8656782" y="4159692"/>
            <a:ext cx="3287568" cy="830997"/>
          </a:xfrm>
          <a:prstGeom prst="rect">
            <a:avLst/>
          </a:prstGeom>
          <a:noFill/>
        </p:spPr>
        <p:txBody>
          <a:bodyPr wrap="square" rtlCol="0">
            <a:spAutoFit/>
          </a:bodyPr>
          <a:lstStyle/>
          <a:p>
            <a:r>
              <a:rPr lang="it-IT" sz="1600" dirty="0" smtClean="0"/>
              <a:t>Output:</a:t>
            </a:r>
          </a:p>
          <a:p>
            <a:pPr marL="285750" indent="-285750">
              <a:buFont typeface="Arial" panose="020B0604020202020204" pitchFamily="34" charset="0"/>
              <a:buChar char="•"/>
            </a:pPr>
            <a:r>
              <a:rPr lang="it-IT" sz="1600" i="1" dirty="0"/>
              <a:t>p</a:t>
            </a:r>
            <a:r>
              <a:rPr lang="it-IT" sz="1600" i="1" dirty="0" smtClean="0"/>
              <a:t>osition </a:t>
            </a:r>
            <a:r>
              <a:rPr lang="it-IT" sz="1600" dirty="0" smtClean="0"/>
              <a:t>(posizione attuale dell’asteroide (</a:t>
            </a:r>
            <a:r>
              <a:rPr lang="it-IT" sz="1600" i="1" dirty="0" smtClean="0"/>
              <a:t>x</a:t>
            </a:r>
            <a:r>
              <a:rPr lang="it-IT" sz="1600" i="1" baseline="-25000" dirty="0" smtClean="0"/>
              <a:t>a</a:t>
            </a:r>
            <a:r>
              <a:rPr lang="it-IT" sz="1600" i="1" dirty="0" smtClean="0"/>
              <a:t>,y</a:t>
            </a:r>
            <a:r>
              <a:rPr lang="it-IT" sz="1600" i="1" baseline="-25000" dirty="0" smtClean="0"/>
              <a:t>a</a:t>
            </a:r>
            <a:r>
              <a:rPr lang="it-IT" sz="1600" dirty="0" smtClean="0"/>
              <a:t>) )</a:t>
            </a:r>
            <a:endParaRPr lang="it-IT" sz="1600" dirty="0"/>
          </a:p>
        </p:txBody>
      </p:sp>
      <p:grpSp>
        <p:nvGrpSpPr>
          <p:cNvPr id="52" name="Gruppo 51"/>
          <p:cNvGrpSpPr/>
          <p:nvPr/>
        </p:nvGrpSpPr>
        <p:grpSpPr>
          <a:xfrm>
            <a:off x="2256291" y="1579182"/>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smtClean="0">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CasellaDiTesto 13"/>
                  <p:cNvSpPr txBox="1"/>
                  <p:nvPr/>
                </p:nvSpPr>
                <p:spPr>
                  <a:xfrm>
                    <a:off x="5286467" y="2417382"/>
                    <a:ext cx="1443341" cy="17361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𝛾</m:t>
                          </m:r>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𝛾</m:t>
                          </m:r>
                        </m:oMath>
                      </m:oMathPara>
                    </a14:m>
                    <a:endParaRPr lang="it-IT" sz="1000" b="0" dirty="0" smtClean="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smtClean="0">
                      <a:ea typeface="Cambria Math" panose="02040503050406030204" pitchFamily="18" charset="0"/>
                    </a:endParaRPr>
                  </a:p>
                  <a:p>
                    <a:endParaRPr lang="it-IT" sz="1000" b="0" dirty="0" smtClean="0">
                      <a:ea typeface="Cambria Math" panose="02040503050406030204" pitchFamily="18" charset="0"/>
                    </a:endParaRPr>
                  </a:p>
                </p:txBody>
              </p:sp>
            </mc:Choice>
            <mc:Fallback>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CasellaDiTesto 20"/>
                  <p:cNvSpPr txBox="1"/>
                  <p:nvPr/>
                </p:nvSpPr>
                <p:spPr>
                  <a:xfrm>
                    <a:off x="4429109" y="2965458"/>
                    <a:ext cx="1193022" cy="17361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𝛾</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𝜋</m:t>
                          </m:r>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𝛾</m:t>
                          </m:r>
                        </m:oMath>
                      </m:oMathPara>
                    </a14:m>
                    <a:endParaRPr lang="it-IT" sz="1000" b="0" dirty="0" smtClean="0"/>
                  </a:p>
                  <a:p>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smtClean="0">
                      <a:ea typeface="Cambria Math" panose="02040503050406030204" pitchFamily="18" charset="0"/>
                    </a:endParaRPr>
                  </a:p>
                  <a:p>
                    <a:endParaRPr lang="it-IT" sz="1000" b="0" dirty="0" smtClean="0"/>
                  </a:p>
                </p:txBody>
              </p:sp>
            </mc:Choice>
            <mc:Fallback>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CasellaDiTesto 24"/>
                  <p:cNvSpPr txBox="1"/>
                  <p:nvPr/>
                </p:nvSpPr>
                <p:spPr>
                  <a:xfrm>
                    <a:off x="6491290" y="3103249"/>
                    <a:ext cx="852792" cy="17361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m:t>
                          </m:r>
                          <m:r>
                            <a:rPr lang="it-IT" sz="1000" b="0" i="1" dirty="0" smtClean="0">
                              <a:latin typeface="Cambria Math" panose="02040503050406030204" pitchFamily="18" charset="0"/>
                            </a:rPr>
                            <m:t>𝑠𝑖𝑡𝑖𝑜𝑛</m:t>
                          </m:r>
                        </m:oMath>
                      </m:oMathPara>
                    </a14:m>
                    <a:endParaRPr lang="it-IT" sz="1000" baseline="-25000" dirty="0"/>
                  </a:p>
                </p:txBody>
              </p:sp>
            </mc:Choice>
            <mc:Fallback>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smtClean="0"/>
                  </a:p>
                  <a:p>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CasellaDiTesto 50"/>
                <p:cNvSpPr txBox="1"/>
                <p:nvPr/>
              </p:nvSpPr>
              <p:spPr>
                <a:xfrm>
                  <a:off x="2256291" y="3972406"/>
                  <a:ext cx="2166700" cy="2593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54117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Stop</a:t>
              </a:r>
              <a:endParaRPr lang="it-IT" sz="2000" dirty="0">
                <a:solidFill>
                  <a:schemeClr val="tx1"/>
                </a:solidFill>
              </a:endParaRPr>
            </a:p>
          </p:txBody>
        </p:sp>
        <p:sp>
          <p:nvSpPr>
            <p:cNvPr id="7" name="Ovale 6">
              <a:hlinkClick r:id="rId4"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a:t>
              </a:r>
              <a:endParaRPr lang="it-IT" sz="2000" dirty="0">
                <a:solidFill>
                  <a:schemeClr val="tx1"/>
                </a:solidFill>
              </a:endParaRPr>
            </a:p>
          </p:txBody>
        </p:sp>
        <p:sp>
          <p:nvSpPr>
            <p:cNvPr id="8" name="Ovale 7">
              <a:hlinkClick r:id="rId5"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Right</a:t>
              </a:r>
              <a:endParaRPr lang="it-IT" sz="2000" dirty="0">
                <a:solidFill>
                  <a:schemeClr val="tx1"/>
                </a:solidFill>
              </a:endParaRPr>
            </a:p>
          </p:txBody>
        </p:sp>
        <p:sp>
          <p:nvSpPr>
            <p:cNvPr id="9" name="Ovale 8">
              <a:hlinkClick r:id="rId6"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a:t>
              </a:r>
              <a:endParaRPr lang="it-IT" sz="2000" dirty="0">
                <a:solidFill>
                  <a:schemeClr val="tx1"/>
                </a:solidFill>
              </a:endParaRPr>
            </a:p>
          </p:txBody>
        </p:sp>
        <p:sp>
          <p:nvSpPr>
            <p:cNvPr id="10" name="Ovale 9">
              <a:hlinkClick r:id="rId7"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Left</a:t>
              </a:r>
              <a:endParaRPr lang="it-IT" sz="2000" dirty="0">
                <a:solidFill>
                  <a:schemeClr val="tx1"/>
                </a:solidFill>
              </a:endParaRPr>
            </a:p>
          </p:txBody>
        </p:sp>
        <p:sp>
          <p:nvSpPr>
            <p:cNvPr id="11" name="Ovale 10">
              <a:hlinkClick r:id="rId8"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Up-Right</a:t>
              </a:r>
              <a:endParaRPr lang="it-IT" sz="2000" dirty="0">
                <a:solidFill>
                  <a:schemeClr val="tx1"/>
                </a:solidFill>
              </a:endParaRPr>
            </a:p>
          </p:txBody>
        </p:sp>
        <p:sp>
          <p:nvSpPr>
            <p:cNvPr id="12" name="Ovale 11">
              <a:hlinkClick r:id="rId9"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Down-Right</a:t>
              </a:r>
              <a:endParaRPr lang="it-IT" sz="2000" dirty="0">
                <a:solidFill>
                  <a:schemeClr val="tx1"/>
                </a:solidFill>
              </a:endParaRPr>
            </a:p>
          </p:txBody>
        </p:sp>
        <p:sp>
          <p:nvSpPr>
            <p:cNvPr id="13" name="Ovale 12">
              <a:hlinkClick r:id="rId10"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Up-Left</a:t>
              </a:r>
              <a:endParaRPr lang="it-IT" sz="2000" dirty="0">
                <a:solidFill>
                  <a:schemeClr val="tx1"/>
                </a:solidFill>
              </a:endParaRPr>
            </a:p>
          </p:txBody>
        </p:sp>
        <p:sp>
          <p:nvSpPr>
            <p:cNvPr id="14" name="Ovale 13">
              <a:hlinkClick r:id="rId11"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Down-Left</a:t>
              </a:r>
              <a:endParaRPr lang="it-IT" sz="2000" dirty="0">
                <a:solidFill>
                  <a:schemeClr val="tx1"/>
                </a:solidFill>
              </a:endParaRP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9" name="CasellaDiTesto 48"/>
                <p:cNvSpPr txBox="1"/>
                <p:nvPr/>
              </p:nvSpPr>
              <p:spPr>
                <a:xfrm>
                  <a:off x="5478171" y="4798504"/>
                  <a:ext cx="450849" cy="246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CasellaDiTesto 69"/>
                <p:cNvSpPr txBox="1"/>
                <p:nvPr/>
              </p:nvSpPr>
              <p:spPr>
                <a:xfrm>
                  <a:off x="9228477" y="4806451"/>
                  <a:ext cx="450849" cy="246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2" name="CasellaDiTesto 71"/>
                <p:cNvSpPr txBox="1"/>
                <p:nvPr/>
              </p:nvSpPr>
              <p:spPr>
                <a:xfrm>
                  <a:off x="1695762" y="4783946"/>
                  <a:ext cx="450849" cy="246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0" name="CasellaDiTesto 79"/>
                <p:cNvSpPr txBox="1"/>
                <p:nvPr/>
              </p:nvSpPr>
              <p:spPr>
                <a:xfrm>
                  <a:off x="3546986" y="3874376"/>
                  <a:ext cx="1282784" cy="4408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4" name="CasellaDiTesto 83"/>
                <p:cNvSpPr txBox="1"/>
                <p:nvPr/>
              </p:nvSpPr>
              <p:spPr>
                <a:xfrm>
                  <a:off x="3531015" y="1658566"/>
                  <a:ext cx="1262378"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88" name="CasellaDiTesto 87"/>
                <p:cNvSpPr txBox="1"/>
                <p:nvPr/>
              </p:nvSpPr>
              <p:spPr>
                <a:xfrm>
                  <a:off x="3531286" y="6114032"/>
                  <a:ext cx="1314182"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CasellaDiTesto 90"/>
                <p:cNvSpPr txBox="1"/>
                <p:nvPr/>
              </p:nvSpPr>
              <p:spPr>
                <a:xfrm>
                  <a:off x="7755320" y="3901890"/>
                  <a:ext cx="409328" cy="246221"/>
                </a:xfrm>
                <a:prstGeom prst="rect">
                  <a:avLst/>
                </a:prstGeom>
                <a:noFill/>
              </p:spPr>
              <p:txBody>
                <a:bodyPr wrap="square" rtlCol="0">
                  <a:spAutoFit/>
                </a:bodyPr>
                <a:lstStyle/>
                <a:p>
                  <a:pPr/>
                  <a:r>
                    <a:rPr lang="it-IT" sz="1000" b="0" dirty="0" smtClean="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2" name="CasellaDiTesto 91"/>
                <p:cNvSpPr txBox="1"/>
                <p:nvPr/>
              </p:nvSpPr>
              <p:spPr>
                <a:xfrm>
                  <a:off x="7389089" y="3351627"/>
                  <a:ext cx="1311729"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CasellaDiTesto 94"/>
                <p:cNvSpPr txBox="1"/>
                <p:nvPr/>
              </p:nvSpPr>
              <p:spPr>
                <a:xfrm>
                  <a:off x="7764845" y="6104328"/>
                  <a:ext cx="409328" cy="246221"/>
                </a:xfrm>
                <a:prstGeom prst="rect">
                  <a:avLst/>
                </a:prstGeom>
                <a:noFill/>
              </p:spPr>
              <p:txBody>
                <a:bodyPr wrap="square" rtlCol="0">
                  <a:spAutoFit/>
                </a:bodyPr>
                <a:lstStyle/>
                <a:p>
                  <a:pPr/>
                  <a:r>
                    <a:rPr lang="it-IT" sz="1000" b="0" dirty="0" smtClean="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6" name="CasellaDiTesto 95"/>
                <p:cNvSpPr txBox="1"/>
                <p:nvPr/>
              </p:nvSpPr>
              <p:spPr>
                <a:xfrm>
                  <a:off x="7256771" y="5558558"/>
                  <a:ext cx="1284132"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CasellaDiTesto 98"/>
                <p:cNvSpPr txBox="1"/>
                <p:nvPr/>
              </p:nvSpPr>
              <p:spPr>
                <a:xfrm>
                  <a:off x="7739897" y="1655739"/>
                  <a:ext cx="409328" cy="246220"/>
                </a:xfrm>
                <a:prstGeom prst="rect">
                  <a:avLst/>
                </a:prstGeom>
                <a:noFill/>
              </p:spPr>
              <p:txBody>
                <a:bodyPr wrap="square" rtlCol="0">
                  <a:spAutoFit/>
                </a:bodyPr>
                <a:lstStyle/>
                <a:p>
                  <a:pPr/>
                  <a:r>
                    <a:rPr lang="it-IT" sz="1000" b="0" dirty="0" smtClean="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0" name="CasellaDiTesto 99"/>
                <p:cNvSpPr txBox="1"/>
                <p:nvPr/>
              </p:nvSpPr>
              <p:spPr>
                <a:xfrm>
                  <a:off x="7252376" y="1121569"/>
                  <a:ext cx="1384372" cy="271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smtClean="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pPr/>
                  <a:r>
                    <a:rPr lang="it-IT" sz="1000" b="0" dirty="0" smtClean="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sp>
        <p:nvSpPr>
          <p:cNvPr id="131" name="CasellaDiTesto 130"/>
          <p:cNvSpPr txBox="1"/>
          <p:nvPr/>
        </p:nvSpPr>
        <p:spPr>
          <a:xfrm>
            <a:off x="9417774" y="4048713"/>
            <a:ext cx="2743200" cy="1569660"/>
          </a:xfrm>
          <a:prstGeom prst="rect">
            <a:avLst/>
          </a:prstGeom>
          <a:noFill/>
        </p:spPr>
        <p:txBody>
          <a:bodyPr wrap="square" rtlCol="0">
            <a:spAutoFit/>
          </a:bodyPr>
          <a:lstStyle/>
          <a:p>
            <a:r>
              <a:rPr lang="it-IT" sz="1600" dirty="0" smtClean="0"/>
              <a:t>Input:</a:t>
            </a:r>
          </a:p>
          <a:p>
            <a:pPr marL="285750" indent="-285750">
              <a:buFont typeface="Arial" panose="020B0604020202020204" pitchFamily="34" charset="0"/>
              <a:buChar char="•"/>
            </a:pPr>
            <a:r>
              <a:rPr lang="it-IT" sz="1600" i="1" dirty="0" smtClean="0"/>
              <a:t>w</a:t>
            </a:r>
            <a:r>
              <a:rPr lang="it-IT" sz="1600" dirty="0" smtClean="0"/>
              <a:t> (</a:t>
            </a:r>
            <a:r>
              <a:rPr lang="it-IT" sz="1600" dirty="0" err="1" smtClean="0"/>
              <a:t>present</a:t>
            </a:r>
            <a:r>
              <a:rPr lang="it-IT" sz="1600" dirty="0" smtClean="0"/>
              <a:t>, </a:t>
            </a:r>
            <a:r>
              <a:rPr lang="it-IT" sz="1600" dirty="0" err="1" smtClean="0"/>
              <a:t>absent</a:t>
            </a:r>
            <a:r>
              <a:rPr lang="it-IT" sz="1600" dirty="0" smtClean="0"/>
              <a:t>);</a:t>
            </a:r>
          </a:p>
          <a:p>
            <a:pPr marL="285750" indent="-285750">
              <a:buFont typeface="Arial" panose="020B0604020202020204" pitchFamily="34" charset="0"/>
              <a:buChar char="•"/>
            </a:pPr>
            <a:r>
              <a:rPr lang="it-IT" sz="1600" i="1" dirty="0" smtClean="0"/>
              <a:t>a </a:t>
            </a:r>
            <a:r>
              <a:rPr lang="it-IT" sz="1600" dirty="0" smtClean="0"/>
              <a:t>(</a:t>
            </a:r>
            <a:r>
              <a:rPr lang="it-IT" sz="1600" dirty="0" err="1" smtClean="0"/>
              <a:t>present</a:t>
            </a:r>
            <a:r>
              <a:rPr lang="it-IT" sz="1600" dirty="0" smtClean="0"/>
              <a:t>, </a:t>
            </a:r>
            <a:r>
              <a:rPr lang="it-IT" sz="1600" dirty="0" err="1" smtClean="0"/>
              <a:t>absent</a:t>
            </a:r>
            <a:r>
              <a:rPr lang="it-IT" sz="1600" dirty="0" smtClean="0"/>
              <a:t>);</a:t>
            </a:r>
            <a:endParaRPr lang="it-IT" sz="1600" dirty="0" smtClean="0"/>
          </a:p>
          <a:p>
            <a:pPr marL="285750" indent="-285750">
              <a:buFont typeface="Arial" panose="020B0604020202020204" pitchFamily="34" charset="0"/>
              <a:buChar char="•"/>
            </a:pPr>
            <a:r>
              <a:rPr lang="it-IT" sz="1600" i="1" dirty="0" smtClean="0"/>
              <a:t>s</a:t>
            </a:r>
            <a:r>
              <a:rPr lang="it-IT" sz="1600" dirty="0" smtClean="0"/>
              <a:t> </a:t>
            </a:r>
            <a:r>
              <a:rPr lang="it-IT" sz="1600" dirty="0" smtClean="0"/>
              <a:t>(</a:t>
            </a:r>
            <a:r>
              <a:rPr lang="it-IT" sz="1600" dirty="0" err="1" smtClean="0"/>
              <a:t>present</a:t>
            </a:r>
            <a:r>
              <a:rPr lang="it-IT" sz="1600" dirty="0" smtClean="0"/>
              <a:t>, </a:t>
            </a:r>
            <a:r>
              <a:rPr lang="it-IT" sz="1600" dirty="0" err="1" smtClean="0"/>
              <a:t>absent</a:t>
            </a:r>
            <a:r>
              <a:rPr lang="it-IT" sz="1600" dirty="0" smtClean="0"/>
              <a:t>);</a:t>
            </a:r>
            <a:endParaRPr lang="it-IT" sz="1600" dirty="0" smtClean="0"/>
          </a:p>
          <a:p>
            <a:pPr marL="285750" indent="-285750">
              <a:buFont typeface="Arial" panose="020B0604020202020204" pitchFamily="34" charset="0"/>
              <a:buChar char="•"/>
            </a:pPr>
            <a:r>
              <a:rPr lang="it-IT" sz="1600" i="1" dirty="0" smtClean="0"/>
              <a:t>d</a:t>
            </a:r>
            <a:r>
              <a:rPr lang="it-IT" sz="1600" dirty="0" smtClean="0"/>
              <a:t> </a:t>
            </a:r>
            <a:r>
              <a:rPr lang="it-IT" sz="1600" dirty="0" smtClean="0"/>
              <a:t>(</a:t>
            </a:r>
            <a:r>
              <a:rPr lang="it-IT" sz="1600" dirty="0" err="1" smtClean="0"/>
              <a:t>present</a:t>
            </a:r>
            <a:r>
              <a:rPr lang="it-IT" sz="1600" dirty="0" smtClean="0"/>
              <a:t>, </a:t>
            </a:r>
            <a:r>
              <a:rPr lang="it-IT" sz="1600" dirty="0" err="1" smtClean="0"/>
              <a:t>absent</a:t>
            </a:r>
            <a:r>
              <a:rPr lang="it-IT" sz="1600" dirty="0" smtClean="0"/>
              <a:t>);</a:t>
            </a:r>
          </a:p>
          <a:p>
            <a:pPr marL="285750" indent="-285750">
              <a:buFont typeface="Arial" panose="020B0604020202020204" pitchFamily="34" charset="0"/>
              <a:buChar char="•"/>
            </a:pPr>
            <a:r>
              <a:rPr lang="it-IT" sz="1600" i="1" dirty="0" smtClean="0"/>
              <a:t>position</a:t>
            </a:r>
            <a:endParaRPr lang="it-IT" sz="1600" i="1" dirty="0" smtClean="0"/>
          </a:p>
        </p:txBody>
      </p:sp>
      <p:sp>
        <p:nvSpPr>
          <p:cNvPr id="132" name="CasellaDiTesto 131"/>
          <p:cNvSpPr txBox="1"/>
          <p:nvPr/>
        </p:nvSpPr>
        <p:spPr>
          <a:xfrm>
            <a:off x="9417774" y="5555764"/>
            <a:ext cx="2743200" cy="584775"/>
          </a:xfrm>
          <a:prstGeom prst="rect">
            <a:avLst/>
          </a:prstGeom>
          <a:noFill/>
        </p:spPr>
        <p:txBody>
          <a:bodyPr wrap="square" rtlCol="0">
            <a:spAutoFit/>
          </a:bodyPr>
          <a:lstStyle/>
          <a:p>
            <a:r>
              <a:rPr lang="it-IT" sz="1600" dirty="0" smtClean="0"/>
              <a:t>Output:</a:t>
            </a:r>
          </a:p>
          <a:p>
            <a:pPr marL="285750" indent="-285750">
              <a:buFont typeface="Arial" panose="020B0604020202020204" pitchFamily="34" charset="0"/>
              <a:buChar char="•"/>
            </a:pPr>
            <a:r>
              <a:rPr lang="it-IT" sz="1600" i="1" dirty="0" smtClean="0"/>
              <a:t>Stop</a:t>
            </a:r>
            <a:endParaRPr lang="it-IT" sz="1600" i="1" dirty="0" smtClean="0"/>
          </a:p>
        </p:txBody>
      </p:sp>
      <p:sp>
        <p:nvSpPr>
          <p:cNvPr id="133" name="CasellaDiTesto 132"/>
          <p:cNvSpPr txBox="1"/>
          <p:nvPr/>
        </p:nvSpPr>
        <p:spPr>
          <a:xfrm>
            <a:off x="9421777" y="504777"/>
            <a:ext cx="2861732" cy="3816429"/>
          </a:xfrm>
          <a:prstGeom prst="rect">
            <a:avLst/>
          </a:prstGeom>
          <a:noFill/>
        </p:spPr>
        <p:txBody>
          <a:bodyPr wrap="square" rtlCol="0">
            <a:spAutoFit/>
          </a:bodyPr>
          <a:lstStyle/>
          <a:p>
            <a:r>
              <a:rPr lang="it-IT" sz="1600" dirty="0" smtClean="0"/>
              <a:t>Parametri del sistema</a:t>
            </a:r>
          </a:p>
          <a:p>
            <a:pPr marL="342900" indent="-342900">
              <a:buFont typeface="+mj-lt"/>
              <a:buAutoNum type="arabicPeriod"/>
            </a:pPr>
            <a:r>
              <a:rPr lang="it-IT" sz="1600" dirty="0" smtClean="0"/>
              <a:t>Variabili:</a:t>
            </a:r>
          </a:p>
          <a:p>
            <a:pPr marL="742950" lvl="1" indent="-285750">
              <a:buFont typeface="Arial" panose="020B0604020202020204" pitchFamily="34" charset="0"/>
              <a:buChar char="•"/>
            </a:pPr>
            <a:r>
              <a:rPr lang="it-IT" sz="1600" i="1" dirty="0" smtClean="0"/>
              <a:t>x</a:t>
            </a:r>
            <a:r>
              <a:rPr lang="it-IT" sz="1600" i="1" baseline="-25000" dirty="0" smtClean="0"/>
              <a:t>s</a:t>
            </a:r>
            <a:r>
              <a:rPr lang="it-IT" sz="1600" dirty="0" smtClean="0"/>
              <a:t> </a:t>
            </a:r>
            <a:r>
              <a:rPr lang="it-IT" sz="1600" dirty="0" smtClean="0"/>
              <a:t>(posizione asteroide)</a:t>
            </a:r>
          </a:p>
          <a:p>
            <a:pPr marL="742950" lvl="1" indent="-285750">
              <a:buFont typeface="Arial" panose="020B0604020202020204" pitchFamily="34" charset="0"/>
              <a:buChar char="•"/>
            </a:pPr>
            <a:r>
              <a:rPr lang="it-IT" sz="1600" i="1" dirty="0" smtClean="0"/>
              <a:t>y</a:t>
            </a:r>
            <a:r>
              <a:rPr lang="it-IT" sz="1600" i="1" baseline="-25000" dirty="0" smtClean="0"/>
              <a:t>s</a:t>
            </a:r>
            <a:r>
              <a:rPr lang="it-IT" sz="1600" i="1" dirty="0" smtClean="0"/>
              <a:t> </a:t>
            </a:r>
            <a:r>
              <a:rPr lang="it-IT" sz="1600" dirty="0" smtClean="0"/>
              <a:t>(posizione asteroide)</a:t>
            </a:r>
          </a:p>
          <a:p>
            <a:pPr marL="342900" indent="-342900">
              <a:buFont typeface="+mj-lt"/>
              <a:buAutoNum type="arabicPeriod"/>
            </a:pPr>
            <a:r>
              <a:rPr lang="it-IT" sz="1600" dirty="0" smtClean="0"/>
              <a:t>Costanti</a:t>
            </a:r>
            <a:r>
              <a:rPr lang="it-IT" sz="1600" dirty="0" smtClean="0"/>
              <a:t>:</a:t>
            </a:r>
          </a:p>
          <a:p>
            <a:pPr marL="800100" lvl="1" indent="-342900">
              <a:buFont typeface="Arial" panose="020B0604020202020204" pitchFamily="34" charset="0"/>
              <a:buChar char="•"/>
            </a:pPr>
            <a:r>
              <a:rPr lang="it-IT" sz="1600" i="1" dirty="0"/>
              <a:t>v</a:t>
            </a:r>
            <a:r>
              <a:rPr lang="it-IT" sz="1600" dirty="0" smtClean="0"/>
              <a:t> (velocità)</a:t>
            </a:r>
          </a:p>
          <a:p>
            <a:pPr marL="800100" lvl="1" indent="-342900">
              <a:buFont typeface="Arial" panose="020B0604020202020204" pitchFamily="34" charset="0"/>
              <a:buChar char="•"/>
            </a:pPr>
            <a:r>
              <a:rPr lang="it-IT" sz="1600" i="1" dirty="0" smtClean="0"/>
              <a:t>x</a:t>
            </a:r>
            <a:r>
              <a:rPr lang="it-IT" sz="1600" i="1" baseline="-25000" dirty="0" smtClean="0"/>
              <a:t>max</a:t>
            </a:r>
            <a:r>
              <a:rPr lang="it-IT" sz="1600" dirty="0" smtClean="0"/>
              <a:t> (valore massimo, bordo)</a:t>
            </a:r>
          </a:p>
          <a:p>
            <a:pPr marL="800100" lvl="1" indent="-342900">
              <a:buFont typeface="Arial" panose="020B0604020202020204" pitchFamily="34" charset="0"/>
              <a:buChar char="•"/>
            </a:pPr>
            <a:r>
              <a:rPr lang="it-IT" sz="1600" i="1" dirty="0" err="1" smtClean="0"/>
              <a:t>x</a:t>
            </a:r>
            <a:r>
              <a:rPr lang="it-IT" sz="1600" i="1" baseline="-25000" dirty="0" err="1" smtClean="0"/>
              <a:t>min</a:t>
            </a:r>
            <a:r>
              <a:rPr lang="it-IT" sz="1600" dirty="0" smtClean="0"/>
              <a:t> (valore minimo, bordo)</a:t>
            </a:r>
          </a:p>
          <a:p>
            <a:pPr marL="800100" lvl="1" indent="-342900">
              <a:buFont typeface="Arial" panose="020B0604020202020204" pitchFamily="34" charset="0"/>
              <a:buChar char="•"/>
            </a:pPr>
            <a:r>
              <a:rPr lang="it-IT" sz="1600" i="1" dirty="0" err="1"/>
              <a:t>y</a:t>
            </a:r>
            <a:r>
              <a:rPr lang="it-IT" sz="1600" i="1" baseline="-25000" dirty="0" err="1" smtClean="0"/>
              <a:t>max</a:t>
            </a:r>
            <a:r>
              <a:rPr lang="it-IT" sz="1600" dirty="0" smtClean="0"/>
              <a:t> (valore massimo, bordo)</a:t>
            </a:r>
          </a:p>
          <a:p>
            <a:pPr marL="800100" lvl="1" indent="-342900">
              <a:buFont typeface="Arial" panose="020B0604020202020204" pitchFamily="34" charset="0"/>
              <a:buChar char="•"/>
            </a:pPr>
            <a:r>
              <a:rPr lang="it-IT" sz="1600" i="1" dirty="0" err="1"/>
              <a:t>y</a:t>
            </a:r>
            <a:r>
              <a:rPr lang="it-IT" sz="1600" i="1" baseline="-25000" dirty="0" err="1" smtClean="0"/>
              <a:t>min</a:t>
            </a:r>
            <a:r>
              <a:rPr lang="it-IT" sz="1600" dirty="0" smtClean="0"/>
              <a:t> (valore minimo, bordo)</a:t>
            </a:r>
          </a:p>
          <a:p>
            <a:endParaRPr lang="it-IT" i="1" dirty="0" smtClean="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mc:AlternateContent xmlns:mc="http://schemas.openxmlformats.org/markup-compatibility/2006">
        <mc:Choice xmlns:a14="http://schemas.microsoft.com/office/drawing/2010/main"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smtClean="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𝑖𝑛</m:t>
                        </m:r>
                      </m:sub>
                    </m:sSub>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smtClean="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𝑖𝑛</m:t>
                        </m:r>
                      </m:sub>
                    </m:sSub>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smtClean="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m:t>
                        </m:r>
                        <m:r>
                          <a:rPr lang="it-IT" sz="1000" b="0" i="1" smtClean="0">
                            <a:latin typeface="Cambria Math" panose="02040503050406030204" pitchFamily="18" charset="0"/>
                            <a:ea typeface="Cambria Math" panose="02040503050406030204" pitchFamily="18" charset="0"/>
                          </a:rPr>
                          <m:t>𝑎𝑥</m:t>
                        </m:r>
                      </m:sub>
                    </m:sSub>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spTree>
    <p:extLst>
      <p:ext uri="{BB962C8B-B14F-4D97-AF65-F5344CB8AC3E}">
        <p14:creationId xmlns:p14="http://schemas.microsoft.com/office/powerpoint/2010/main" val="769320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Stop</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0</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2" name="CasellaDiTesto 11"/>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endParaRPr lang="it-IT" i="1" dirty="0" smtClean="0"/>
          </a:p>
        </p:txBody>
      </p:sp>
      <p:sp>
        <p:nvSpPr>
          <p:cNvPr id="13" name="CasellaDiTesto 12"/>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2573781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Up</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373426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Down</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175988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Right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0</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9556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Left</a:t>
              </a:r>
              <a:endParaRPr lang="it-IT" sz="2000" dirty="0">
                <a:solidFill>
                  <a:schemeClr val="tx1"/>
                </a:solidFill>
              </a:endParaRP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smtClean="0"/>
                </a:p>
                <a:p>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0</m:t>
                        </m:r>
                      </m:oMath>
                    </m:oMathPara>
                  </a14:m>
                  <a:endParaRPr lang="it-IT" sz="1400" dirty="0"/>
                </a:p>
              </p:txBody>
            </p:sp>
          </mc:Choice>
          <mc:Fallback>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7" name="CasellaDiTesto 6"/>
          <p:cNvSpPr txBox="1"/>
          <p:nvPr/>
        </p:nvSpPr>
        <p:spPr>
          <a:xfrm>
            <a:off x="8787471" y="3077076"/>
            <a:ext cx="2743200" cy="1754326"/>
          </a:xfrm>
          <a:prstGeom prst="rect">
            <a:avLst/>
          </a:prstGeom>
          <a:noFill/>
        </p:spPr>
        <p:txBody>
          <a:bodyPr wrap="square" rtlCol="0">
            <a:spAutoFit/>
          </a:bodyPr>
          <a:lstStyle/>
          <a:p>
            <a:r>
              <a:rPr lang="it-IT" dirty="0" smtClean="0"/>
              <a:t>Input:</a:t>
            </a:r>
          </a:p>
          <a:p>
            <a:pPr marL="285750" indent="-285750">
              <a:buFont typeface="Arial" panose="020B0604020202020204" pitchFamily="34" charset="0"/>
              <a:buChar char="•"/>
            </a:pPr>
            <a:r>
              <a:rPr lang="it-IT" i="1" dirty="0" smtClean="0"/>
              <a:t>w</a:t>
            </a:r>
            <a:r>
              <a:rPr lang="it-IT" dirty="0" smtClean="0"/>
              <a:t> (</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a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s</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endParaRPr lang="it-IT" dirty="0" smtClean="0"/>
          </a:p>
          <a:p>
            <a:pPr marL="285750" indent="-285750">
              <a:buFont typeface="Arial" panose="020B0604020202020204" pitchFamily="34" charset="0"/>
              <a:buChar char="•"/>
            </a:pPr>
            <a:r>
              <a:rPr lang="it-IT" i="1" dirty="0" smtClean="0"/>
              <a:t>d</a:t>
            </a:r>
            <a:r>
              <a:rPr lang="it-IT" dirty="0" smtClean="0"/>
              <a:t> </a:t>
            </a:r>
            <a:r>
              <a:rPr lang="it-IT" dirty="0" smtClean="0"/>
              <a:t>(</a:t>
            </a:r>
            <a:r>
              <a:rPr lang="it-IT" dirty="0" err="1" smtClean="0"/>
              <a:t>present</a:t>
            </a:r>
            <a:r>
              <a:rPr lang="it-IT" dirty="0" smtClean="0"/>
              <a:t>, </a:t>
            </a:r>
            <a:r>
              <a:rPr lang="it-IT" dirty="0" err="1" smtClean="0"/>
              <a:t>absent</a:t>
            </a:r>
            <a:r>
              <a:rPr lang="it-IT" dirty="0" smtClean="0"/>
              <a:t>);</a:t>
            </a:r>
          </a:p>
          <a:p>
            <a:pPr marL="285750" indent="-285750">
              <a:buFont typeface="Arial" panose="020B0604020202020204" pitchFamily="34" charset="0"/>
              <a:buChar char="•"/>
            </a:pPr>
            <a:r>
              <a:rPr lang="it-IT" i="1" dirty="0" smtClean="0"/>
              <a:t>position</a:t>
            </a:r>
            <a:endParaRPr lang="it-IT" i="1" dirty="0" smtClean="0"/>
          </a:p>
        </p:txBody>
      </p:sp>
      <p:sp>
        <p:nvSpPr>
          <p:cNvPr id="11" name="CasellaDiTesto 10"/>
          <p:cNvSpPr txBox="1"/>
          <p:nvPr/>
        </p:nvSpPr>
        <p:spPr>
          <a:xfrm>
            <a:off x="8787471" y="4891934"/>
            <a:ext cx="2743200" cy="646331"/>
          </a:xfrm>
          <a:prstGeom prst="rect">
            <a:avLst/>
          </a:prstGeom>
          <a:noFill/>
        </p:spPr>
        <p:txBody>
          <a:bodyPr wrap="square" rtlCol="0">
            <a:spAutoFit/>
          </a:bodyPr>
          <a:lstStyle/>
          <a:p>
            <a:r>
              <a:rPr lang="it-IT" dirty="0" smtClean="0"/>
              <a:t>Output:</a:t>
            </a:r>
          </a:p>
          <a:p>
            <a:pPr marL="285750" indent="-285750">
              <a:buFont typeface="Arial" panose="020B0604020202020204" pitchFamily="34" charset="0"/>
              <a:buChar char="•"/>
            </a:pPr>
            <a:r>
              <a:rPr lang="it-IT" i="1" dirty="0" smtClean="0"/>
              <a:t>Stop</a:t>
            </a:r>
          </a:p>
        </p:txBody>
      </p:sp>
      <p:sp>
        <p:nvSpPr>
          <p:cNvPr id="12" name="CasellaDiTesto 11"/>
          <p:cNvSpPr txBox="1"/>
          <p:nvPr/>
        </p:nvSpPr>
        <p:spPr>
          <a:xfrm>
            <a:off x="8766686" y="848325"/>
            <a:ext cx="2743200" cy="1477328"/>
          </a:xfrm>
          <a:prstGeom prst="rect">
            <a:avLst/>
          </a:prstGeom>
          <a:noFill/>
        </p:spPr>
        <p:txBody>
          <a:bodyPr wrap="square" rtlCol="0">
            <a:spAutoFit/>
          </a:bodyPr>
          <a:lstStyle/>
          <a:p>
            <a:r>
              <a:rPr lang="it-IT" dirty="0" smtClean="0"/>
              <a:t>Parametri:</a:t>
            </a:r>
          </a:p>
          <a:p>
            <a:pPr marL="285750" indent="-285750">
              <a:buFont typeface="Arial" panose="020B0604020202020204" pitchFamily="34" charset="0"/>
              <a:buChar char="•"/>
            </a:pPr>
            <a:r>
              <a:rPr lang="it-IT" i="1" dirty="0" smtClean="0"/>
              <a:t>x</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y</a:t>
            </a:r>
            <a:r>
              <a:rPr lang="it-IT" i="1" baseline="-25000" dirty="0" smtClean="0"/>
              <a:t>s</a:t>
            </a:r>
            <a:r>
              <a:rPr lang="it-IT" i="1" dirty="0" smtClean="0"/>
              <a:t> </a:t>
            </a:r>
            <a:r>
              <a:rPr lang="it-IT" dirty="0" smtClean="0"/>
              <a:t>(Posizione navicella)</a:t>
            </a:r>
          </a:p>
          <a:p>
            <a:pPr marL="285750" indent="-285750">
              <a:buFont typeface="Arial" panose="020B0604020202020204" pitchFamily="34" charset="0"/>
              <a:buChar char="•"/>
            </a:pPr>
            <a:r>
              <a:rPr lang="it-IT" i="1" dirty="0" smtClean="0"/>
              <a:t>v </a:t>
            </a:r>
            <a:r>
              <a:rPr lang="it-IT" dirty="0" smtClean="0"/>
              <a:t>(velocità costante)</a:t>
            </a:r>
          </a:p>
          <a:p>
            <a:pPr marL="285750" indent="-285750">
              <a:buFont typeface="Arial" panose="020B0604020202020204" pitchFamily="34" charset="0"/>
              <a:buChar char="•"/>
            </a:pPr>
            <a:endParaRPr lang="it-IT" i="1" dirty="0" smtClean="0"/>
          </a:p>
        </p:txBody>
      </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smtClean="0"/>
              <a:t>FSM </a:t>
            </a:r>
            <a:r>
              <a:rPr lang="it-IT" dirty="0" err="1" smtClean="0"/>
              <a:t>Spaceship</a:t>
            </a:r>
            <a:r>
              <a:rPr lang="it-IT" dirty="0" smtClean="0"/>
              <a:t>, State </a:t>
            </a:r>
            <a:r>
              <a:rPr lang="it-IT" dirty="0" err="1" smtClean="0"/>
              <a:t>refinement</a:t>
            </a:r>
            <a:endParaRPr lang="it-IT" dirty="0"/>
          </a:p>
        </p:txBody>
      </p:sp>
    </p:spTree>
    <p:extLst>
      <p:ext uri="{BB962C8B-B14F-4D97-AF65-F5344CB8AC3E}">
        <p14:creationId xmlns:p14="http://schemas.microsoft.com/office/powerpoint/2010/main" val="3147116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1129</Words>
  <Application>Microsoft Office PowerPoint</Application>
  <PresentationFormat>Widescreen</PresentationFormat>
  <Paragraphs>287</Paragraphs>
  <Slides>14</Slides>
  <Notes>4</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34</cp:revision>
  <dcterms:created xsi:type="dcterms:W3CDTF">2018-02-13T15:17:56Z</dcterms:created>
  <dcterms:modified xsi:type="dcterms:W3CDTF">2018-02-13T22:19:42Z</dcterms:modified>
</cp:coreProperties>
</file>