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57" r:id="rId3"/>
    <p:sldId id="269" r:id="rId4"/>
    <p:sldId id="270" r:id="rId5"/>
    <p:sldId id="271" r:id="rId6"/>
    <p:sldId id="272" r:id="rId7"/>
    <p:sldId id="273" r:id="rId8"/>
    <p:sldId id="279" r:id="rId9"/>
    <p:sldId id="281" r:id="rId10"/>
    <p:sldId id="276" r:id="rId11"/>
    <p:sldId id="275" r:id="rId12"/>
  </p:sldIdLst>
  <p:sldSz cx="9906000" cy="6858000" type="A4"/>
  <p:notesSz cx="6888163" cy="9623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0">
          <p15:clr>
            <a:srgbClr val="A4A3A4"/>
          </p15:clr>
        </p15:guide>
        <p15:guide id="2" pos="576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io De Luca" initials="LDL" lastIdx="2" clrIdx="0">
    <p:extLst>
      <p:ext uri="{19B8F6BF-5375-455C-9EA6-DF929625EA0E}">
        <p15:presenceInfo xmlns:p15="http://schemas.microsoft.com/office/powerpoint/2012/main" userId="7b315e45a872e0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90000"/>
    <a:srgbClr val="FF00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8235" autoAdjust="0"/>
  </p:normalViewPr>
  <p:slideViewPr>
    <p:cSldViewPr>
      <p:cViewPr varScale="1">
        <p:scale>
          <a:sx n="62" d="100"/>
          <a:sy n="62" d="100"/>
        </p:scale>
        <p:origin x="1350" y="42"/>
      </p:cViewPr>
      <p:guideLst>
        <p:guide orient="horz" pos="3600"/>
        <p:guide pos="57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75" d="100"/>
          <a:sy n="75" d="100"/>
        </p:scale>
        <p:origin x="-1320" y="-60"/>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Foglio_di_lavoro_di_Microsoft_Excel.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Foglio_di_lavoro_di_Microsoft_Excel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39393\Documents\Git\TheaterAnalysis\Dataset\DatasetDefinitivo\AnalisiEmozioneSogliaVariabi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39393\Documents\Git\TheaterAnalysis\Dataset\DatasetDefinitivo\AnalisiEmozioneSogliaVariab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SentIta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MatriciDiConfusione!$D$1</c:f>
              <c:strCache>
                <c:ptCount val="1"/>
                <c:pt idx="0">
                  <c:v>Positiva Tool It</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(MatriciDiConfusione!$D$4,MatriciDiConfusione!$E$4,MatriciDiConfusione!$D$5)</c:f>
              <c:numCache>
                <c:formatCode>0.000</c:formatCode>
                <c:ptCount val="3"/>
                <c:pt idx="0">
                  <c:v>0.98319327731092432</c:v>
                </c:pt>
                <c:pt idx="1">
                  <c:v>0.97499999999999998</c:v>
                </c:pt>
                <c:pt idx="2">
                  <c:v>0.97907949790794979</c:v>
                </c:pt>
              </c:numCache>
            </c:numRef>
          </c:val>
          <c:extLst>
            <c:ext xmlns:c16="http://schemas.microsoft.com/office/drawing/2014/chart" uri="{C3380CC4-5D6E-409C-BE32-E72D297353CC}">
              <c16:uniqueId val="{00000000-4D0E-4A75-97EF-A5FA9A2442C7}"/>
            </c:ext>
          </c:extLst>
        </c:ser>
        <c:ser>
          <c:idx val="1"/>
          <c:order val="1"/>
          <c:tx>
            <c:strRef>
              <c:f>MatriciDiConfusione!$G$1</c:f>
              <c:strCache>
                <c:ptCount val="1"/>
                <c:pt idx="0">
                  <c:v>Negativa Tool It</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(MatriciDiConfusione!$G$4,MatriciDiConfusione!$H$4,MatriciDiConfusione!$G$5)</c:f>
              <c:numCache>
                <c:formatCode>0.000</c:formatCode>
                <c:ptCount val="3"/>
                <c:pt idx="0">
                  <c:v>0.76923076923076927</c:v>
                </c:pt>
                <c:pt idx="1">
                  <c:v>0.83333333333333337</c:v>
                </c:pt>
                <c:pt idx="2">
                  <c:v>0.8</c:v>
                </c:pt>
              </c:numCache>
            </c:numRef>
          </c:val>
          <c:extLst>
            <c:ext xmlns:c16="http://schemas.microsoft.com/office/drawing/2014/chart" uri="{C3380CC4-5D6E-409C-BE32-E72D297353CC}">
              <c16:uniqueId val="{00000001-4D0E-4A75-97EF-A5FA9A2442C7}"/>
            </c:ext>
          </c:extLst>
        </c:ser>
        <c:dLbls>
          <c:dLblPos val="outEnd"/>
          <c:showLegendKey val="0"/>
          <c:showVal val="1"/>
          <c:showCatName val="0"/>
          <c:showSerName val="0"/>
          <c:showPercent val="0"/>
          <c:showBubbleSize val="0"/>
        </c:dLbls>
        <c:gapWidth val="219"/>
        <c:overlap val="-27"/>
        <c:axId val="1537410527"/>
        <c:axId val="1537411775"/>
      </c:barChart>
      <c:catAx>
        <c:axId val="153741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1775"/>
        <c:crosses val="autoZero"/>
        <c:auto val="1"/>
        <c:lblAlgn val="ctr"/>
        <c:lblOffset val="100"/>
        <c:noMultiLvlLbl val="0"/>
      </c:catAx>
      <c:valAx>
        <c:axId val="1537411775"/>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0527"/>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Stanford CoreNLP</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MatriciDiConfusione!$J$1</c:f>
              <c:strCache>
                <c:ptCount val="1"/>
                <c:pt idx="0">
                  <c:v>Positiva Tool Eng</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(MatriciDiConfusione!$J$4,MatriciDiConfusione!$K$4,MatriciDiConfusione!$J$5)</c:f>
              <c:numCache>
                <c:formatCode>0.000</c:formatCode>
                <c:ptCount val="3"/>
                <c:pt idx="0">
                  <c:v>0.98285714285714287</c:v>
                </c:pt>
                <c:pt idx="1">
                  <c:v>0.87755102040816324</c:v>
                </c:pt>
                <c:pt idx="2">
                  <c:v>0.92722371967654982</c:v>
                </c:pt>
              </c:numCache>
            </c:numRef>
          </c:val>
          <c:extLst>
            <c:ext xmlns:c16="http://schemas.microsoft.com/office/drawing/2014/chart" uri="{C3380CC4-5D6E-409C-BE32-E72D297353CC}">
              <c16:uniqueId val="{00000000-D90F-468A-B0E9-2EE92702B34B}"/>
            </c:ext>
          </c:extLst>
        </c:ser>
        <c:ser>
          <c:idx val="1"/>
          <c:order val="1"/>
          <c:tx>
            <c:strRef>
              <c:f>MatriciDiConfusione!$M$1</c:f>
              <c:strCache>
                <c:ptCount val="1"/>
                <c:pt idx="0">
                  <c:v>Negativa Tool Eng</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(MatriciDiConfusione!$M$4,MatriciDiConfusione!$N$4,MatriciDiConfusione!$M$5)</c:f>
              <c:numCache>
                <c:formatCode>0.000</c:formatCode>
                <c:ptCount val="3"/>
                <c:pt idx="0">
                  <c:v>0.52</c:v>
                </c:pt>
                <c:pt idx="1">
                  <c:v>0.89655172413793105</c:v>
                </c:pt>
                <c:pt idx="2">
                  <c:v>0.65822784810126578</c:v>
                </c:pt>
              </c:numCache>
            </c:numRef>
          </c:val>
          <c:extLst>
            <c:ext xmlns:c16="http://schemas.microsoft.com/office/drawing/2014/chart" uri="{C3380CC4-5D6E-409C-BE32-E72D297353CC}">
              <c16:uniqueId val="{00000001-D90F-468A-B0E9-2EE92702B34B}"/>
            </c:ext>
          </c:extLst>
        </c:ser>
        <c:dLbls>
          <c:dLblPos val="outEnd"/>
          <c:showLegendKey val="0"/>
          <c:showVal val="1"/>
          <c:showCatName val="0"/>
          <c:showSerName val="0"/>
          <c:showPercent val="0"/>
          <c:showBubbleSize val="0"/>
        </c:dLbls>
        <c:gapWidth val="219"/>
        <c:overlap val="-27"/>
        <c:axId val="1537410527"/>
        <c:axId val="1537411775"/>
      </c:barChart>
      <c:catAx>
        <c:axId val="153741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1775"/>
        <c:crosses val="autoZero"/>
        <c:auto val="1"/>
        <c:lblAlgn val="ctr"/>
        <c:lblOffset val="100"/>
        <c:noMultiLvlLbl val="0"/>
      </c:catAx>
      <c:valAx>
        <c:axId val="1537411775"/>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0527"/>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Analisi Gioia</a:t>
            </a:r>
            <a:r>
              <a:rPr lang="en-US" baseline="0"/>
              <a: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MatriciDiConfusione!$D$9</c:f>
              <c:strCache>
                <c:ptCount val="1"/>
                <c:pt idx="0">
                  <c:v>Soglia I Quartile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(MatriciDiConfusione!$P$13,MatriciDiConfusione!$Q$13,MatriciDiConfusione!$P$14)</c:f>
              <c:numCache>
                <c:formatCode>0.000</c:formatCode>
                <c:ptCount val="3"/>
                <c:pt idx="0">
                  <c:v>0.80597014925373134</c:v>
                </c:pt>
                <c:pt idx="1">
                  <c:v>0.81</c:v>
                </c:pt>
                <c:pt idx="2">
                  <c:v>0.80798004987531169</c:v>
                </c:pt>
              </c:numCache>
            </c:numRef>
          </c:val>
          <c:extLst>
            <c:ext xmlns:c16="http://schemas.microsoft.com/office/drawing/2014/chart" uri="{C3380CC4-5D6E-409C-BE32-E72D297353CC}">
              <c16:uniqueId val="{00000000-3EC8-4CBF-8BC0-C77A05720950}"/>
            </c:ext>
          </c:extLst>
        </c:ser>
        <c:ser>
          <c:idx val="1"/>
          <c:order val="1"/>
          <c:tx>
            <c:strRef>
              <c:f>MatriciDiConfusione!$D$17</c:f>
              <c:strCache>
                <c:ptCount val="1"/>
                <c:pt idx="0">
                  <c:v>Soglia II Quartile</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(MatriciDiConfusione!$P$21,MatriciDiConfusione!$Q$21,MatriciDiConfusione!$P$22)</c:f>
              <c:numCache>
                <c:formatCode>0.000</c:formatCode>
                <c:ptCount val="3"/>
                <c:pt idx="0">
                  <c:v>0.85074626865671643</c:v>
                </c:pt>
                <c:pt idx="1">
                  <c:v>0.56999999999999995</c:v>
                </c:pt>
                <c:pt idx="2">
                  <c:v>0.68263473053892221</c:v>
                </c:pt>
              </c:numCache>
            </c:numRef>
          </c:val>
          <c:extLst>
            <c:ext xmlns:c16="http://schemas.microsoft.com/office/drawing/2014/chart" uri="{C3380CC4-5D6E-409C-BE32-E72D297353CC}">
              <c16:uniqueId val="{00000001-3EC8-4CBF-8BC0-C77A05720950}"/>
            </c:ext>
          </c:extLst>
        </c:ser>
        <c:ser>
          <c:idx val="2"/>
          <c:order val="2"/>
          <c:tx>
            <c:strRef>
              <c:f>MatriciDiConfusione!$D$25</c:f>
              <c:strCache>
                <c:ptCount val="1"/>
                <c:pt idx="0">
                  <c:v>Soglia III Quartile</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(MatriciDiConfusione!$P$29,MatriciDiConfusione!$Q$29,MatriciDiConfusione!$P$30)</c:f>
              <c:numCache>
                <c:formatCode>0.000</c:formatCode>
                <c:ptCount val="3"/>
                <c:pt idx="0">
                  <c:v>0.80597014925373134</c:v>
                </c:pt>
                <c:pt idx="1">
                  <c:v>0.27</c:v>
                </c:pt>
                <c:pt idx="2">
                  <c:v>0.4044943820224719</c:v>
                </c:pt>
              </c:numCache>
            </c:numRef>
          </c:val>
          <c:extLst>
            <c:ext xmlns:c16="http://schemas.microsoft.com/office/drawing/2014/chart" uri="{C3380CC4-5D6E-409C-BE32-E72D297353CC}">
              <c16:uniqueId val="{00000002-3EC8-4CBF-8BC0-C77A05720950}"/>
            </c:ext>
          </c:extLst>
        </c:ser>
        <c:dLbls>
          <c:showLegendKey val="0"/>
          <c:showVal val="1"/>
          <c:showCatName val="0"/>
          <c:showSerName val="0"/>
          <c:showPercent val="0"/>
          <c:showBubbleSize val="0"/>
        </c:dLbls>
        <c:gapWidth val="75"/>
        <c:axId val="1174326640"/>
        <c:axId val="1174330800"/>
      </c:barChart>
      <c:catAx>
        <c:axId val="117432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30800"/>
        <c:crosses val="autoZero"/>
        <c:auto val="1"/>
        <c:lblAlgn val="ctr"/>
        <c:lblOffset val="100"/>
        <c:noMultiLvlLbl val="0"/>
      </c:catAx>
      <c:valAx>
        <c:axId val="1174330800"/>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26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Analisi Rabbia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MatriciDiConfusione!$D$9</c:f>
              <c:strCache>
                <c:ptCount val="1"/>
                <c:pt idx="0">
                  <c:v>Soglia I Quartile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(MatriciDiConfusione!$D$13,MatriciDiConfusione!$E$13,MatriciDiConfusione!$D$14)</c:f>
              <c:numCache>
                <c:formatCode>0.000</c:formatCode>
                <c:ptCount val="3"/>
                <c:pt idx="0">
                  <c:v>0.10945273631840796</c:v>
                </c:pt>
                <c:pt idx="1">
                  <c:v>0.95652173913043481</c:v>
                </c:pt>
                <c:pt idx="2">
                  <c:v>0.19642857142857142</c:v>
                </c:pt>
              </c:numCache>
            </c:numRef>
          </c:val>
          <c:extLst>
            <c:ext xmlns:c16="http://schemas.microsoft.com/office/drawing/2014/chart" uri="{C3380CC4-5D6E-409C-BE32-E72D297353CC}">
              <c16:uniqueId val="{00000000-EEAC-4208-AB6E-843C9FBBB211}"/>
            </c:ext>
          </c:extLst>
        </c:ser>
        <c:ser>
          <c:idx val="1"/>
          <c:order val="1"/>
          <c:tx>
            <c:strRef>
              <c:f>MatriciDiConfusione!$D$17</c:f>
              <c:strCache>
                <c:ptCount val="1"/>
                <c:pt idx="0">
                  <c:v>Soglia II Quartile</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(MatriciDiConfusione!$D$21,MatriciDiConfusione!$E$21,MatriciDiConfusione!$D$22)</c:f>
              <c:numCache>
                <c:formatCode>0.000</c:formatCode>
                <c:ptCount val="3"/>
                <c:pt idx="0">
                  <c:v>0.15671641791044777</c:v>
                </c:pt>
                <c:pt idx="1">
                  <c:v>0.91304347826086951</c:v>
                </c:pt>
                <c:pt idx="2">
                  <c:v>0.26751592356687903</c:v>
                </c:pt>
              </c:numCache>
            </c:numRef>
          </c:val>
          <c:extLst>
            <c:ext xmlns:c16="http://schemas.microsoft.com/office/drawing/2014/chart" uri="{C3380CC4-5D6E-409C-BE32-E72D297353CC}">
              <c16:uniqueId val="{00000001-EEAC-4208-AB6E-843C9FBBB211}"/>
            </c:ext>
          </c:extLst>
        </c:ser>
        <c:ser>
          <c:idx val="2"/>
          <c:order val="2"/>
          <c:tx>
            <c:strRef>
              <c:f>MatriciDiConfusione!$D$25</c:f>
              <c:strCache>
                <c:ptCount val="1"/>
                <c:pt idx="0">
                  <c:v>Soglia III Quartile</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(MatriciDiConfusione!$D$29,MatriciDiConfusione!$E$29,MatriciDiConfusione!$D$30)</c:f>
              <c:numCache>
                <c:formatCode>0.000</c:formatCode>
                <c:ptCount val="3"/>
                <c:pt idx="0">
                  <c:v>0.16417910447761194</c:v>
                </c:pt>
                <c:pt idx="1">
                  <c:v>0.47826086956521741</c:v>
                </c:pt>
                <c:pt idx="2">
                  <c:v>0.24444444444444446</c:v>
                </c:pt>
              </c:numCache>
            </c:numRef>
          </c:val>
          <c:extLst>
            <c:ext xmlns:c16="http://schemas.microsoft.com/office/drawing/2014/chart" uri="{C3380CC4-5D6E-409C-BE32-E72D297353CC}">
              <c16:uniqueId val="{00000002-EEAC-4208-AB6E-843C9FBBB211}"/>
            </c:ext>
          </c:extLst>
        </c:ser>
        <c:dLbls>
          <c:showLegendKey val="0"/>
          <c:showVal val="1"/>
          <c:showCatName val="0"/>
          <c:showSerName val="0"/>
          <c:showPercent val="0"/>
          <c:showBubbleSize val="0"/>
        </c:dLbls>
        <c:gapWidth val="75"/>
        <c:axId val="1174326640"/>
        <c:axId val="1174330800"/>
      </c:barChart>
      <c:catAx>
        <c:axId val="117432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30800"/>
        <c:crosses val="autoZero"/>
        <c:auto val="1"/>
        <c:lblAlgn val="ctr"/>
        <c:lblOffset val="100"/>
        <c:noMultiLvlLbl val="0"/>
      </c:catAx>
      <c:valAx>
        <c:axId val="1174330800"/>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26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lvl1pPr>
          </a:lstStyle>
          <a:p>
            <a:pPr>
              <a:defRPr/>
            </a:pPr>
            <a:endParaRPr lang="it-IT" altLang="en-US"/>
          </a:p>
        </p:txBody>
      </p:sp>
      <p:sp>
        <p:nvSpPr>
          <p:cNvPr id="27651" name="Rectangle 3"/>
          <p:cNvSpPr>
            <a:spLocks noGrp="1" noChangeArrowheads="1"/>
          </p:cNvSpPr>
          <p:nvPr>
            <p:ph type="dt" sz="quarter"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lvl1pPr>
          </a:lstStyle>
          <a:p>
            <a:pPr>
              <a:defRPr/>
            </a:pPr>
            <a:endParaRPr lang="it-IT" altLang="en-US"/>
          </a:p>
        </p:txBody>
      </p:sp>
      <p:sp>
        <p:nvSpPr>
          <p:cNvPr id="27652" name="Rectangle 4"/>
          <p:cNvSpPr>
            <a:spLocks noGrp="1" noChangeArrowheads="1"/>
          </p:cNvSpPr>
          <p:nvPr>
            <p:ph type="ftr" sz="quarter" idx="2"/>
          </p:nvPr>
        </p:nvSpPr>
        <p:spPr bwMode="auto">
          <a:xfrm>
            <a:off x="0"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lvl1pPr>
          </a:lstStyle>
          <a:p>
            <a:pPr>
              <a:defRPr/>
            </a:pPr>
            <a:endParaRPr lang="it-IT" altLang="en-US"/>
          </a:p>
        </p:txBody>
      </p:sp>
      <p:sp>
        <p:nvSpPr>
          <p:cNvPr id="27653" name="Rectangle 5"/>
          <p:cNvSpPr>
            <a:spLocks noGrp="1" noChangeArrowheads="1"/>
          </p:cNvSpPr>
          <p:nvPr>
            <p:ph type="sldNum" sz="quarter" idx="3"/>
          </p:nvPr>
        </p:nvSpPr>
        <p:spPr bwMode="auto">
          <a:xfrm>
            <a:off x="3903663"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lvl1pPr>
          </a:lstStyle>
          <a:p>
            <a:pPr>
              <a:defRPr/>
            </a:pPr>
            <a:fld id="{A8442F65-45DF-4BEE-9C67-4248D6797AF6}" type="slidenum">
              <a:rPr lang="it-IT" altLang="en-US"/>
              <a:pPr>
                <a:defRPr/>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lvl1pPr>
          </a:lstStyle>
          <a:p>
            <a:pPr>
              <a:defRPr/>
            </a:pPr>
            <a:endParaRPr lang="it-IT" altLang="en-US"/>
          </a:p>
        </p:txBody>
      </p:sp>
      <p:sp>
        <p:nvSpPr>
          <p:cNvPr id="3075" name="Rectangle 3"/>
          <p:cNvSpPr>
            <a:spLocks noGrp="1" noChangeArrowheads="1"/>
          </p:cNvSpPr>
          <p:nvPr>
            <p:ph type="dt"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lvl1pPr>
          </a:lstStyle>
          <a:p>
            <a:pPr>
              <a:defRPr/>
            </a:pPr>
            <a:endParaRPr lang="it-IT" altLang="en-US"/>
          </a:p>
        </p:txBody>
      </p:sp>
      <p:sp>
        <p:nvSpPr>
          <p:cNvPr id="2052" name="Rectangle 4"/>
          <p:cNvSpPr>
            <a:spLocks noGrp="1" noRot="1" noChangeAspect="1" noChangeArrowheads="1" noTextEdit="1"/>
          </p:cNvSpPr>
          <p:nvPr>
            <p:ph type="sldImg" idx="2"/>
          </p:nvPr>
        </p:nvSpPr>
        <p:spPr bwMode="auto">
          <a:xfrm>
            <a:off x="838200" y="722313"/>
            <a:ext cx="5211763" cy="3608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9163" y="4570413"/>
            <a:ext cx="5049837"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p>
            <a:pPr lvl="0"/>
            <a:r>
              <a:rPr lang="it-IT" altLang="en-US" noProof="0" smtClean="0"/>
              <a:t>Fare clic per modificare gli stili del testo dello schema</a:t>
            </a:r>
          </a:p>
          <a:p>
            <a:pPr lvl="1"/>
            <a:r>
              <a:rPr lang="it-IT" altLang="en-US" noProof="0" smtClean="0"/>
              <a:t>Secondo livello</a:t>
            </a:r>
          </a:p>
          <a:p>
            <a:pPr lvl="2"/>
            <a:r>
              <a:rPr lang="it-IT" altLang="en-US" noProof="0" smtClean="0"/>
              <a:t>Terzo livello</a:t>
            </a:r>
          </a:p>
          <a:p>
            <a:pPr lvl="3"/>
            <a:r>
              <a:rPr lang="it-IT" altLang="en-US" noProof="0" smtClean="0"/>
              <a:t>Quarto livello</a:t>
            </a:r>
          </a:p>
          <a:p>
            <a:pPr lvl="4"/>
            <a:r>
              <a:rPr lang="it-IT" altLang="en-US" noProof="0" smtClean="0"/>
              <a:t>Quinto livello</a:t>
            </a:r>
          </a:p>
        </p:txBody>
      </p:sp>
      <p:sp>
        <p:nvSpPr>
          <p:cNvPr id="3078" name="Rectangle 6"/>
          <p:cNvSpPr>
            <a:spLocks noGrp="1" noChangeArrowheads="1"/>
          </p:cNvSpPr>
          <p:nvPr>
            <p:ph type="ftr" sz="quarter" idx="4"/>
          </p:nvPr>
        </p:nvSpPr>
        <p:spPr bwMode="auto">
          <a:xfrm>
            <a:off x="0"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lvl1pPr>
          </a:lstStyle>
          <a:p>
            <a:pPr>
              <a:defRPr/>
            </a:pPr>
            <a:endParaRPr lang="it-IT" altLang="en-US"/>
          </a:p>
        </p:txBody>
      </p:sp>
      <p:sp>
        <p:nvSpPr>
          <p:cNvPr id="3079" name="Rectangle 7"/>
          <p:cNvSpPr>
            <a:spLocks noGrp="1" noChangeArrowheads="1"/>
          </p:cNvSpPr>
          <p:nvPr>
            <p:ph type="sldNum" sz="quarter" idx="5"/>
          </p:nvPr>
        </p:nvSpPr>
        <p:spPr bwMode="auto">
          <a:xfrm>
            <a:off x="3903663"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lvl1pPr>
          </a:lstStyle>
          <a:p>
            <a:pPr>
              <a:defRPr/>
            </a:pPr>
            <a:fld id="{F1CBE68E-A0CD-4205-B79F-F64B90DA8C27}" type="slidenum">
              <a:rPr lang="it-IT" altLang="en-US"/>
              <a:pPr>
                <a:defRPr/>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smtClean="0"/>
          </a:p>
        </p:txBody>
      </p:sp>
      <p:sp>
        <p:nvSpPr>
          <p:cNvPr id="5124"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970F6B5-B627-4D6E-979D-DCC6EB3322F4}" type="slidenum">
              <a:rPr lang="it-IT" altLang="en-US" sz="1200" smtClean="0"/>
              <a:pPr/>
              <a:t>1</a:t>
            </a:fld>
            <a:endParaRPr lang="it-IT"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a:ln/>
        </p:spPr>
      </p:sp>
      <p:sp>
        <p:nvSpPr>
          <p:cNvPr id="21507" name="Segnaposto note 2"/>
          <p:cNvSpPr>
            <a:spLocks noGrp="1"/>
          </p:cNvSpPr>
          <p:nvPr>
            <p:ph type="body" idx="1"/>
          </p:nvPr>
        </p:nvSpPr>
        <p:spPr>
          <a:noFill/>
        </p:spPr>
        <p:txBody>
          <a:bodyPr/>
          <a:lstStyle/>
          <a:p>
            <a:r>
              <a:rPr lang="it-IT" altLang="en-US" dirty="0" smtClean="0"/>
              <a:t>Vediamo</a:t>
            </a:r>
            <a:r>
              <a:rPr lang="it-IT" altLang="en-US" baseline="0" dirty="0" smtClean="0"/>
              <a:t> qui invece un commento che è risultato sia un falso positivo per (elenco) sia un falso negativo per la fiducia. Il commento mostra sicuramente sorpresa e gioia. Mentre non si sono valutate sufficientemente presenti sentimenti come disgusto oppure rabbia che infatti sono risultati dei falsi positivi. La fiducia, rappresentata dall’assolutamente raccomandato, è invece risultata mancante dall’analisi. Questi due semplici esempio mostrano bene le difficolta di interpretazione e analisi quando si parla di emozioni.</a:t>
            </a:r>
            <a:endParaRPr lang="en-US" altLang="en-US" dirty="0" smtClean="0"/>
          </a:p>
        </p:txBody>
      </p:sp>
      <p:sp>
        <p:nvSpPr>
          <p:cNvPr id="2150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82CDF67-4811-4DE2-99EF-33BCE90C2408}" type="slidenum">
              <a:rPr lang="it-IT" altLang="en-US" sz="1200" smtClean="0"/>
              <a:pPr/>
              <a:t>10</a:t>
            </a:fld>
            <a:endParaRPr lang="it-IT"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a:ln/>
        </p:spPr>
      </p:sp>
      <p:sp>
        <p:nvSpPr>
          <p:cNvPr id="23555" name="Segnaposto note 2"/>
          <p:cNvSpPr>
            <a:spLocks noGrp="1"/>
          </p:cNvSpPr>
          <p:nvPr>
            <p:ph type="body" idx="1"/>
          </p:nvPr>
        </p:nvSpPr>
        <p:spPr>
          <a:noFill/>
        </p:spPr>
        <p:txBody>
          <a:bodyPr/>
          <a:lstStyle/>
          <a:p>
            <a:endParaRPr lang="en-US" altLang="en-US" dirty="0" smtClean="0"/>
          </a:p>
        </p:txBody>
      </p:sp>
      <p:sp>
        <p:nvSpPr>
          <p:cNvPr id="23556"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1C7985F-4956-447C-962E-D40BB4372FC7}" type="slidenum">
              <a:rPr lang="it-IT" altLang="en-US" sz="1200" smtClean="0"/>
              <a:pPr/>
              <a:t>11</a:t>
            </a:fld>
            <a:endParaRPr lang="it-IT"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p:cNvSpPr>
            <a:spLocks noGrp="1" noRot="1" noChangeAspect="1" noTextEdit="1"/>
          </p:cNvSpPr>
          <p:nvPr>
            <p:ph type="sldImg"/>
          </p:nvPr>
        </p:nvSpPr>
        <p:spPr>
          <a:ln/>
        </p:spPr>
      </p:sp>
      <p:sp>
        <p:nvSpPr>
          <p:cNvPr id="7171" name="Segnaposto note 2"/>
          <p:cNvSpPr>
            <a:spLocks noGrp="1"/>
          </p:cNvSpPr>
          <p:nvPr>
            <p:ph type="body" idx="1"/>
          </p:nvPr>
        </p:nvSpPr>
        <p:spPr>
          <a:noFill/>
        </p:spPr>
        <p:txBody>
          <a:bodyPr/>
          <a:lstStyle/>
          <a:p>
            <a:r>
              <a:rPr lang="it-IT" sz="1200" kern="1200" dirty="0" smtClean="0">
                <a:solidFill>
                  <a:schemeClr val="tx1"/>
                </a:solidFill>
                <a:effectLst/>
                <a:latin typeface="Times New Roman" panose="02020603050405020304" pitchFamily="18" charset="0"/>
                <a:ea typeface="+mn-ea"/>
                <a:cs typeface="+mn-cs"/>
              </a:rPr>
              <a:t>L’arte italiana, ed in particolare l’opera lirica e il teatro di prosa, non sono soltanto la punta di diamante del nostro Paese, ma una risorsa economica strategica, un patrimonio da valorizzare, con produzioni e un’offerta formativa d’eccellenza riconosciute a livello internazionale. Tuttavia, in questi ultimi anni la marginalità di questo settore del Made in </a:t>
            </a:r>
            <a:r>
              <a:rPr lang="it-IT" sz="1200" kern="1200" dirty="0" err="1" smtClean="0">
                <a:solidFill>
                  <a:schemeClr val="tx1"/>
                </a:solidFill>
                <a:effectLst/>
                <a:latin typeface="Times New Roman" panose="02020603050405020304" pitchFamily="18" charset="0"/>
                <a:ea typeface="+mn-ea"/>
                <a:cs typeface="+mn-cs"/>
              </a:rPr>
              <a:t>Italy</a:t>
            </a:r>
            <a:r>
              <a:rPr lang="it-IT" sz="1200" kern="1200" dirty="0" smtClean="0">
                <a:solidFill>
                  <a:schemeClr val="tx1"/>
                </a:solidFill>
                <a:effectLst/>
                <a:latin typeface="Times New Roman" panose="02020603050405020304" pitchFamily="18" charset="0"/>
                <a:ea typeface="+mn-ea"/>
                <a:cs typeface="+mn-cs"/>
              </a:rPr>
              <a:t> è in costante diminuzione. Infatti, i teatri d’opera, o meglio le Fondazioni lirico-sinfoniche che li gestiscono, attraversano da anni una profonda crisi economica.</a:t>
            </a:r>
          </a:p>
          <a:p>
            <a:r>
              <a:rPr lang="it-IT" sz="1200" kern="1200" dirty="0" smtClean="0">
                <a:solidFill>
                  <a:schemeClr val="tx1"/>
                </a:solidFill>
                <a:effectLst/>
                <a:latin typeface="Times New Roman" panose="02020603050405020304" pitchFamily="18" charset="0"/>
                <a:ea typeface="+mn-ea"/>
                <a:cs typeface="+mn-cs"/>
              </a:rPr>
              <a:t>In tale ottica, si inserisce il progetto che intende sviluppare e sperimentare metodi e strumenti ICT per la creazione di servizi mirati a valorizzare il patrimonio delle produzioni liriche e dei teatri di prosa italiani. L’idea alla base del progetto è di dare vita ad una piattaforma multicanale capace di comunicare in maniera chiara, efficace e coinvolgente, la quale, seppure focalizzata sul teatro di prosa e l’opera lirica, mira ad implementare servizi general </a:t>
            </a:r>
            <a:r>
              <a:rPr lang="it-IT" sz="1200" kern="1200" dirty="0" err="1" smtClean="0">
                <a:solidFill>
                  <a:schemeClr val="tx1"/>
                </a:solidFill>
                <a:effectLst/>
                <a:latin typeface="Times New Roman" panose="02020603050405020304" pitchFamily="18" charset="0"/>
                <a:ea typeface="+mn-ea"/>
                <a:cs typeface="+mn-cs"/>
              </a:rPr>
              <a:t>purpose</a:t>
            </a:r>
            <a:r>
              <a:rPr lang="it-IT" sz="1200" kern="1200" dirty="0" smtClean="0">
                <a:solidFill>
                  <a:schemeClr val="tx1"/>
                </a:solidFill>
                <a:effectLst/>
                <a:latin typeface="Times New Roman" panose="02020603050405020304" pitchFamily="18" charset="0"/>
                <a:ea typeface="+mn-ea"/>
                <a:cs typeface="+mn-cs"/>
              </a:rPr>
              <a:t>, quali ad esempio </a:t>
            </a:r>
            <a:r>
              <a:rPr lang="it-IT" sz="1200" kern="1200" dirty="0" err="1" smtClean="0">
                <a:solidFill>
                  <a:schemeClr val="tx1"/>
                </a:solidFill>
                <a:effectLst/>
                <a:latin typeface="Times New Roman" panose="02020603050405020304" pitchFamily="18" charset="0"/>
                <a:ea typeface="+mn-ea"/>
                <a:cs typeface="+mn-cs"/>
              </a:rPr>
              <a:t>ticketing</a:t>
            </a:r>
            <a:r>
              <a:rPr lang="it-IT" sz="1200" kern="1200" dirty="0" smtClean="0">
                <a:solidFill>
                  <a:schemeClr val="tx1"/>
                </a:solidFill>
                <a:effectLst/>
                <a:latin typeface="Times New Roman" panose="02020603050405020304" pitchFamily="18" charset="0"/>
                <a:ea typeface="+mn-ea"/>
                <a:cs typeface="+mn-cs"/>
              </a:rPr>
              <a:t>, marketing e fidelizzazione, ed a offre le risorse necessarie alla realizzazione di ulteriori verticalizzazioni. La piattaforma dovrà supportare i servizi tradizionali e dovrà essere aperta all’integrazione con servizi di terza-parte, in una logica di sussidiarietà e cooperazione finalizzati alla creazione di una esperienza </a:t>
            </a:r>
            <a:r>
              <a:rPr lang="it-IT" sz="1200" kern="1200" dirty="0" err="1" smtClean="0">
                <a:solidFill>
                  <a:schemeClr val="tx1"/>
                </a:solidFill>
                <a:effectLst/>
                <a:latin typeface="Times New Roman" panose="02020603050405020304" pitchFamily="18" charset="0"/>
                <a:ea typeface="+mn-ea"/>
                <a:cs typeface="+mn-cs"/>
              </a:rPr>
              <a:t>user-centered</a:t>
            </a:r>
            <a:r>
              <a:rPr lang="it-IT" sz="1200" kern="1200" dirty="0" smtClean="0">
                <a:solidFill>
                  <a:schemeClr val="tx1"/>
                </a:solidFill>
                <a:effectLst/>
                <a:latin typeface="Times New Roman" panose="02020603050405020304" pitchFamily="18" charset="0"/>
                <a:ea typeface="+mn-ea"/>
                <a:cs typeface="+mn-cs"/>
              </a:rPr>
              <a:t>. </a:t>
            </a:r>
            <a:endParaRPr lang="en-US" altLang="en-US" dirty="0" smtClean="0"/>
          </a:p>
        </p:txBody>
      </p:sp>
      <p:sp>
        <p:nvSpPr>
          <p:cNvPr id="7172"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050A36E-F22A-4DD8-9E16-F52581BE1FAB}" type="slidenum">
              <a:rPr lang="it-IT" altLang="en-US" sz="1200" smtClean="0"/>
              <a:pPr/>
              <a:t>2</a:t>
            </a:fld>
            <a:endParaRPr lang="it-IT"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immagine diapositiva 1"/>
          <p:cNvSpPr>
            <a:spLocks noGrp="1" noRot="1" noChangeAspect="1" noTextEdit="1"/>
          </p:cNvSpPr>
          <p:nvPr>
            <p:ph type="sldImg"/>
          </p:nvPr>
        </p:nvSpPr>
        <p:spPr>
          <a:ln/>
        </p:spPr>
      </p:sp>
      <p:sp>
        <p:nvSpPr>
          <p:cNvPr id="9219" name="Segnaposto note 2"/>
          <p:cNvSpPr>
            <a:spLocks noGrp="1"/>
          </p:cNvSpPr>
          <p:nvPr>
            <p:ph type="body" idx="1"/>
          </p:nvPr>
        </p:nvSpPr>
        <p:spPr>
          <a:noFill/>
        </p:spPr>
        <p:txBody>
          <a:bodyPr/>
          <a:lstStyle/>
          <a:p>
            <a:r>
              <a:rPr lang="it-IT" sz="1200" kern="1200" dirty="0" smtClean="0">
                <a:solidFill>
                  <a:schemeClr val="tx1"/>
                </a:solidFill>
                <a:effectLst/>
                <a:latin typeface="Times New Roman" panose="02020603050405020304" pitchFamily="18" charset="0"/>
                <a:ea typeface="+mn-ea"/>
                <a:cs typeface="+mn-cs"/>
              </a:rPr>
              <a:t>In particolare questo elaborato si inserisce nell’ambito del primo punto programmatico, che è suddiviso in diverse attività. In particolare la prima ha l’obiettivo di studiare e analizzare metodi e strumenti per la personalizzazione dell’esperienza dell’utente. In particolare, è analizzato lo stato dell’arte e si condotta una ricerca sulle tecniche di </a:t>
            </a:r>
            <a:r>
              <a:rPr lang="it-IT" sz="1200" kern="1200" dirty="0" err="1" smtClean="0">
                <a:solidFill>
                  <a:schemeClr val="tx1"/>
                </a:solidFill>
                <a:effectLst/>
                <a:latin typeface="Times New Roman" panose="02020603050405020304" pitchFamily="18" charset="0"/>
                <a:ea typeface="+mn-ea"/>
                <a:cs typeface="+mn-cs"/>
              </a:rPr>
              <a:t>Sentiment</a:t>
            </a:r>
            <a:r>
              <a:rPr lang="it-IT" sz="1200" kern="1200" dirty="0" smtClean="0">
                <a:solidFill>
                  <a:schemeClr val="tx1"/>
                </a:solidFill>
                <a:effectLst/>
                <a:latin typeface="Times New Roman" panose="02020603050405020304" pitchFamily="18" charset="0"/>
                <a:ea typeface="+mn-ea"/>
                <a:cs typeface="+mn-cs"/>
              </a:rPr>
              <a:t> Analysis ed </a:t>
            </a:r>
            <a:r>
              <a:rPr lang="it-IT" sz="1200" kern="1200" dirty="0" err="1" smtClean="0">
                <a:solidFill>
                  <a:schemeClr val="tx1"/>
                </a:solidFill>
                <a:effectLst/>
                <a:latin typeface="Times New Roman" panose="02020603050405020304" pitchFamily="18" charset="0"/>
                <a:ea typeface="+mn-ea"/>
                <a:cs typeface="+mn-cs"/>
              </a:rPr>
              <a:t>Emotion</a:t>
            </a:r>
            <a:r>
              <a:rPr lang="it-IT" sz="1200" kern="1200" baseline="0" dirty="0" smtClean="0">
                <a:solidFill>
                  <a:schemeClr val="tx1"/>
                </a:solidFill>
                <a:effectLst/>
                <a:latin typeface="Times New Roman" panose="02020603050405020304" pitchFamily="18" charset="0"/>
                <a:ea typeface="+mn-ea"/>
                <a:cs typeface="+mn-cs"/>
              </a:rPr>
              <a:t> </a:t>
            </a:r>
            <a:r>
              <a:rPr lang="it-IT" sz="1200" kern="1200" baseline="0" dirty="0" err="1" smtClean="0">
                <a:solidFill>
                  <a:schemeClr val="tx1"/>
                </a:solidFill>
                <a:effectLst/>
                <a:latin typeface="Times New Roman" panose="02020603050405020304" pitchFamily="18" charset="0"/>
                <a:ea typeface="+mn-ea"/>
                <a:cs typeface="+mn-cs"/>
              </a:rPr>
              <a:t>Mining</a:t>
            </a:r>
            <a:r>
              <a:rPr lang="it-IT" sz="1200" kern="1200" dirty="0" smtClean="0">
                <a:solidFill>
                  <a:schemeClr val="tx1"/>
                </a:solidFill>
                <a:effectLst/>
                <a:latin typeface="Times New Roman" panose="02020603050405020304" pitchFamily="18" charset="0"/>
                <a:ea typeface="+mn-ea"/>
                <a:cs typeface="+mn-cs"/>
              </a:rPr>
              <a:t>. L’applicazione di tali tecniche per l’estrazione di informazioni implicite, precedentemente sconosciute, da dati anche non strutturati, e la rilevazione di informazioni emotive e di interazione sociale per l’acquisizione dati sul comportamento e/o lo stato fisico dell’utente, consentiranno di identificare gli interessi di un utente, ovvero gli interessi che ha in comune con altri utenti, anche in un evento specifico, e potrà aiutare gli organizzatori dell’evento ad attrarre più visitatori ad eventi simili in futuro e a migliorare i servizi e le esperienze future. L’elaborato si concentra sull’applicazione di tali tecniche alle analisi del testo, e rappresenta il primo passo per</a:t>
            </a:r>
            <a:r>
              <a:rPr lang="it-IT" sz="1200" kern="1200" baseline="0" dirty="0" smtClean="0">
                <a:solidFill>
                  <a:schemeClr val="tx1"/>
                </a:solidFill>
                <a:effectLst/>
                <a:latin typeface="Times New Roman" panose="02020603050405020304" pitchFamily="18" charset="0"/>
                <a:ea typeface="+mn-ea"/>
                <a:cs typeface="+mn-cs"/>
              </a:rPr>
              <a:t> la realizzazione degli obbiettivi progettuali.</a:t>
            </a:r>
            <a:endParaRPr lang="en-US" altLang="en-US" dirty="0" smtClean="0"/>
          </a:p>
        </p:txBody>
      </p:sp>
      <p:sp>
        <p:nvSpPr>
          <p:cNvPr id="9220"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9E7676C-E60B-4FDD-9A0B-F70AA7EC3C35}" type="slidenum">
              <a:rPr lang="it-IT" altLang="en-US" sz="1200" smtClean="0"/>
              <a:pPr/>
              <a:t>3</a:t>
            </a:fld>
            <a:endParaRPr lang="it-IT"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p:cNvSpPr>
            <a:spLocks noGrp="1" noRot="1" noChangeAspect="1" noTextEdit="1"/>
          </p:cNvSpPr>
          <p:nvPr>
            <p:ph type="sldImg"/>
          </p:nvPr>
        </p:nvSpPr>
        <p:spPr>
          <a:ln/>
        </p:spPr>
      </p:sp>
      <p:sp>
        <p:nvSpPr>
          <p:cNvPr id="11267" name="Segnaposto note 2"/>
          <p:cNvSpPr>
            <a:spLocks noGrp="1"/>
          </p:cNvSpPr>
          <p:nvPr>
            <p:ph type="body" idx="1"/>
          </p:nvPr>
        </p:nvSpPr>
        <p:spPr>
          <a:noFill/>
        </p:spPr>
        <p:txBody>
          <a:bodyPr/>
          <a:lstStyle/>
          <a:p>
            <a:r>
              <a:rPr lang="it-IT" altLang="en-US" baseline="0" dirty="0" smtClean="0"/>
              <a:t>Questi sono i </a:t>
            </a:r>
            <a:r>
              <a:rPr lang="it-IT" altLang="en-US" baseline="0" dirty="0" err="1" smtClean="0"/>
              <a:t>tool</a:t>
            </a:r>
            <a:r>
              <a:rPr lang="it-IT" altLang="en-US" baseline="0" dirty="0" smtClean="0"/>
              <a:t> che si sono individuati e che si è ritenuto di utilizzare, il problema principale riscontrato durante questa ricerca </a:t>
            </a:r>
            <a:r>
              <a:rPr lang="it-IT" altLang="en-US" baseline="0" dirty="0" err="1" smtClean="0"/>
              <a:t>é</a:t>
            </a:r>
            <a:r>
              <a:rPr lang="it-IT" altLang="en-US" baseline="0" dirty="0" smtClean="0"/>
              <a:t> stato quello della lingua Inglese. Il progetto, infatti, è rivolto ad un pubblico italiano da cui la </a:t>
            </a:r>
            <a:r>
              <a:rPr lang="it-IT" altLang="en-US" baseline="0" dirty="0" err="1" smtClean="0"/>
              <a:t>necessitá</a:t>
            </a:r>
            <a:r>
              <a:rPr lang="it-IT" altLang="en-US" baseline="0" dirty="0" smtClean="0"/>
              <a:t> di individuare </a:t>
            </a:r>
            <a:r>
              <a:rPr lang="it-IT" altLang="en-US" baseline="0" dirty="0" err="1" smtClean="0"/>
              <a:t>tool</a:t>
            </a:r>
            <a:r>
              <a:rPr lang="it-IT" altLang="en-US" baseline="0" dirty="0" smtClean="0"/>
              <a:t> che operassero sull’italiano. Sebbene siano ampiamente disponibili in svariate soluzioni commerciali che supportino questa lingua, la </a:t>
            </a:r>
            <a:r>
              <a:rPr lang="it-IT" altLang="en-US" baseline="0" dirty="0" err="1" smtClean="0"/>
              <a:t>disponibilitá</a:t>
            </a:r>
            <a:r>
              <a:rPr lang="it-IT" altLang="en-US" baseline="0" dirty="0" smtClean="0"/>
              <a:t> open source dello stesso strumento si è rivelata estremamente difficile da individuare. Il solo </a:t>
            </a:r>
            <a:r>
              <a:rPr lang="it-IT" altLang="en-US" baseline="0" dirty="0" err="1" smtClean="0"/>
              <a:t>tool</a:t>
            </a:r>
            <a:r>
              <a:rPr lang="it-IT" altLang="en-US" baseline="0" dirty="0" smtClean="0"/>
              <a:t> in grado di lavorare sull’italiano individuato è </a:t>
            </a:r>
            <a:r>
              <a:rPr lang="it-IT" altLang="en-US" baseline="0" dirty="0" err="1" smtClean="0"/>
              <a:t>SentIta</a:t>
            </a:r>
            <a:r>
              <a:rPr lang="it-IT" altLang="en-US" baseline="0" dirty="0" smtClean="0"/>
              <a:t>, sviluppato nell’ambito universitario e che consente di calcolare la </a:t>
            </a:r>
            <a:r>
              <a:rPr lang="it-IT" altLang="en-US" baseline="0" dirty="0" err="1" smtClean="0"/>
              <a:t>polaritá</a:t>
            </a:r>
            <a:r>
              <a:rPr lang="it-IT" altLang="en-US" baseline="0" dirty="0" smtClean="0"/>
              <a:t> positiva o negativa di una frase italiana. Gli altri </a:t>
            </a:r>
            <a:r>
              <a:rPr lang="it-IT" altLang="en-US" baseline="0" dirty="0" err="1" smtClean="0"/>
              <a:t>tool</a:t>
            </a:r>
            <a:r>
              <a:rPr lang="it-IT" altLang="en-US" baseline="0" dirty="0" smtClean="0"/>
              <a:t> utilizzati fanno tutti riferimento alla lingua inglese, per cui si è deciso di effettuare una traduzione del commento originale, e di verificare come questo processo influisse sulle performance dei </a:t>
            </a:r>
            <a:r>
              <a:rPr lang="it-IT" altLang="en-US" baseline="0" dirty="0" err="1" smtClean="0"/>
              <a:t>tool</a:t>
            </a:r>
            <a:r>
              <a:rPr lang="it-IT" altLang="en-US" baseline="0" dirty="0" smtClean="0"/>
              <a:t> inglesi. Tra i vari </a:t>
            </a:r>
            <a:r>
              <a:rPr lang="it-IT" altLang="en-US" baseline="0" dirty="0" err="1" smtClean="0"/>
              <a:t>tool</a:t>
            </a:r>
            <a:r>
              <a:rPr lang="it-IT" altLang="en-US" baseline="0" dirty="0" smtClean="0"/>
              <a:t> si sono scelti la Stanford </a:t>
            </a:r>
            <a:r>
              <a:rPr lang="it-IT" altLang="en-US" baseline="0" dirty="0" err="1" smtClean="0"/>
              <a:t>CoreNLP</a:t>
            </a:r>
            <a:r>
              <a:rPr lang="it-IT" altLang="en-US" baseline="0" dirty="0" smtClean="0"/>
              <a:t>, che è una libreria molto nota che si occupa di linguaggio naturale, ma in questo caso è stata utilizzata nella sola componente del </a:t>
            </a:r>
            <a:r>
              <a:rPr lang="it-IT" altLang="en-US" baseline="0" dirty="0" err="1" smtClean="0"/>
              <a:t>Sentiment</a:t>
            </a:r>
            <a:r>
              <a:rPr lang="it-IT" altLang="en-US" baseline="0" dirty="0" smtClean="0"/>
              <a:t> Annotator. Infine si è </a:t>
            </a:r>
            <a:r>
              <a:rPr lang="it-IT" altLang="en-US" baseline="0" dirty="0" err="1" smtClean="0"/>
              <a:t>indivuduato</a:t>
            </a:r>
            <a:r>
              <a:rPr lang="it-IT" altLang="en-US" baseline="0" dirty="0" smtClean="0"/>
              <a:t> un </a:t>
            </a:r>
            <a:r>
              <a:rPr lang="it-IT" altLang="en-US" baseline="0" dirty="0" err="1" smtClean="0"/>
              <a:t>tool</a:t>
            </a:r>
            <a:r>
              <a:rPr lang="it-IT" altLang="en-US" baseline="0" dirty="0" smtClean="0"/>
              <a:t> per la classificazione delle emozioni che è </a:t>
            </a:r>
            <a:r>
              <a:rPr lang="it-IT" altLang="en-US" baseline="0" dirty="0" err="1" smtClean="0"/>
              <a:t>EmoNet</a:t>
            </a:r>
            <a:r>
              <a:rPr lang="it-IT" altLang="en-US" baseline="0" dirty="0" smtClean="0"/>
              <a:t>, sviluppato dall’</a:t>
            </a:r>
            <a:r>
              <a:rPr lang="it-IT" altLang="en-US" baseline="0" dirty="0" err="1" smtClean="0"/>
              <a:t>universitá</a:t>
            </a:r>
            <a:r>
              <a:rPr lang="it-IT" altLang="en-US" baseline="0" dirty="0" smtClean="0"/>
              <a:t> della </a:t>
            </a:r>
            <a:r>
              <a:rPr lang="it-IT" altLang="en-US" baseline="0" dirty="0" err="1" smtClean="0"/>
              <a:t>british</a:t>
            </a:r>
            <a:r>
              <a:rPr lang="it-IT" altLang="en-US" baseline="0" dirty="0" smtClean="0"/>
              <a:t> </a:t>
            </a:r>
            <a:r>
              <a:rPr lang="it-IT" altLang="en-US" baseline="0" dirty="0" err="1" smtClean="0"/>
              <a:t>columbia</a:t>
            </a:r>
            <a:r>
              <a:rPr lang="it-IT" altLang="en-US" baseline="0" dirty="0" smtClean="0"/>
              <a:t>.</a:t>
            </a:r>
          </a:p>
          <a:p>
            <a:endParaRPr lang="it-IT" altLang="en-US" baseline="0" dirty="0" smtClean="0"/>
          </a:p>
          <a:p>
            <a:endParaRPr lang="it-IT" altLang="en-US" baseline="0" dirty="0" smtClean="0"/>
          </a:p>
          <a:p>
            <a:endParaRPr lang="it-IT" alt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it-IT" altLang="en-US" dirty="0" smtClean="0"/>
              <a:t>Durante</a:t>
            </a:r>
            <a:r>
              <a:rPr lang="it-IT" altLang="en-US" baseline="0" dirty="0" smtClean="0"/>
              <a:t> la fase di ricerca e si è visto come tutte le moderne applicazioni di </a:t>
            </a:r>
            <a:r>
              <a:rPr lang="it-IT" altLang="en-US" baseline="0" dirty="0" err="1" smtClean="0"/>
              <a:t>sentiment</a:t>
            </a:r>
            <a:r>
              <a:rPr lang="it-IT" altLang="en-US" baseline="0" dirty="0" smtClean="0"/>
              <a:t> </a:t>
            </a:r>
            <a:r>
              <a:rPr lang="it-IT" altLang="en-US" baseline="0" dirty="0" err="1" smtClean="0"/>
              <a:t>analysis</a:t>
            </a:r>
            <a:r>
              <a:rPr lang="it-IT" altLang="en-US" baseline="0" dirty="0" smtClean="0"/>
              <a:t> e di </a:t>
            </a:r>
            <a:r>
              <a:rPr lang="it-IT" altLang="en-US" baseline="0" dirty="0" err="1" smtClean="0"/>
              <a:t>emotion</a:t>
            </a:r>
            <a:r>
              <a:rPr lang="it-IT" altLang="en-US" baseline="0" dirty="0" smtClean="0"/>
              <a:t> </a:t>
            </a:r>
            <a:r>
              <a:rPr lang="it-IT" altLang="en-US" baseline="0" dirty="0" err="1" smtClean="0"/>
              <a:t>mining</a:t>
            </a:r>
            <a:r>
              <a:rPr lang="it-IT" altLang="en-US" baseline="0" dirty="0" smtClean="0"/>
              <a:t> siano ormai basate sul machine </a:t>
            </a:r>
            <a:r>
              <a:rPr lang="it-IT" altLang="en-US" baseline="0" dirty="0" err="1" smtClean="0"/>
              <a:t>learning</a:t>
            </a:r>
            <a:r>
              <a:rPr lang="it-IT" altLang="en-US" baseline="0" dirty="0" smtClean="0"/>
              <a:t> e sul </a:t>
            </a:r>
            <a:r>
              <a:rPr lang="it-IT" altLang="en-US" baseline="0" dirty="0" err="1" smtClean="0"/>
              <a:t>deep</a:t>
            </a:r>
            <a:r>
              <a:rPr lang="it-IT" altLang="en-US" baseline="0" dirty="0" smtClean="0"/>
              <a:t> </a:t>
            </a:r>
            <a:r>
              <a:rPr lang="it-IT" altLang="en-US" baseline="0" dirty="0" err="1" smtClean="0"/>
              <a:t>learning</a:t>
            </a:r>
            <a:r>
              <a:rPr lang="it-IT" altLang="en-US" baseline="0" dirty="0" smtClean="0"/>
              <a:t>, che nel corso del tempo ha soppiantato le tecniche utilizzate precedentemente, riuscendo ad ottenere </a:t>
            </a:r>
            <a:r>
              <a:rPr lang="it-IT" altLang="en-US" baseline="0" dirty="0" err="1" smtClean="0"/>
              <a:t>performace</a:t>
            </a:r>
            <a:r>
              <a:rPr lang="it-IT" altLang="en-US" baseline="0" dirty="0" smtClean="0"/>
              <a:t> migliori. Questi </a:t>
            </a:r>
            <a:r>
              <a:rPr lang="it-IT" altLang="en-US" baseline="0" dirty="0" err="1" smtClean="0"/>
              <a:t>tool</a:t>
            </a:r>
            <a:r>
              <a:rPr lang="it-IT" altLang="en-US" baseline="0" dirty="0" smtClean="0"/>
              <a:t> non sono, comunque, immuni da problemi </a:t>
            </a:r>
            <a:r>
              <a:rPr lang="it-IT" altLang="en-US" baseline="0" dirty="0" err="1" smtClean="0"/>
              <a:t>soprattuto</a:t>
            </a:r>
            <a:r>
              <a:rPr lang="it-IT" altLang="en-US" baseline="0" dirty="0" smtClean="0"/>
              <a:t> quando si cerca di utilizzarli al di fuori dal contesto per cui sono stati addestrati. La letteratura ha infatti dimostrato come la l’utilizzo di questi </a:t>
            </a:r>
            <a:r>
              <a:rPr lang="it-IT" altLang="en-US" baseline="0" dirty="0" err="1" smtClean="0"/>
              <a:t>tool</a:t>
            </a:r>
            <a:r>
              <a:rPr lang="it-IT" altLang="en-US" baseline="0" dirty="0" smtClean="0"/>
              <a:t> al di fuori dal contesto di partenza causi una perdita di performance, che </a:t>
            </a:r>
            <a:r>
              <a:rPr lang="it-IT" altLang="en-US" baseline="0" dirty="0" err="1" smtClean="0"/>
              <a:t>puó</a:t>
            </a:r>
            <a:r>
              <a:rPr lang="it-IT" altLang="en-US" baseline="0" dirty="0" smtClean="0"/>
              <a:t> essere sopperita attraverso un processo di </a:t>
            </a:r>
            <a:r>
              <a:rPr lang="it-IT" altLang="en-US" baseline="0" dirty="0" err="1" smtClean="0"/>
              <a:t>retraining</a:t>
            </a:r>
            <a:r>
              <a:rPr lang="it-IT" altLang="en-US" baseline="0" dirty="0" smtClean="0"/>
              <a:t> del </a:t>
            </a:r>
            <a:r>
              <a:rPr lang="it-IT" altLang="en-US" baseline="0" dirty="0" err="1" smtClean="0"/>
              <a:t>tool</a:t>
            </a:r>
            <a:r>
              <a:rPr lang="it-IT" altLang="en-US" baseline="0" dirty="0" smtClean="0"/>
              <a:t> su un nuovo </a:t>
            </a:r>
            <a:r>
              <a:rPr lang="it-IT" altLang="en-US" baseline="0" dirty="0" err="1" smtClean="0"/>
              <a:t>dataset</a:t>
            </a:r>
            <a:r>
              <a:rPr lang="it-IT" altLang="en-US" baseline="0" dirty="0" smtClean="0"/>
              <a:t> rappresentativo, appunto, del nuovo contesto. Nonostante </a:t>
            </a:r>
            <a:r>
              <a:rPr lang="it-IT" altLang="en-US" baseline="0" dirty="0" err="1" smtClean="0"/>
              <a:t>ció</a:t>
            </a:r>
            <a:r>
              <a:rPr lang="it-IT" altLang="en-US" baseline="0" dirty="0" smtClean="0"/>
              <a:t>, le condizioni legate al mondo del teatro e ha portato a verificare se la perdita di performance sarebbe stata </a:t>
            </a:r>
            <a:r>
              <a:rPr lang="it-IT" altLang="en-US" baseline="0" dirty="0" err="1" smtClean="0"/>
              <a:t>accetabile</a:t>
            </a:r>
            <a:r>
              <a:rPr lang="it-IT" altLang="en-US" baseline="0" dirty="0" smtClean="0"/>
              <a:t>.</a:t>
            </a:r>
          </a:p>
          <a:p>
            <a:endParaRPr lang="en-US" altLang="en-US" u="none" dirty="0" smtClean="0"/>
          </a:p>
        </p:txBody>
      </p:sp>
      <p:sp>
        <p:nvSpPr>
          <p:cNvPr id="1126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23E1FC4-38D3-424B-AEFA-B109C588D0F8}" type="slidenum">
              <a:rPr lang="it-IT" altLang="en-US" sz="1200" smtClean="0"/>
              <a:pPr/>
              <a:t>4</a:t>
            </a:fld>
            <a:endParaRPr lang="it-IT"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ln/>
        </p:spPr>
      </p:sp>
      <p:sp>
        <p:nvSpPr>
          <p:cNvPr id="13315" name="Segnaposto note 2"/>
          <p:cNvSpPr>
            <a:spLocks noGrp="1"/>
          </p:cNvSpPr>
          <p:nvPr>
            <p:ph type="body" idx="1"/>
          </p:nvPr>
        </p:nvSpPr>
        <p:spPr>
          <a:noFill/>
        </p:spPr>
        <p:txBody>
          <a:bodyPr/>
          <a:lstStyle/>
          <a:p>
            <a:r>
              <a:rPr lang="it-IT" altLang="en-US" dirty="0" smtClean="0"/>
              <a:t>I </a:t>
            </a:r>
            <a:r>
              <a:rPr lang="it-IT" altLang="en-US" dirty="0" err="1" smtClean="0"/>
              <a:t>tool</a:t>
            </a:r>
            <a:r>
              <a:rPr lang="it-IT" altLang="en-US" dirty="0" smtClean="0"/>
              <a:t> individuati</a:t>
            </a:r>
            <a:r>
              <a:rPr lang="it-IT" altLang="en-US" baseline="0" dirty="0" smtClean="0"/>
              <a:t> hanno portato alla creazione della seguente architettura che li integra e ne permette l’utilizzo. Si parte da un </a:t>
            </a:r>
            <a:r>
              <a:rPr lang="it-IT" altLang="en-US" baseline="0" dirty="0" err="1" smtClean="0"/>
              <a:t>dataset</a:t>
            </a:r>
            <a:r>
              <a:rPr lang="it-IT" altLang="en-US" baseline="0" dirty="0" smtClean="0"/>
              <a:t> di commenti in italiano, che vengono forniti in input al </a:t>
            </a:r>
            <a:r>
              <a:rPr lang="it-IT" altLang="en-US" baseline="0" dirty="0" err="1" smtClean="0"/>
              <a:t>tool</a:t>
            </a:r>
            <a:r>
              <a:rPr lang="it-IT" altLang="en-US" baseline="0" dirty="0" smtClean="0"/>
              <a:t> </a:t>
            </a:r>
            <a:r>
              <a:rPr lang="it-IT" altLang="en-US" baseline="0" dirty="0" err="1" smtClean="0"/>
              <a:t>SentIta</a:t>
            </a:r>
            <a:r>
              <a:rPr lang="it-IT" altLang="en-US" baseline="0" dirty="0" smtClean="0"/>
              <a:t>, che ricordiamo si occupa di calcolarne la </a:t>
            </a:r>
            <a:r>
              <a:rPr lang="it-IT" altLang="en-US" baseline="0" dirty="0" err="1" smtClean="0"/>
              <a:t>polaritá</a:t>
            </a:r>
            <a:r>
              <a:rPr lang="it-IT" altLang="en-US" baseline="0" dirty="0" smtClean="0"/>
              <a:t>. A questo punto viene invocato un servizio remoto di traduzione, ampiamente conosciuto e apprezzato, ovvero Google </a:t>
            </a:r>
            <a:r>
              <a:rPr lang="it-IT" altLang="en-US" baseline="0" dirty="0" err="1" smtClean="0"/>
              <a:t>Translate</a:t>
            </a:r>
            <a:r>
              <a:rPr lang="it-IT" altLang="en-US" baseline="0" dirty="0" smtClean="0"/>
              <a:t>. Il miglioramento delle performance di questo servizio è stato uno dei motivi per cui si è voluta fare questa analisi. Una volta ottenuta la traduzione, questa viene fornita in input alla Stanford </a:t>
            </a:r>
            <a:r>
              <a:rPr lang="it-IT" altLang="en-US" baseline="0" dirty="0" err="1" smtClean="0"/>
              <a:t>CoreNLP</a:t>
            </a:r>
            <a:r>
              <a:rPr lang="it-IT" altLang="en-US" baseline="0" dirty="0" smtClean="0"/>
              <a:t>, che attraverso il </a:t>
            </a:r>
            <a:r>
              <a:rPr lang="it-IT" altLang="en-US" baseline="0" dirty="0" err="1" smtClean="0"/>
              <a:t>Sentiment</a:t>
            </a:r>
            <a:r>
              <a:rPr lang="it-IT" altLang="en-US" baseline="0" dirty="0" smtClean="0"/>
              <a:t> Annotator, procede a riclassificare il commento dal punto di vista della </a:t>
            </a:r>
            <a:r>
              <a:rPr lang="it-IT" altLang="en-US" baseline="0" dirty="0" err="1" smtClean="0"/>
              <a:t>polaritá</a:t>
            </a:r>
            <a:r>
              <a:rPr lang="it-IT" altLang="en-US" baseline="0" dirty="0" smtClean="0"/>
              <a:t>. La stessa traduzione viene utilizzata da </a:t>
            </a:r>
            <a:r>
              <a:rPr lang="it-IT" altLang="en-US" baseline="0" dirty="0" err="1" smtClean="0"/>
              <a:t>EmoNet</a:t>
            </a:r>
            <a:r>
              <a:rPr lang="it-IT" altLang="en-US" baseline="0" dirty="0" smtClean="0"/>
              <a:t> per individuare al suo interno la percentuale di ognuna delle 8 emozioni principali identificate da </a:t>
            </a:r>
            <a:r>
              <a:rPr lang="it-IT" altLang="en-US" baseline="0" dirty="0" err="1" smtClean="0"/>
              <a:t>Plutchick</a:t>
            </a:r>
            <a:r>
              <a:rPr lang="it-IT" altLang="en-US" baseline="0" dirty="0" smtClean="0"/>
              <a:t> (si dice </a:t>
            </a:r>
            <a:r>
              <a:rPr lang="it-IT" altLang="en-US" baseline="0" dirty="0" err="1" smtClean="0"/>
              <a:t>plucek</a:t>
            </a:r>
            <a:r>
              <a:rPr lang="it-IT" altLang="en-US" baseline="0" dirty="0" smtClean="0"/>
              <a:t>). </a:t>
            </a:r>
          </a:p>
          <a:p>
            <a:r>
              <a:rPr lang="it-IT" altLang="en-US" baseline="0" dirty="0" smtClean="0"/>
              <a:t>I dati ottenuti dai vari </a:t>
            </a:r>
            <a:r>
              <a:rPr lang="it-IT" altLang="en-US" baseline="0" dirty="0" err="1" smtClean="0"/>
              <a:t>tool</a:t>
            </a:r>
            <a:r>
              <a:rPr lang="it-IT" altLang="en-US" baseline="0" dirty="0" smtClean="0"/>
              <a:t> sono stati tutti espressi in una forma numerica, e sono state necessarie una serie di conversioni che, come vedremo, hanno portato a poter confrontare i risultati ottenuti con l’oracolo di riferimento.</a:t>
            </a:r>
            <a:endParaRPr lang="en-US" altLang="en-US" dirty="0" smtClean="0"/>
          </a:p>
        </p:txBody>
      </p:sp>
      <p:sp>
        <p:nvSpPr>
          <p:cNvPr id="13316"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4953A41-3309-48B5-B0E9-8F51ED276E95}" type="slidenum">
              <a:rPr lang="it-IT" altLang="en-US" sz="1200" smtClean="0"/>
              <a:pPr/>
              <a:t>5</a:t>
            </a:fld>
            <a:endParaRPr lang="it-IT"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a:ln/>
        </p:spPr>
      </p:sp>
      <p:sp>
        <p:nvSpPr>
          <p:cNvPr id="15363" name="Segnaposto note 2"/>
          <p:cNvSpPr>
            <a:spLocks noGrp="1"/>
          </p:cNvSpPr>
          <p:nvPr>
            <p:ph type="body" idx="1"/>
          </p:nvPr>
        </p:nvSpPr>
        <p:spPr>
          <a:noFill/>
        </p:spPr>
        <p:txBody>
          <a:bodyPr/>
          <a:lstStyle/>
          <a:p>
            <a:r>
              <a:rPr lang="it-IT" altLang="en-US" dirty="0" smtClean="0"/>
              <a:t>La</a:t>
            </a:r>
            <a:r>
              <a:rPr lang="it-IT" altLang="en-US" baseline="0" dirty="0" smtClean="0"/>
              <a:t> seconda componente che è stata realizzata per completare il progetto è stato il </a:t>
            </a:r>
            <a:r>
              <a:rPr lang="it-IT" altLang="en-US" baseline="0" dirty="0" err="1" smtClean="0"/>
              <a:t>dataset</a:t>
            </a:r>
            <a:r>
              <a:rPr lang="it-IT" altLang="en-US" baseline="0" dirty="0" smtClean="0"/>
              <a:t>. Questi, dovendo rispecchiare il contesto operativo di CANTICO, è stato impossibile da reperire. Purtroppo, infatti, non è stato possibile individuare un </a:t>
            </a:r>
            <a:r>
              <a:rPr lang="it-IT" altLang="en-US" baseline="0" dirty="0" err="1" smtClean="0"/>
              <a:t>dataset</a:t>
            </a:r>
            <a:r>
              <a:rPr lang="it-IT" altLang="en-US" baseline="0" dirty="0" smtClean="0"/>
              <a:t> in italiano dedicato solo alle opere teatrali. Per questa ragione ci si è trovati nella condizione di costruire un </a:t>
            </a:r>
            <a:r>
              <a:rPr lang="it-IT" altLang="en-US" baseline="0" dirty="0" err="1" smtClean="0"/>
              <a:t>dataset</a:t>
            </a:r>
            <a:r>
              <a:rPr lang="it-IT" altLang="en-US" baseline="0" dirty="0" smtClean="0"/>
              <a:t> adeguato, ma ci si è scontrati con la </a:t>
            </a:r>
            <a:r>
              <a:rPr lang="it-IT" altLang="en-US" baseline="0" dirty="0" err="1" smtClean="0"/>
              <a:t>difficoltá</a:t>
            </a:r>
            <a:r>
              <a:rPr lang="it-IT" altLang="en-US" baseline="0" dirty="0" smtClean="0"/>
              <a:t> nel reperire anche solo dei commenti degli utenti </a:t>
            </a:r>
            <a:r>
              <a:rPr lang="it-IT" altLang="en-US" baseline="0" dirty="0" err="1" smtClean="0"/>
              <a:t>approposito</a:t>
            </a:r>
            <a:r>
              <a:rPr lang="it-IT" altLang="en-US" baseline="0" dirty="0" smtClean="0"/>
              <a:t> delle </a:t>
            </a:r>
            <a:r>
              <a:rPr lang="it-IT" altLang="en-US" baseline="0" dirty="0" err="1" smtClean="0"/>
              <a:t>opore</a:t>
            </a:r>
            <a:r>
              <a:rPr lang="it-IT" altLang="en-US" baseline="0" dirty="0" smtClean="0"/>
              <a:t> teatrali. In rete, infatti, sono facilmente reperibili le lunghe recensioni dei critici teatrali </a:t>
            </a:r>
            <a:r>
              <a:rPr lang="it-IT" altLang="en-US" baseline="0" dirty="0" err="1" smtClean="0"/>
              <a:t>approposito</a:t>
            </a:r>
            <a:r>
              <a:rPr lang="it-IT" altLang="en-US" baseline="0" dirty="0" smtClean="0"/>
              <a:t> delle singole opere, ma non sono adeguate agli scopi del progetto. Una volta costruito il </a:t>
            </a:r>
            <a:r>
              <a:rPr lang="it-IT" altLang="en-US" baseline="0" dirty="0" err="1" smtClean="0"/>
              <a:t>dataset</a:t>
            </a:r>
            <a:r>
              <a:rPr lang="it-IT" altLang="en-US" baseline="0" dirty="0" smtClean="0"/>
              <a:t> si </a:t>
            </a:r>
            <a:r>
              <a:rPr lang="it-IT" altLang="en-US" baseline="0" dirty="0" err="1" smtClean="0"/>
              <a:t>é</a:t>
            </a:r>
            <a:r>
              <a:rPr lang="it-IT" altLang="en-US" baseline="0" dirty="0" smtClean="0"/>
              <a:t> proceduto a definirne l’oracolo, iter che ha coinvolto due persone che hanno provveduto a </a:t>
            </a:r>
            <a:r>
              <a:rPr lang="it-IT" altLang="en-US" baseline="0" dirty="0" err="1" smtClean="0"/>
              <a:t>taggare</a:t>
            </a:r>
            <a:r>
              <a:rPr lang="it-IT" altLang="en-US" baseline="0" dirty="0" smtClean="0"/>
              <a:t> singolarmente l’intero </a:t>
            </a:r>
            <a:r>
              <a:rPr lang="it-IT" altLang="en-US" baseline="0" dirty="0" err="1" smtClean="0"/>
              <a:t>dataset</a:t>
            </a:r>
            <a:r>
              <a:rPr lang="it-IT" altLang="en-US" baseline="0" dirty="0" smtClean="0"/>
              <a:t>, per poi procedere con una seconda revisione congiunta del </a:t>
            </a:r>
            <a:r>
              <a:rPr lang="it-IT" altLang="en-US" baseline="0" dirty="0" err="1" smtClean="0"/>
              <a:t>dataset</a:t>
            </a:r>
            <a:r>
              <a:rPr lang="it-IT" altLang="en-US" baseline="0" dirty="0" smtClean="0"/>
              <a:t> che ha generato l’oracolo definitivo. </a:t>
            </a:r>
          </a:p>
          <a:p>
            <a:r>
              <a:rPr lang="it-IT" altLang="en-US" baseline="0" dirty="0" smtClean="0"/>
              <a:t> La definizione dell’oracolo ha rappresentato una ulteriore sfida per definire cosa appresentata un testo. Quello mostrato è un esempio di commento sicuramente positivo come </a:t>
            </a:r>
            <a:r>
              <a:rPr lang="it-IT" altLang="en-US" baseline="0" dirty="0" err="1" smtClean="0"/>
              <a:t>polaritá</a:t>
            </a:r>
            <a:r>
              <a:rPr lang="it-IT" altLang="en-US" baseline="0" dirty="0" smtClean="0"/>
              <a:t>. Per quanto riguarda le emozioni, invece, possiamo ritrovare abbastanza facilmente la gioia, </a:t>
            </a:r>
            <a:r>
              <a:rPr lang="it-IT" altLang="en-US" baseline="0" dirty="0" err="1" smtClean="0"/>
              <a:t>cosí</a:t>
            </a:r>
            <a:r>
              <a:rPr lang="it-IT" altLang="en-US" baseline="0" dirty="0" smtClean="0"/>
              <a:t> come la sorpresa (legata la talento dei cantanti) mentre la fiducia (condensata nel saremmo andati tutte le sere) che è stata oggetto di dibattito durante la stesura dell’oracolo non è stata indicata perché marginale. L’emozione inattesa ma che è stata ritenuta presente è quella della tristezza, legata al rammarico di non essere rimasti in </a:t>
            </a:r>
            <a:r>
              <a:rPr lang="it-IT" altLang="en-US" baseline="0" dirty="0" err="1" smtClean="0"/>
              <a:t>cittá</a:t>
            </a:r>
            <a:r>
              <a:rPr lang="it-IT" altLang="en-US" baseline="0" dirty="0" smtClean="0"/>
              <a:t> </a:t>
            </a:r>
            <a:r>
              <a:rPr lang="it-IT" altLang="en-US" baseline="0" dirty="0" err="1" smtClean="0"/>
              <a:t>piú</a:t>
            </a:r>
            <a:r>
              <a:rPr lang="it-IT" altLang="en-US" baseline="0" dirty="0" smtClean="0"/>
              <a:t> lungo. Questo fattore, non esplicito nel testo, ma frutto di una deduzione </a:t>
            </a:r>
            <a:r>
              <a:rPr lang="it-IT" altLang="en-US" baseline="0" dirty="0" err="1" smtClean="0"/>
              <a:t>potrebbere</a:t>
            </a:r>
            <a:r>
              <a:rPr lang="it-IT" altLang="en-US" baseline="0" dirty="0" smtClean="0"/>
              <a:t> risultare molto complesso da rilevare per un </a:t>
            </a:r>
            <a:r>
              <a:rPr lang="it-IT" altLang="en-US" baseline="0" dirty="0" err="1" smtClean="0"/>
              <a:t>tool</a:t>
            </a:r>
            <a:r>
              <a:rPr lang="it-IT" altLang="en-US" baseline="0" dirty="0" smtClean="0"/>
              <a:t> automatico.</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altLang="en-US" baseline="0" dirty="0" smtClean="0"/>
              <a:t>Questa semplice discussione fa capire quanto complesso possa essere valutare commenti di questo tipo anche per le persone. Basti pensare che lo stesso </a:t>
            </a:r>
            <a:r>
              <a:rPr lang="it-IT" altLang="en-US" baseline="0" dirty="0" err="1" smtClean="0"/>
              <a:t>dataset</a:t>
            </a:r>
            <a:r>
              <a:rPr lang="it-IT" altLang="en-US" baseline="0" dirty="0" smtClean="0"/>
              <a:t> è stato </a:t>
            </a:r>
            <a:r>
              <a:rPr lang="it-IT" altLang="en-US" baseline="0" dirty="0" err="1" smtClean="0"/>
              <a:t>taggato</a:t>
            </a:r>
            <a:r>
              <a:rPr lang="it-IT" altLang="en-US" baseline="0" dirty="0" smtClean="0"/>
              <a:t> da una terza persona, che non ha partecipato </a:t>
            </a:r>
            <a:r>
              <a:rPr lang="it-IT" altLang="en-US" baseline="0" dirty="0" err="1" smtClean="0"/>
              <a:t>peró</a:t>
            </a:r>
            <a:r>
              <a:rPr lang="it-IT" altLang="en-US" baseline="0" dirty="0" smtClean="0"/>
              <a:t> alla definizione dell’oracolo e che, confrontando i risultati di tutti e tre i soggetti considerati, su un </a:t>
            </a:r>
            <a:r>
              <a:rPr lang="it-IT" altLang="en-US" baseline="0" dirty="0" err="1" smtClean="0"/>
              <a:t>dataset</a:t>
            </a:r>
            <a:r>
              <a:rPr lang="it-IT" altLang="en-US" baseline="0" dirty="0" smtClean="0"/>
              <a:t> di 268 record solo su 10, quindi circa il 3,7% vi </a:t>
            </a:r>
            <a:r>
              <a:rPr lang="it-IT" altLang="en-US" baseline="0" dirty="0" err="1" smtClean="0"/>
              <a:t>é</a:t>
            </a:r>
            <a:r>
              <a:rPr lang="it-IT" altLang="en-US" baseline="0" dirty="0" smtClean="0"/>
              <a:t> </a:t>
            </a:r>
            <a:r>
              <a:rPr lang="it-IT" altLang="en-US" baseline="0" dirty="0" err="1" smtClean="0"/>
              <a:t>unanimitá</a:t>
            </a:r>
            <a:r>
              <a:rPr lang="it-IT" altLang="en-US" baseline="0" dirty="0" smtClean="0"/>
              <a:t> di giudizio.</a:t>
            </a:r>
            <a:endParaRPr lang="en-US" altLang="en-US" dirty="0" smtClean="0"/>
          </a:p>
        </p:txBody>
      </p:sp>
      <p:sp>
        <p:nvSpPr>
          <p:cNvPr id="15364"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44C4732-6BB5-4782-98CA-36541797641B}" type="slidenum">
              <a:rPr lang="it-IT" altLang="en-US" sz="1200" smtClean="0"/>
              <a:pPr/>
              <a:t>6</a:t>
            </a:fld>
            <a:endParaRPr lang="it-IT"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immagine diapositiva 1"/>
          <p:cNvSpPr>
            <a:spLocks noGrp="1" noRot="1" noChangeAspect="1" noTextEdit="1"/>
          </p:cNvSpPr>
          <p:nvPr>
            <p:ph type="sldImg"/>
          </p:nvPr>
        </p:nvSpPr>
        <p:spPr>
          <a:ln/>
        </p:spPr>
      </p:sp>
      <p:sp>
        <p:nvSpPr>
          <p:cNvPr id="17411" name="Segnaposto note 2"/>
          <p:cNvSpPr>
            <a:spLocks noGrp="1"/>
          </p:cNvSpPr>
          <p:nvPr>
            <p:ph type="body" idx="1"/>
          </p:nvPr>
        </p:nvSpPr>
        <p:spPr>
          <a:noFill/>
        </p:spPr>
        <p:txBody>
          <a:bodyPr/>
          <a:lstStyle/>
          <a:p>
            <a:r>
              <a:rPr lang="it-IT" altLang="en-US" dirty="0" smtClean="0"/>
              <a:t>Passando all’analisi dei risultati ottenuti,</a:t>
            </a:r>
            <a:r>
              <a:rPr lang="it-IT" altLang="en-US" baseline="0" dirty="0" smtClean="0"/>
              <a:t> in questa slide possiamo vedere a confronto la </a:t>
            </a:r>
            <a:r>
              <a:rPr lang="it-IT" altLang="en-US" baseline="0" dirty="0" err="1" smtClean="0"/>
              <a:t>precision</a:t>
            </a:r>
            <a:r>
              <a:rPr lang="it-IT" altLang="en-US" baseline="0" dirty="0" smtClean="0"/>
              <a:t> e la </a:t>
            </a:r>
            <a:r>
              <a:rPr lang="it-IT" altLang="en-US" baseline="0" dirty="0" err="1" smtClean="0"/>
              <a:t>recall</a:t>
            </a:r>
            <a:r>
              <a:rPr lang="it-IT" altLang="en-US" baseline="0" dirty="0" smtClean="0"/>
              <a:t> dei due </a:t>
            </a:r>
            <a:r>
              <a:rPr lang="it-IT" altLang="en-US" baseline="0" dirty="0" err="1" smtClean="0"/>
              <a:t>tool</a:t>
            </a:r>
            <a:r>
              <a:rPr lang="it-IT" altLang="en-US" baseline="0" dirty="0" smtClean="0"/>
              <a:t> considerati. Si è fatta sia l’analisi volta a verificare la </a:t>
            </a:r>
            <a:r>
              <a:rPr lang="it-IT" altLang="en-US" baseline="0" dirty="0" err="1" smtClean="0"/>
              <a:t>capaciatá</a:t>
            </a:r>
            <a:r>
              <a:rPr lang="it-IT" altLang="en-US" baseline="0" dirty="0" smtClean="0"/>
              <a:t> di individuare la </a:t>
            </a:r>
            <a:r>
              <a:rPr lang="it-IT" altLang="en-US" baseline="0" dirty="0" err="1" smtClean="0"/>
              <a:t>polaritá</a:t>
            </a:r>
            <a:r>
              <a:rPr lang="it-IT" altLang="en-US" baseline="0" dirty="0" smtClean="0"/>
              <a:t> positiva quella negativa. Entrambi i </a:t>
            </a:r>
            <a:r>
              <a:rPr lang="it-IT" altLang="en-US" baseline="0" dirty="0" err="1" smtClean="0"/>
              <a:t>tool</a:t>
            </a:r>
            <a:r>
              <a:rPr lang="it-IT" altLang="en-US" baseline="0" dirty="0" smtClean="0"/>
              <a:t>, come possiamo vedere, mostrano degli ottimi dati di performance. Si vede come entrambi abbiamo un valore leggermente </a:t>
            </a:r>
            <a:r>
              <a:rPr lang="it-IT" altLang="en-US" baseline="0" dirty="0" err="1" smtClean="0"/>
              <a:t>piú</a:t>
            </a:r>
            <a:r>
              <a:rPr lang="it-IT" altLang="en-US" baseline="0" dirty="0" smtClean="0"/>
              <a:t> elevato, nella </a:t>
            </a:r>
            <a:r>
              <a:rPr lang="it-IT" altLang="en-US" baseline="0" dirty="0" err="1" smtClean="0"/>
              <a:t>precision</a:t>
            </a:r>
            <a:r>
              <a:rPr lang="it-IT" altLang="en-US" baseline="0" dirty="0" smtClean="0"/>
              <a:t>, nel calcolo della </a:t>
            </a:r>
            <a:r>
              <a:rPr lang="it-IT" altLang="en-US" baseline="0" dirty="0" err="1" smtClean="0"/>
              <a:t>polariá</a:t>
            </a:r>
            <a:r>
              <a:rPr lang="it-IT" altLang="en-US" baseline="0" dirty="0" smtClean="0"/>
              <a:t> </a:t>
            </a:r>
            <a:r>
              <a:rPr lang="it-IT" altLang="en-US" baseline="0" dirty="0" err="1" smtClean="0"/>
              <a:t>posivita</a:t>
            </a:r>
            <a:r>
              <a:rPr lang="it-IT" altLang="en-US" baseline="0" dirty="0" smtClean="0"/>
              <a:t>, mentre per la </a:t>
            </a:r>
            <a:r>
              <a:rPr lang="it-IT" altLang="en-US" baseline="0" dirty="0" err="1" smtClean="0"/>
              <a:t>recall</a:t>
            </a:r>
            <a:r>
              <a:rPr lang="it-IT" altLang="en-US" baseline="0" dirty="0" smtClean="0"/>
              <a:t> abbiamo valori molto ravvicinati. </a:t>
            </a:r>
            <a:r>
              <a:rPr lang="it-IT" altLang="en-US" baseline="0" dirty="0" err="1" smtClean="0"/>
              <a:t>Ció</a:t>
            </a:r>
            <a:r>
              <a:rPr lang="it-IT" altLang="en-US" baseline="0" dirty="0" smtClean="0"/>
              <a:t> che si nota è la notevole differenza nella </a:t>
            </a:r>
            <a:r>
              <a:rPr lang="it-IT" altLang="en-US" baseline="0" dirty="0" err="1" smtClean="0"/>
              <a:t>precision</a:t>
            </a:r>
            <a:r>
              <a:rPr lang="it-IT" altLang="en-US" baseline="0" dirty="0" smtClean="0"/>
              <a:t> nella </a:t>
            </a:r>
            <a:r>
              <a:rPr lang="it-IT" altLang="en-US" baseline="0" dirty="0" err="1" smtClean="0"/>
              <a:t>polaritá</a:t>
            </a:r>
            <a:r>
              <a:rPr lang="it-IT" altLang="en-US" baseline="0" dirty="0" smtClean="0"/>
              <a:t> negativa tra </a:t>
            </a:r>
            <a:r>
              <a:rPr lang="it-IT" altLang="en-US" baseline="0" dirty="0" err="1" smtClean="0"/>
              <a:t>SentIta</a:t>
            </a:r>
            <a:r>
              <a:rPr lang="it-IT" altLang="en-US" baseline="0" dirty="0" smtClean="0"/>
              <a:t> e la Stanford </a:t>
            </a:r>
            <a:r>
              <a:rPr lang="it-IT" altLang="en-US" baseline="0" dirty="0" err="1" smtClean="0"/>
              <a:t>CoreNLP</a:t>
            </a:r>
            <a:r>
              <a:rPr lang="it-IT" altLang="en-US"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altLang="en-US" baseline="0" dirty="0" smtClean="0"/>
              <a:t> Ad avvalorare i risultati precedenti si mostra il valore di F-</a:t>
            </a:r>
            <a:r>
              <a:rPr lang="it-IT" altLang="en-US" baseline="0" dirty="0" err="1" smtClean="0"/>
              <a:t>Measure</a:t>
            </a:r>
            <a:r>
              <a:rPr lang="it-IT" altLang="en-US" baseline="0" dirty="0" smtClean="0"/>
              <a:t> ottenuto, che misura l’accuratezza del test eseguito, e che per entrambi i </a:t>
            </a:r>
            <a:r>
              <a:rPr lang="it-IT" altLang="en-US" baseline="0" dirty="0" err="1" smtClean="0"/>
              <a:t>tool</a:t>
            </a:r>
            <a:r>
              <a:rPr lang="it-IT" altLang="en-US" baseline="0" dirty="0" smtClean="0"/>
              <a:t> risulta essere elevato. Si mantiene, ovviamente, lo stesso trend con la flessione per quanto riguarda l’analisi della </a:t>
            </a:r>
            <a:r>
              <a:rPr lang="it-IT" altLang="en-US" baseline="0" dirty="0" err="1" smtClean="0"/>
              <a:t>polaritá</a:t>
            </a:r>
            <a:r>
              <a:rPr lang="it-IT" altLang="en-US" baseline="0" dirty="0" smtClean="0"/>
              <a:t> negativa che accomuna sia </a:t>
            </a:r>
            <a:r>
              <a:rPr lang="it-IT" altLang="en-US" baseline="0" dirty="0" err="1" smtClean="0"/>
              <a:t>SentIta</a:t>
            </a:r>
            <a:r>
              <a:rPr lang="it-IT" altLang="en-US" baseline="0" dirty="0" smtClean="0"/>
              <a:t> che Stanford Core. E anche il lieve calo di valore tra l’analisi della </a:t>
            </a:r>
            <a:r>
              <a:rPr lang="it-IT" altLang="en-US" baseline="0" dirty="0" err="1" smtClean="0"/>
              <a:t>polaritá</a:t>
            </a:r>
            <a:r>
              <a:rPr lang="it-IT" altLang="en-US" baseline="0" dirty="0" smtClean="0"/>
              <a:t> negativa tra i due. Nel complesso i grafici mostrano delle buone performance per entrambi i </a:t>
            </a:r>
            <a:r>
              <a:rPr lang="it-IT" altLang="en-US" baseline="0" dirty="0" err="1" smtClean="0"/>
              <a:t>tool</a:t>
            </a:r>
            <a:r>
              <a:rPr lang="it-IT" altLang="en-US" baseline="0" dirty="0" smtClean="0"/>
              <a:t>.</a:t>
            </a:r>
            <a:endParaRPr lang="en-US" altLang="en-US" dirty="0" smtClean="0"/>
          </a:p>
          <a:p>
            <a:endParaRPr lang="en-US" altLang="en-US" dirty="0" smtClean="0"/>
          </a:p>
        </p:txBody>
      </p:sp>
      <p:sp>
        <p:nvSpPr>
          <p:cNvPr id="17412"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61E76FD-0A15-4D83-B23B-FF58271B064E}" type="slidenum">
              <a:rPr lang="it-IT" altLang="en-US" sz="1200" smtClean="0"/>
              <a:pPr/>
              <a:t>7</a:t>
            </a:fld>
            <a:endParaRPr lang="it-IT"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immagine diapositiva 1"/>
          <p:cNvSpPr>
            <a:spLocks noGrp="1" noRot="1" noChangeAspect="1" noTextEdit="1"/>
          </p:cNvSpPr>
          <p:nvPr>
            <p:ph type="sldImg"/>
          </p:nvPr>
        </p:nvSpPr>
        <p:spPr>
          <a:ln/>
        </p:spPr>
      </p:sp>
      <p:sp>
        <p:nvSpPr>
          <p:cNvPr id="19459" name="Segnaposto note 2"/>
          <p:cNvSpPr>
            <a:spLocks noGrp="1"/>
          </p:cNvSpPr>
          <p:nvPr>
            <p:ph type="body" idx="1"/>
          </p:nvPr>
        </p:nvSpPr>
        <p:spPr>
          <a:noFill/>
        </p:spPr>
        <p:txBody>
          <a:bodyPr/>
          <a:lstStyle/>
          <a:p>
            <a:r>
              <a:rPr lang="it-IT" altLang="en-US" dirty="0" smtClean="0"/>
              <a:t>Passando</a:t>
            </a:r>
            <a:r>
              <a:rPr lang="it-IT" altLang="en-US" baseline="0" dirty="0" smtClean="0"/>
              <a:t> invece all’analisi delle emozioni, purtroppo, non si sono riusciti ad ottenere gli stessi risultati soddisfacenti. Il grafico mostra i risultati ottenuti definendo le varie soglie atte ad indicare la presenza di un’emozione o meno, come detto i prima il </a:t>
            </a:r>
            <a:r>
              <a:rPr lang="it-IT" altLang="en-US" baseline="0" dirty="0" err="1" smtClean="0"/>
              <a:t>tool</a:t>
            </a:r>
            <a:r>
              <a:rPr lang="it-IT" altLang="en-US" baseline="0" dirty="0" smtClean="0"/>
              <a:t> forniva risultati in termini di percentuali. Per ogni emozione è stata fatta un’analisi statistica della distribuzione ottenendo i valori di 1,2 e terzo quartile che si sono individuate come soglie per ogni emozione. Le analisi sono state fatte per ogni emozione e in questa slide di mostra quello della gioia. Questa è l’emozione che ha ottenuto i risultati migliori, </a:t>
            </a:r>
            <a:r>
              <a:rPr lang="it-IT" altLang="en-US" baseline="0" dirty="0" err="1" smtClean="0"/>
              <a:t>soprattuto</a:t>
            </a:r>
            <a:r>
              <a:rPr lang="it-IT" altLang="en-US" baseline="0" dirty="0" smtClean="0"/>
              <a:t> se si considera la soglia del 1 quartile. In questo caso sia la </a:t>
            </a:r>
            <a:r>
              <a:rPr lang="it-IT" altLang="en-US" baseline="0" dirty="0" err="1" smtClean="0"/>
              <a:t>precision</a:t>
            </a:r>
            <a:r>
              <a:rPr lang="it-IT" altLang="en-US" baseline="0" dirty="0" smtClean="0"/>
              <a:t> che la </a:t>
            </a:r>
            <a:r>
              <a:rPr lang="it-IT" altLang="en-US" baseline="0" dirty="0" err="1" smtClean="0"/>
              <a:t>recall</a:t>
            </a:r>
            <a:r>
              <a:rPr lang="it-IT" altLang="en-US" baseline="0" dirty="0" smtClean="0"/>
              <a:t> sono prossime allo 0,8 </a:t>
            </a:r>
            <a:r>
              <a:rPr lang="it-IT" altLang="en-US" baseline="0" dirty="0" err="1" smtClean="0"/>
              <a:t>cosí</a:t>
            </a:r>
            <a:r>
              <a:rPr lang="it-IT" altLang="en-US" baseline="0" dirty="0" smtClean="0"/>
              <a:t> come lo F-</a:t>
            </a:r>
            <a:r>
              <a:rPr lang="it-IT" altLang="en-US" baseline="0" dirty="0" err="1" smtClean="0"/>
              <a:t>Measure</a:t>
            </a:r>
            <a:r>
              <a:rPr lang="it-IT" altLang="en-US" baseline="0" dirty="0" smtClean="0"/>
              <a:t>. Le altre emozioni hanno ottenuto risultati inferiori, ma se per sorpresa, fiducia e tristezza possono essere considerati accettabili, per rabbia, disgusto e anticipazione i risultati si sono rivelati scarsi.</a:t>
            </a:r>
          </a:p>
          <a:p>
            <a:r>
              <a:rPr lang="it-IT" altLang="en-US" baseline="0" dirty="0" smtClean="0"/>
              <a:t>Le motivazioni che hanno influito su questi risultati sono probabilmente le seguenti:</a:t>
            </a:r>
          </a:p>
          <a:p>
            <a:r>
              <a:rPr lang="it-IT" altLang="en-US" baseline="0" dirty="0" smtClean="0"/>
              <a:t>Il contesto di training del </a:t>
            </a:r>
            <a:r>
              <a:rPr lang="it-IT" altLang="en-US" baseline="0" dirty="0" err="1" smtClean="0"/>
              <a:t>tool</a:t>
            </a:r>
            <a:r>
              <a:rPr lang="it-IT" altLang="en-US" baseline="0" dirty="0" smtClean="0"/>
              <a:t> è quello dei </a:t>
            </a:r>
            <a:r>
              <a:rPr lang="it-IT" altLang="en-US" baseline="0" dirty="0" err="1" smtClean="0"/>
              <a:t>tweet</a:t>
            </a:r>
            <a:r>
              <a:rPr lang="it-IT" altLang="en-US" baseline="0" dirty="0" smtClean="0"/>
              <a:t> che sono stati classificati seguendo l’</a:t>
            </a:r>
            <a:r>
              <a:rPr lang="it-IT" altLang="en-US" baseline="0" dirty="0" err="1" smtClean="0"/>
              <a:t>hashtag</a:t>
            </a:r>
            <a:r>
              <a:rPr lang="it-IT" altLang="en-US" baseline="0" dirty="0" smtClean="0"/>
              <a:t> ad essi associato generando un modello non adeguato al contesto applicativo teatrale, dove magari la rabbia e il disappunto sono espresse in maniera </a:t>
            </a:r>
            <a:r>
              <a:rPr lang="it-IT" altLang="en-US" baseline="0" dirty="0" err="1" smtClean="0"/>
              <a:t>piú</a:t>
            </a:r>
            <a:r>
              <a:rPr lang="it-IT" altLang="en-US" baseline="0" dirty="0" smtClean="0"/>
              <a:t> pacata rispetto ad un normale post su </a:t>
            </a:r>
            <a:r>
              <a:rPr lang="it-IT" altLang="en-US" baseline="0" dirty="0" err="1" smtClean="0"/>
              <a:t>twitter</a:t>
            </a:r>
            <a:r>
              <a:rPr lang="it-IT" altLang="en-US" baseline="0" dirty="0" smtClean="0"/>
              <a:t>. </a:t>
            </a:r>
          </a:p>
          <a:p>
            <a:r>
              <a:rPr lang="it-IT" altLang="en-US" baseline="0" dirty="0" smtClean="0"/>
              <a:t>L’altro fattore è costituito dalla lunghezza del testo, per quanto il </a:t>
            </a:r>
            <a:r>
              <a:rPr lang="it-IT" altLang="en-US" baseline="0" dirty="0" err="1" smtClean="0"/>
              <a:t>tool</a:t>
            </a:r>
            <a:r>
              <a:rPr lang="it-IT" altLang="en-US" baseline="0" dirty="0" smtClean="0"/>
              <a:t> sia stato addestrato su </a:t>
            </a:r>
            <a:r>
              <a:rPr lang="it-IT" altLang="en-US" baseline="0" dirty="0" err="1" smtClean="0"/>
              <a:t>tweet</a:t>
            </a:r>
            <a:r>
              <a:rPr lang="it-IT" altLang="en-US" baseline="0" dirty="0" smtClean="0"/>
              <a:t> di almeno 5 parole nei nostri test abbiamo utilizzato recensioni molto </a:t>
            </a:r>
            <a:r>
              <a:rPr lang="it-IT" altLang="en-US" baseline="0" dirty="0" err="1" smtClean="0"/>
              <a:t>piú</a:t>
            </a:r>
            <a:r>
              <a:rPr lang="it-IT" altLang="en-US" baseline="0" dirty="0" smtClean="0"/>
              <a:t> lunghe che potrebbero aver influito sulla percezione di determinate emozioni da parte del </a:t>
            </a:r>
            <a:r>
              <a:rPr lang="it-IT" altLang="en-US" baseline="0" dirty="0" err="1" smtClean="0"/>
              <a:t>tool</a:t>
            </a:r>
            <a:r>
              <a:rPr lang="it-IT" altLang="en-US" baseline="0" dirty="0" smtClean="0"/>
              <a:t>.</a:t>
            </a:r>
          </a:p>
          <a:p>
            <a:r>
              <a:rPr lang="it-IT" altLang="en-US" baseline="0" dirty="0" smtClean="0"/>
              <a:t>Infine non dobbiamo dimenticare che sono stati forniti in inputi delle traduzioni </a:t>
            </a:r>
            <a:r>
              <a:rPr lang="it-IT" altLang="en-US" baseline="0" dirty="0" err="1" smtClean="0"/>
              <a:t>automatiiche</a:t>
            </a:r>
            <a:r>
              <a:rPr lang="it-IT" altLang="en-US" baseline="0" dirty="0" smtClean="0"/>
              <a:t> inglesi di commenti italiani, che potrebbero aver fatto perdere il contenuto emozionale che gli utenti avevano provveduto ad inserire nel loro testo.</a:t>
            </a:r>
            <a:endParaRPr lang="en-US" altLang="en-US" dirty="0" smtClean="0"/>
          </a:p>
        </p:txBody>
      </p:sp>
      <p:sp>
        <p:nvSpPr>
          <p:cNvPr id="19460"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D05A56F-DB80-4418-9B94-5F1EA26D897A}" type="slidenum">
              <a:rPr lang="it-IT" altLang="en-US" sz="1200" smtClean="0"/>
              <a:pPr/>
              <a:t>8</a:t>
            </a:fld>
            <a:endParaRPr lang="it-IT" altLang="en-US" sz="1200" smtClean="0"/>
          </a:p>
        </p:txBody>
      </p:sp>
    </p:spTree>
    <p:extLst>
      <p:ext uri="{BB962C8B-B14F-4D97-AF65-F5344CB8AC3E}">
        <p14:creationId xmlns:p14="http://schemas.microsoft.com/office/powerpoint/2010/main" val="3942774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a:ln/>
        </p:spPr>
      </p:sp>
      <p:sp>
        <p:nvSpPr>
          <p:cNvPr id="21507" name="Segnaposto note 2"/>
          <p:cNvSpPr>
            <a:spLocks noGrp="1"/>
          </p:cNvSpPr>
          <p:nvPr>
            <p:ph type="body" idx="1"/>
          </p:nvPr>
        </p:nvSpPr>
        <p:spPr>
          <a:noFill/>
        </p:spPr>
        <p:txBody>
          <a:bodyPr/>
          <a:lstStyle/>
          <a:p>
            <a:r>
              <a:rPr lang="it-IT" altLang="en-US" dirty="0" smtClean="0"/>
              <a:t>Per</a:t>
            </a:r>
            <a:r>
              <a:rPr lang="it-IT" altLang="en-US" baseline="0" dirty="0" smtClean="0"/>
              <a:t> meglio comprendere la </a:t>
            </a:r>
            <a:r>
              <a:rPr lang="it-IT" altLang="en-US" baseline="0" dirty="0" err="1" smtClean="0"/>
              <a:t>difficoltá</a:t>
            </a:r>
            <a:r>
              <a:rPr lang="it-IT" altLang="en-US" baseline="0" dirty="0" smtClean="0"/>
              <a:t> dell’analisi considerata, riconsideriamo l’esempio precedente e vediamo cosa ha rilevato il </a:t>
            </a:r>
            <a:r>
              <a:rPr lang="it-IT" altLang="en-US" baseline="0" dirty="0" err="1" smtClean="0"/>
              <a:t>tool</a:t>
            </a:r>
            <a:r>
              <a:rPr lang="it-IT" altLang="en-US" baseline="0" dirty="0" smtClean="0"/>
              <a:t>. A differenza di quanto previsto il </a:t>
            </a:r>
            <a:r>
              <a:rPr lang="it-IT" altLang="en-US" baseline="0" dirty="0" err="1" smtClean="0"/>
              <a:t>tool</a:t>
            </a:r>
            <a:r>
              <a:rPr lang="it-IT" altLang="en-US" baseline="0" dirty="0" smtClean="0"/>
              <a:t> ha rilevato la tristezza che prima abbiamo sottolineato essere nascosta dal contesto. Al contrario il </a:t>
            </a:r>
            <a:r>
              <a:rPr lang="it-IT" altLang="en-US" baseline="0" dirty="0" err="1" smtClean="0"/>
              <a:t>tool</a:t>
            </a:r>
            <a:r>
              <a:rPr lang="it-IT" altLang="en-US" baseline="0" dirty="0" smtClean="0"/>
              <a:t> ha rilevato la presenza di rabbia, anticipazione, disgusto paura e fiducia, per le quali il commento è risultato un falso positivo. </a:t>
            </a:r>
            <a:endParaRPr lang="en-US" altLang="en-US" dirty="0" smtClean="0"/>
          </a:p>
        </p:txBody>
      </p:sp>
      <p:sp>
        <p:nvSpPr>
          <p:cNvPr id="2150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82CDF67-4811-4DE2-99EF-33BCE90C2408}" type="slidenum">
              <a:rPr lang="it-IT" altLang="en-US" sz="1200" smtClean="0"/>
              <a:pPr/>
              <a:t>9</a:t>
            </a:fld>
            <a:endParaRPr lang="it-IT" altLang="en-US" sz="1200" smtClean="0"/>
          </a:p>
        </p:txBody>
      </p:sp>
    </p:spTree>
    <p:extLst>
      <p:ext uri="{BB962C8B-B14F-4D97-AF65-F5344CB8AC3E}">
        <p14:creationId xmlns:p14="http://schemas.microsoft.com/office/powerpoint/2010/main" val="325646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238250" y="1122363"/>
            <a:ext cx="7429500" cy="2387600"/>
          </a:xfrm>
        </p:spPr>
        <p:txBody>
          <a:bodyPr anchor="b"/>
          <a:lstStyle>
            <a:lvl1pPr algn="ctr">
              <a:defRPr sz="4875"/>
            </a:lvl1pPr>
          </a:lstStyle>
          <a:p>
            <a:r>
              <a:rPr lang="it-IT" smtClean="0"/>
              <a:t>Fare clic per modificare lo stile del titolo</a:t>
            </a:r>
            <a:endParaRPr lang="en-US"/>
          </a:p>
        </p:txBody>
      </p:sp>
      <p:sp>
        <p:nvSpPr>
          <p:cNvPr id="3" name="Sottotitolo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61E013ED-7E16-4152-8E8F-48858C1D8CED}" type="slidenum">
              <a:rPr lang="it-IT" altLang="en-US" smtClean="0"/>
              <a:pPr>
                <a:defRPr/>
              </a:pPr>
              <a:t>‹N›</a:t>
            </a:fld>
            <a:endParaRPr lang="it-IT" altLang="en-US"/>
          </a:p>
        </p:txBody>
      </p:sp>
    </p:spTree>
    <p:extLst>
      <p:ext uri="{BB962C8B-B14F-4D97-AF65-F5344CB8AC3E}">
        <p14:creationId xmlns:p14="http://schemas.microsoft.com/office/powerpoint/2010/main" val="433498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6BCA22B3-6541-4F9A-A8B8-D9AE45688660}" type="slidenum">
              <a:rPr lang="it-IT" altLang="en-US" smtClean="0"/>
              <a:pPr>
                <a:defRPr/>
              </a:pPr>
              <a:t>‹N›</a:t>
            </a:fld>
            <a:endParaRPr lang="it-IT" altLang="en-US"/>
          </a:p>
        </p:txBody>
      </p:sp>
    </p:spTree>
    <p:extLst>
      <p:ext uri="{BB962C8B-B14F-4D97-AF65-F5344CB8AC3E}">
        <p14:creationId xmlns:p14="http://schemas.microsoft.com/office/powerpoint/2010/main" val="210858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088981" y="365125"/>
            <a:ext cx="2135981"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681037" y="365125"/>
            <a:ext cx="6284119"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5C23A646-7595-4C45-8D98-1B812C2A4334}" type="slidenum">
              <a:rPr lang="it-IT" altLang="en-US" smtClean="0"/>
              <a:pPr>
                <a:defRPr/>
              </a:pPr>
              <a:t>‹N›</a:t>
            </a:fld>
            <a:endParaRPr lang="it-IT" altLang="en-US"/>
          </a:p>
        </p:txBody>
      </p:sp>
    </p:spTree>
    <p:extLst>
      <p:ext uri="{BB962C8B-B14F-4D97-AF65-F5344CB8AC3E}">
        <p14:creationId xmlns:p14="http://schemas.microsoft.com/office/powerpoint/2010/main" val="56374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B434763C-AED8-44F7-B0A7-302EFB777119}" type="slidenum">
              <a:rPr lang="it-IT" altLang="en-US" smtClean="0"/>
              <a:pPr>
                <a:defRPr/>
              </a:pPr>
              <a:t>‹N›</a:t>
            </a:fld>
            <a:endParaRPr lang="it-IT" altLang="en-US"/>
          </a:p>
        </p:txBody>
      </p:sp>
    </p:spTree>
    <p:extLst>
      <p:ext uri="{BB962C8B-B14F-4D97-AF65-F5344CB8AC3E}">
        <p14:creationId xmlns:p14="http://schemas.microsoft.com/office/powerpoint/2010/main" val="33469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75878" y="1709739"/>
            <a:ext cx="8543925" cy="2852737"/>
          </a:xfrm>
        </p:spPr>
        <p:txBody>
          <a:bodyPr anchor="b"/>
          <a:lstStyle>
            <a:lvl1pPr>
              <a:defRPr sz="4875"/>
            </a:lvl1pPr>
          </a:lstStyle>
          <a:p>
            <a:r>
              <a:rPr lang="it-IT" smtClean="0"/>
              <a:t>Fare clic per modificare lo stile del titolo</a:t>
            </a:r>
            <a:endParaRPr lang="en-US"/>
          </a:p>
        </p:txBody>
      </p:sp>
      <p:sp>
        <p:nvSpPr>
          <p:cNvPr id="3" name="Segnaposto testo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49E15F0D-C45D-428C-8E52-B8952FB4369D}" type="slidenum">
              <a:rPr lang="it-IT" altLang="en-US" smtClean="0"/>
              <a:pPr>
                <a:defRPr/>
              </a:pPr>
              <a:t>‹N›</a:t>
            </a:fld>
            <a:endParaRPr lang="it-IT" altLang="en-US"/>
          </a:p>
        </p:txBody>
      </p:sp>
    </p:spTree>
    <p:extLst>
      <p:ext uri="{BB962C8B-B14F-4D97-AF65-F5344CB8AC3E}">
        <p14:creationId xmlns:p14="http://schemas.microsoft.com/office/powerpoint/2010/main" val="10966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681038" y="1825625"/>
            <a:ext cx="421005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5014913" y="1825625"/>
            <a:ext cx="421005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6BBD8415-0FBA-43FF-ABF8-A7E9D218F505}" type="slidenum">
              <a:rPr lang="it-IT" altLang="en-US" smtClean="0"/>
              <a:pPr>
                <a:defRPr/>
              </a:pPr>
              <a:t>‹N›</a:t>
            </a:fld>
            <a:endParaRPr lang="it-IT" altLang="en-US"/>
          </a:p>
        </p:txBody>
      </p:sp>
    </p:spTree>
    <p:extLst>
      <p:ext uri="{BB962C8B-B14F-4D97-AF65-F5344CB8AC3E}">
        <p14:creationId xmlns:p14="http://schemas.microsoft.com/office/powerpoint/2010/main" val="40382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82328" y="365126"/>
            <a:ext cx="8543925"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smtClean="0"/>
              <a:t>Modifica gli stili del testo dello schema</a:t>
            </a:r>
          </a:p>
        </p:txBody>
      </p:sp>
      <p:sp>
        <p:nvSpPr>
          <p:cNvPr id="4" name="Segnaposto contenuto 3"/>
          <p:cNvSpPr>
            <a:spLocks noGrp="1"/>
          </p:cNvSpPr>
          <p:nvPr>
            <p:ph sz="half" idx="2"/>
          </p:nvPr>
        </p:nvSpPr>
        <p:spPr>
          <a:xfrm>
            <a:off x="682328" y="2505075"/>
            <a:ext cx="4190702"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smtClean="0"/>
              <a:t>Modifica gli stili del testo dello schema</a:t>
            </a:r>
          </a:p>
        </p:txBody>
      </p:sp>
      <p:sp>
        <p:nvSpPr>
          <p:cNvPr id="6" name="Segnaposto contenuto 5"/>
          <p:cNvSpPr>
            <a:spLocks noGrp="1"/>
          </p:cNvSpPr>
          <p:nvPr>
            <p:ph sz="quarter" idx="4"/>
          </p:nvPr>
        </p:nvSpPr>
        <p:spPr>
          <a:xfrm>
            <a:off x="5014913" y="2505075"/>
            <a:ext cx="4211340"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pPr>
              <a:defRPr/>
            </a:pPr>
            <a:r>
              <a:rPr lang="it-IT" altLang="en-US" smtClean="0"/>
              <a:t>28 Aprile 2003</a:t>
            </a:r>
            <a:endParaRPr lang="it-IT" altLang="en-US"/>
          </a:p>
        </p:txBody>
      </p:sp>
      <p:sp>
        <p:nvSpPr>
          <p:cNvPr id="8" name="Segnaposto piè di pagina 7"/>
          <p:cNvSpPr>
            <a:spLocks noGrp="1"/>
          </p:cNvSpPr>
          <p:nvPr>
            <p:ph type="ftr" sz="quarter" idx="11"/>
          </p:nvPr>
        </p:nvSpPr>
        <p:spPr/>
        <p:txBody>
          <a:bodyPr/>
          <a:lstStyle/>
          <a:p>
            <a:pPr>
              <a:defRPr/>
            </a:pPr>
            <a:r>
              <a:rPr lang="it-IT" altLang="en-US" smtClean="0"/>
              <a:t>Mauro Zoccarato</a:t>
            </a:r>
            <a:endParaRPr lang="it-IT" altLang="en-US"/>
          </a:p>
        </p:txBody>
      </p:sp>
      <p:sp>
        <p:nvSpPr>
          <p:cNvPr id="9" name="Segnaposto numero diapositiva 8"/>
          <p:cNvSpPr>
            <a:spLocks noGrp="1"/>
          </p:cNvSpPr>
          <p:nvPr>
            <p:ph type="sldNum" sz="quarter" idx="12"/>
          </p:nvPr>
        </p:nvSpPr>
        <p:spPr/>
        <p:txBody>
          <a:bodyPr/>
          <a:lstStyle/>
          <a:p>
            <a:pPr>
              <a:defRPr/>
            </a:pPr>
            <a:fld id="{661A47D1-D4A7-4ED4-8284-D8A30D0243C2}" type="slidenum">
              <a:rPr lang="it-IT" altLang="en-US" smtClean="0"/>
              <a:pPr>
                <a:defRPr/>
              </a:pPr>
              <a:t>‹N›</a:t>
            </a:fld>
            <a:endParaRPr lang="it-IT" altLang="en-US"/>
          </a:p>
        </p:txBody>
      </p:sp>
    </p:spTree>
    <p:extLst>
      <p:ext uri="{BB962C8B-B14F-4D97-AF65-F5344CB8AC3E}">
        <p14:creationId xmlns:p14="http://schemas.microsoft.com/office/powerpoint/2010/main" val="127667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pPr>
              <a:defRPr/>
            </a:pPr>
            <a:r>
              <a:rPr lang="it-IT" altLang="en-US" smtClean="0"/>
              <a:t>28 Aprile 2003</a:t>
            </a:r>
            <a:endParaRPr lang="it-IT" altLang="en-US"/>
          </a:p>
        </p:txBody>
      </p:sp>
      <p:sp>
        <p:nvSpPr>
          <p:cNvPr id="4" name="Segnaposto piè di pagina 3"/>
          <p:cNvSpPr>
            <a:spLocks noGrp="1"/>
          </p:cNvSpPr>
          <p:nvPr>
            <p:ph type="ftr" sz="quarter" idx="11"/>
          </p:nvPr>
        </p:nvSpPr>
        <p:spPr/>
        <p:txBody>
          <a:bodyPr/>
          <a:lstStyle/>
          <a:p>
            <a:pPr>
              <a:defRPr/>
            </a:pPr>
            <a:r>
              <a:rPr lang="it-IT" altLang="en-US" smtClean="0"/>
              <a:t>Mauro Zoccarato</a:t>
            </a:r>
            <a:endParaRPr lang="it-IT" altLang="en-US"/>
          </a:p>
        </p:txBody>
      </p:sp>
      <p:sp>
        <p:nvSpPr>
          <p:cNvPr id="5" name="Segnaposto numero diapositiva 4"/>
          <p:cNvSpPr>
            <a:spLocks noGrp="1"/>
          </p:cNvSpPr>
          <p:nvPr>
            <p:ph type="sldNum" sz="quarter" idx="12"/>
          </p:nvPr>
        </p:nvSpPr>
        <p:spPr/>
        <p:txBody>
          <a:bodyPr/>
          <a:lstStyle/>
          <a:p>
            <a:pPr>
              <a:defRPr/>
            </a:pPr>
            <a:fld id="{F61BD85B-E2F4-4321-9F17-3C92FF696B02}" type="slidenum">
              <a:rPr lang="it-IT" altLang="en-US" smtClean="0"/>
              <a:pPr>
                <a:defRPr/>
              </a:pPr>
              <a:t>‹N›</a:t>
            </a:fld>
            <a:endParaRPr lang="it-IT" altLang="en-US"/>
          </a:p>
        </p:txBody>
      </p:sp>
    </p:spTree>
    <p:extLst>
      <p:ext uri="{BB962C8B-B14F-4D97-AF65-F5344CB8AC3E}">
        <p14:creationId xmlns:p14="http://schemas.microsoft.com/office/powerpoint/2010/main" val="29974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r>
              <a:rPr lang="it-IT" altLang="en-US" smtClean="0"/>
              <a:t>28 Aprile 2003</a:t>
            </a:r>
            <a:endParaRPr lang="it-IT" altLang="en-US"/>
          </a:p>
        </p:txBody>
      </p:sp>
      <p:sp>
        <p:nvSpPr>
          <p:cNvPr id="3" name="Segnaposto piè di pagina 2"/>
          <p:cNvSpPr>
            <a:spLocks noGrp="1"/>
          </p:cNvSpPr>
          <p:nvPr>
            <p:ph type="ftr" sz="quarter" idx="11"/>
          </p:nvPr>
        </p:nvSpPr>
        <p:spPr/>
        <p:txBody>
          <a:bodyPr/>
          <a:lstStyle/>
          <a:p>
            <a:pPr>
              <a:defRPr/>
            </a:pPr>
            <a:r>
              <a:rPr lang="it-IT" altLang="en-US" smtClean="0"/>
              <a:t>Mauro Zoccarato</a:t>
            </a:r>
            <a:endParaRPr lang="it-IT" altLang="en-US"/>
          </a:p>
        </p:txBody>
      </p:sp>
      <p:sp>
        <p:nvSpPr>
          <p:cNvPr id="4" name="Segnaposto numero diapositiva 3"/>
          <p:cNvSpPr>
            <a:spLocks noGrp="1"/>
          </p:cNvSpPr>
          <p:nvPr>
            <p:ph type="sldNum" sz="quarter" idx="12"/>
          </p:nvPr>
        </p:nvSpPr>
        <p:spPr/>
        <p:txBody>
          <a:bodyPr/>
          <a:lstStyle/>
          <a:p>
            <a:pPr>
              <a:defRPr/>
            </a:pPr>
            <a:fld id="{3315A928-EB2D-41A5-A58D-3F4850CEF82E}" type="slidenum">
              <a:rPr lang="it-IT" altLang="en-US" smtClean="0"/>
              <a:pPr>
                <a:defRPr/>
              </a:pPr>
              <a:t>‹N›</a:t>
            </a:fld>
            <a:endParaRPr lang="it-IT" altLang="en-US"/>
          </a:p>
        </p:txBody>
      </p:sp>
    </p:spTree>
    <p:extLst>
      <p:ext uri="{BB962C8B-B14F-4D97-AF65-F5344CB8AC3E}">
        <p14:creationId xmlns:p14="http://schemas.microsoft.com/office/powerpoint/2010/main" val="9028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328" y="457200"/>
            <a:ext cx="3194943" cy="1600200"/>
          </a:xfrm>
        </p:spPr>
        <p:txBody>
          <a:bodyPr anchor="b"/>
          <a:lstStyle>
            <a:lvl1pPr>
              <a:defRPr sz="2600"/>
            </a:lvl1pPr>
          </a:lstStyle>
          <a:p>
            <a:r>
              <a:rPr lang="it-IT" smtClean="0"/>
              <a:t>Fare clic per modificare lo stile del titolo</a:t>
            </a:r>
            <a:endParaRPr lang="en-US"/>
          </a:p>
        </p:txBody>
      </p:sp>
      <p:sp>
        <p:nvSpPr>
          <p:cNvPr id="3" name="Segnaposto contenuto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9FC4553F-764C-439B-8534-4F5507C7B902}" type="slidenum">
              <a:rPr lang="it-IT" altLang="en-US" smtClean="0"/>
              <a:pPr>
                <a:defRPr/>
              </a:pPr>
              <a:t>‹N›</a:t>
            </a:fld>
            <a:endParaRPr lang="it-IT" altLang="en-US"/>
          </a:p>
        </p:txBody>
      </p:sp>
    </p:spTree>
    <p:extLst>
      <p:ext uri="{BB962C8B-B14F-4D97-AF65-F5344CB8AC3E}">
        <p14:creationId xmlns:p14="http://schemas.microsoft.com/office/powerpoint/2010/main" val="13640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328" y="457200"/>
            <a:ext cx="3194943" cy="1600200"/>
          </a:xfrm>
        </p:spPr>
        <p:txBody>
          <a:bodyPr anchor="b"/>
          <a:lstStyle>
            <a:lvl1pPr>
              <a:defRPr sz="2600"/>
            </a:lvl1pPr>
          </a:lstStyle>
          <a:p>
            <a:r>
              <a:rPr lang="it-IT" smtClean="0"/>
              <a:t>Fare clic per modificare lo stile del titolo</a:t>
            </a:r>
            <a:endParaRPr lang="en-US"/>
          </a:p>
        </p:txBody>
      </p:sp>
      <p:sp>
        <p:nvSpPr>
          <p:cNvPr id="3" name="Segnaposto immagine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Segnaposto testo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02B1B58C-DA87-47CF-931C-4F96A8DD6EC2}" type="slidenum">
              <a:rPr lang="it-IT" altLang="en-US" smtClean="0"/>
              <a:pPr>
                <a:defRPr/>
              </a:pPr>
              <a:t>‹N›</a:t>
            </a:fld>
            <a:endParaRPr lang="it-IT" altLang="en-US"/>
          </a:p>
        </p:txBody>
      </p:sp>
    </p:spTree>
    <p:extLst>
      <p:ext uri="{BB962C8B-B14F-4D97-AF65-F5344CB8AC3E}">
        <p14:creationId xmlns:p14="http://schemas.microsoft.com/office/powerpoint/2010/main" val="351474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pPr>
              <a:defRPr/>
            </a:pPr>
            <a:r>
              <a:rPr lang="it-IT" altLang="en-US" smtClean="0"/>
              <a:t>28 Aprile 2003</a:t>
            </a:r>
            <a:endParaRPr lang="it-IT" altLang="en-US"/>
          </a:p>
        </p:txBody>
      </p:sp>
      <p:sp>
        <p:nvSpPr>
          <p:cNvPr id="5" name="Segnaposto piè di pagina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pPr>
              <a:defRPr/>
            </a:pPr>
            <a:r>
              <a:rPr lang="it-IT" altLang="en-US" smtClean="0"/>
              <a:t>Mauro Zoccarato</a:t>
            </a:r>
            <a:endParaRPr lang="it-IT" altLang="en-US"/>
          </a:p>
        </p:txBody>
      </p:sp>
      <p:sp>
        <p:nvSpPr>
          <p:cNvPr id="6" name="Segnaposto numero diapositiva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pPr>
              <a:defRPr/>
            </a:pPr>
            <a:fld id="{90509D6C-16FC-4C01-9602-B9E33DDE230F}" type="slidenum">
              <a:rPr lang="it-IT" altLang="en-US" smtClean="0"/>
              <a:pPr>
                <a:defRPr/>
              </a:pPr>
              <a:t>‹N›</a:t>
            </a:fld>
            <a:endParaRPr lang="it-IT" altLang="en-US"/>
          </a:p>
        </p:txBody>
      </p:sp>
    </p:spTree>
    <p:extLst>
      <p:ext uri="{BB962C8B-B14F-4D97-AF65-F5344CB8AC3E}">
        <p14:creationId xmlns:p14="http://schemas.microsoft.com/office/powerpoint/2010/main" val="67343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42950" y="1981200"/>
            <a:ext cx="8420100" cy="1143000"/>
          </a:xfrm>
        </p:spPr>
        <p:txBody>
          <a:bodyPr anchor="ctr"/>
          <a:lstStyle/>
          <a:p>
            <a:pPr eaLnBrk="1" hangingPunct="1">
              <a:lnSpc>
                <a:spcPct val="107000"/>
              </a:lnSpc>
              <a:spcAft>
                <a:spcPts val="800"/>
              </a:spcAft>
            </a:pPr>
            <a:r>
              <a:rPr lang="it-IT" altLang="en-US" sz="2400" b="1" dirty="0" smtClean="0">
                <a:cs typeface="Times New Roman" panose="02020603050405020304" pitchFamily="18" charset="0"/>
              </a:rPr>
              <a:t>Validazione empirica e applicazione di tecniche di </a:t>
            </a:r>
            <a:r>
              <a:rPr lang="it-IT" altLang="en-US" sz="2400" b="1" dirty="0" err="1" smtClean="0">
                <a:cs typeface="Times New Roman" panose="02020603050405020304" pitchFamily="18" charset="0"/>
              </a:rPr>
              <a:t>Sentiment</a:t>
            </a:r>
            <a:r>
              <a:rPr lang="it-IT" altLang="en-US" sz="2400" b="1" dirty="0" smtClean="0">
                <a:cs typeface="Times New Roman" panose="02020603050405020304" pitchFamily="18" charset="0"/>
              </a:rPr>
              <a:t> Analysis e </a:t>
            </a:r>
            <a:r>
              <a:rPr lang="it-IT" altLang="en-US" sz="2400" b="1" dirty="0" err="1" smtClean="0">
                <a:cs typeface="Times New Roman" panose="02020603050405020304" pitchFamily="18" charset="0"/>
              </a:rPr>
              <a:t>Emotion</a:t>
            </a:r>
            <a:r>
              <a:rPr lang="it-IT" altLang="en-US" sz="2400" b="1" dirty="0" smtClean="0">
                <a:cs typeface="Times New Roman" panose="02020603050405020304" pitchFamily="18" charset="0"/>
              </a:rPr>
              <a:t> </a:t>
            </a:r>
            <a:r>
              <a:rPr lang="it-IT" altLang="en-US" sz="2400" b="1" dirty="0" err="1" smtClean="0">
                <a:cs typeface="Times New Roman" panose="02020603050405020304" pitchFamily="18" charset="0"/>
              </a:rPr>
              <a:t>Mining</a:t>
            </a:r>
            <a:r>
              <a:rPr lang="it-IT" altLang="en-US" sz="2400" b="1" dirty="0" smtClean="0">
                <a:cs typeface="Times New Roman" panose="02020603050405020304" pitchFamily="18" charset="0"/>
              </a:rPr>
              <a:t> su testo in italiano</a:t>
            </a:r>
            <a:endParaRPr lang="en-US" altLang="en-US" sz="1400" dirty="0" smtClean="0">
              <a:latin typeface="Calibri" panose="020F0502020204030204" pitchFamily="34" charset="0"/>
              <a:cs typeface="Times New Roman" panose="02020603050405020304" pitchFamily="18" charset="0"/>
            </a:endParaRPr>
          </a:p>
        </p:txBody>
      </p:sp>
      <p:pic>
        <p:nvPicPr>
          <p:cNvPr id="409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3286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4730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6"/>
          <p:cNvSpPr>
            <a:spLocks noChangeShapeType="1"/>
          </p:cNvSpPr>
          <p:nvPr/>
        </p:nvSpPr>
        <p:spPr bwMode="auto">
          <a:xfrm>
            <a:off x="381000" y="12954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Text Box 8"/>
          <p:cNvSpPr txBox="1">
            <a:spLocks noChangeArrowheads="1"/>
          </p:cNvSpPr>
          <p:nvPr/>
        </p:nvSpPr>
        <p:spPr bwMode="auto">
          <a:xfrm>
            <a:off x="1833563" y="131763"/>
            <a:ext cx="62357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200" dirty="0">
                <a:solidFill>
                  <a:schemeClr val="tx2"/>
                </a:solidFill>
              </a:rPr>
              <a:t>Università degli Studi del Sannio</a:t>
            </a:r>
          </a:p>
          <a:p>
            <a:pPr algn="ctr" eaLnBrk="1" hangingPunct="1">
              <a:spcBef>
                <a:spcPct val="0"/>
              </a:spcBef>
              <a:buFontTx/>
              <a:buNone/>
            </a:pPr>
            <a:r>
              <a:rPr lang="it-IT" altLang="en-US" sz="2200" dirty="0"/>
              <a:t>Facoltà di Ingegneria</a:t>
            </a:r>
          </a:p>
          <a:p>
            <a:pPr algn="ctr" eaLnBrk="1" hangingPunct="1">
              <a:spcBef>
                <a:spcPct val="0"/>
              </a:spcBef>
              <a:buFontTx/>
              <a:buNone/>
            </a:pPr>
            <a:r>
              <a:rPr lang="it-IT" altLang="en-US" sz="2200" dirty="0"/>
              <a:t>Corso di Laurea Magistrale in Ingegneria Informatica</a:t>
            </a:r>
            <a:endParaRPr lang="it-IT" altLang="en-US" sz="2200" b="1" dirty="0">
              <a:solidFill>
                <a:schemeClr val="tx2"/>
              </a:solidFill>
            </a:endParaRPr>
          </a:p>
        </p:txBody>
      </p:sp>
      <p:sp>
        <p:nvSpPr>
          <p:cNvPr id="4103" name="Text Box 12"/>
          <p:cNvSpPr txBox="1">
            <a:spLocks noChangeArrowheads="1"/>
          </p:cNvSpPr>
          <p:nvPr/>
        </p:nvSpPr>
        <p:spPr bwMode="auto">
          <a:xfrm>
            <a:off x="3286125" y="1474788"/>
            <a:ext cx="3330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400"/>
              <a:t>Tesi di Laurea Magistrale</a:t>
            </a:r>
          </a:p>
        </p:txBody>
      </p:sp>
      <p:sp>
        <p:nvSpPr>
          <p:cNvPr id="4104" name="Text Box 13"/>
          <p:cNvSpPr txBox="1">
            <a:spLocks noChangeArrowheads="1"/>
          </p:cNvSpPr>
          <p:nvPr/>
        </p:nvSpPr>
        <p:spPr bwMode="auto">
          <a:xfrm>
            <a:off x="762000" y="3630613"/>
            <a:ext cx="3098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Relatore:  </a:t>
            </a:r>
          </a:p>
          <a:p>
            <a:pPr eaLnBrk="1" hangingPunct="1">
              <a:spcBef>
                <a:spcPct val="0"/>
              </a:spcBef>
              <a:buFontTx/>
              <a:buNone/>
            </a:pPr>
            <a:r>
              <a:rPr lang="it-IT" altLang="en-US" sz="2000" dirty="0"/>
              <a:t>Prof. Massimiliano Di Penta</a:t>
            </a:r>
          </a:p>
        </p:txBody>
      </p:sp>
      <p:sp>
        <p:nvSpPr>
          <p:cNvPr id="4105" name="Text Box 14"/>
          <p:cNvSpPr txBox="1">
            <a:spLocks noChangeArrowheads="1"/>
          </p:cNvSpPr>
          <p:nvPr/>
        </p:nvSpPr>
        <p:spPr bwMode="auto">
          <a:xfrm>
            <a:off x="762000" y="4475163"/>
            <a:ext cx="28638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Correlatore:</a:t>
            </a:r>
          </a:p>
          <a:p>
            <a:pPr eaLnBrk="1" hangingPunct="1">
              <a:spcBef>
                <a:spcPct val="0"/>
              </a:spcBef>
              <a:buFontTx/>
              <a:buNone/>
            </a:pPr>
            <a:r>
              <a:rPr lang="it-IT" altLang="en-US" sz="2000" dirty="0"/>
              <a:t>Dott.ssa Fiorella Zampetti</a:t>
            </a:r>
          </a:p>
        </p:txBody>
      </p:sp>
      <p:sp>
        <p:nvSpPr>
          <p:cNvPr id="4106" name="Text Box 15"/>
          <p:cNvSpPr txBox="1">
            <a:spLocks noChangeArrowheads="1"/>
          </p:cNvSpPr>
          <p:nvPr/>
        </p:nvSpPr>
        <p:spPr bwMode="auto">
          <a:xfrm>
            <a:off x="5910263" y="4784725"/>
            <a:ext cx="3019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a:t>Laureando:  Lucio De Luca</a:t>
            </a:r>
          </a:p>
        </p:txBody>
      </p:sp>
      <p:sp>
        <p:nvSpPr>
          <p:cNvPr id="4107" name="Line 16"/>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17"/>
          <p:cNvSpPr txBox="1">
            <a:spLocks noChangeArrowheads="1"/>
          </p:cNvSpPr>
          <p:nvPr/>
        </p:nvSpPr>
        <p:spPr bwMode="auto">
          <a:xfrm>
            <a:off x="3352800" y="5638800"/>
            <a:ext cx="3246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Anno Accademico 2018/2019</a:t>
            </a:r>
          </a:p>
        </p:txBody>
      </p:sp>
      <p:sp>
        <p:nvSpPr>
          <p:cNvPr id="4109" name="Text Box 18"/>
          <p:cNvSpPr txBox="1">
            <a:spLocks noChangeArrowheads="1"/>
          </p:cNvSpPr>
          <p:nvPr/>
        </p:nvSpPr>
        <p:spPr bwMode="auto">
          <a:xfrm>
            <a:off x="6824663" y="3784600"/>
            <a:ext cx="1993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20 Febbraio 2020</a:t>
            </a:r>
          </a:p>
        </p:txBody>
      </p:sp>
    </p:spTree>
  </p:cSld>
  <p:clrMapOvr>
    <a:masterClrMapping/>
  </p:clrMapOvr>
  <mc:AlternateContent xmlns:mc="http://schemas.openxmlformats.org/markup-compatibility/2006" xmlns:p14="http://schemas.microsoft.com/office/powerpoint/2010/main">
    <mc:Choice Requires="p14">
      <p:transition spd="slow" p14:dur="2000" advTm="9314"/>
    </mc:Choice>
    <mc:Fallback xmlns="">
      <p:transition spd="slow" advTm="931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048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2048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4ACBFF-6620-4692-ACB8-805C0112FEB1}" type="slidenum">
              <a:rPr lang="it-IT" altLang="en-US" sz="1400" smtClean="0"/>
              <a:pPr>
                <a:spcBef>
                  <a:spcPct val="0"/>
                </a:spcBef>
                <a:buFontTx/>
                <a:buNone/>
              </a:pPr>
              <a:t>10</a:t>
            </a:fld>
            <a:endParaRPr lang="it-IT" altLang="en-US" sz="1400" smtClean="0"/>
          </a:p>
        </p:txBody>
      </p:sp>
      <p:pic>
        <p:nvPicPr>
          <p:cNvPr id="204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Text Box 19"/>
          <p:cNvSpPr txBox="1">
            <a:spLocks noChangeArrowheads="1"/>
          </p:cNvSpPr>
          <p:nvPr/>
        </p:nvSpPr>
        <p:spPr bwMode="auto">
          <a:xfrm>
            <a:off x="4371975" y="1219200"/>
            <a:ext cx="1182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Esempi </a:t>
            </a:r>
          </a:p>
        </p:txBody>
      </p:sp>
      <p:sp>
        <p:nvSpPr>
          <p:cNvPr id="14" name="Rectangle 18"/>
          <p:cNvSpPr txBox="1">
            <a:spLocks noChangeArrowheads="1"/>
          </p:cNvSpPr>
          <p:nvPr/>
        </p:nvSpPr>
        <p:spPr bwMode="auto">
          <a:xfrm>
            <a:off x="381000" y="2141628"/>
            <a:ext cx="9182100" cy="148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«Siamo stati piacevolmente sorpresi da questo spettacolo con stralci di diverse opere. Il formato è leggero e divertente e gli artisti di alto </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valore. A </a:t>
            </a: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coronare questa bella serata il drink offerto sulla terrazza panoramica del teatro</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t>
            </a:r>
            <a:endPar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Assolutamente raccomandato</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t>
            </a:r>
            <a:endParaRPr lang="it-IT" sz="26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magine 3"/>
          <p:cNvPicPr>
            <a:picLocks noChangeAspect="1"/>
          </p:cNvPicPr>
          <p:nvPr/>
        </p:nvPicPr>
        <p:blipFill rotWithShape="1">
          <a:blip r:embed="rId5" cstate="print">
            <a:extLst>
              <a:ext uri="{28A0092B-C50C-407E-A947-70E740481C1C}">
                <a14:useLocalDpi xmlns:a14="http://schemas.microsoft.com/office/drawing/2010/main" val="0"/>
              </a:ext>
            </a:extLst>
          </a:blip>
          <a:srcRect l="49479" t="15933" b="26519"/>
          <a:stretch/>
        </p:blipFill>
        <p:spPr>
          <a:xfrm>
            <a:off x="8278813" y="1065466"/>
            <a:ext cx="1349373" cy="1198896"/>
          </a:xfrm>
          <a:prstGeom prst="rect">
            <a:avLst/>
          </a:prstGeom>
          <a:ln>
            <a:noFill/>
          </a:ln>
          <a:effectLst>
            <a:softEdge rad="112500"/>
          </a:effectLst>
        </p:spPr>
      </p:pic>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5" name="Tabella 4"/>
          <p:cNvGraphicFramePr>
            <a:graphicFrameLocks noGrp="1"/>
          </p:cNvGraphicFramePr>
          <p:nvPr>
            <p:extLst>
              <p:ext uri="{D42A27DB-BD31-4B8C-83A1-F6EECF244321}">
                <p14:modId xmlns:p14="http://schemas.microsoft.com/office/powerpoint/2010/main" val="1782169121"/>
              </p:ext>
            </p:extLst>
          </p:nvPr>
        </p:nvGraphicFramePr>
        <p:xfrm>
          <a:off x="2288704" y="4703564"/>
          <a:ext cx="7274397" cy="1374176"/>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74412">
                  <a:extLst>
                    <a:ext uri="{9D8B030D-6E8A-4147-A177-3AD203B41FA5}">
                      <a16:colId xmlns:a16="http://schemas.microsoft.com/office/drawing/2014/main" val="1319558259"/>
                    </a:ext>
                  </a:extLst>
                </a:gridCol>
                <a:gridCol w="538512">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461014">
                <a:tc>
                  <a:txBody>
                    <a:bodyPr/>
                    <a:lstStyle/>
                    <a:p>
                      <a:pPr algn="ctr" rtl="0" fontAlgn="ctr"/>
                      <a:r>
                        <a:rPr lang="en-US" sz="1400" u="none" strike="noStrike" dirty="0" err="1">
                          <a:effectLst/>
                        </a:rPr>
                        <a:t>Soglie</a:t>
                      </a:r>
                      <a:r>
                        <a:rPr lang="en-US" sz="1400" u="none" strike="noStrike" dirty="0">
                          <a:effectLst/>
                        </a:rPr>
                        <a:t> Iº quartile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err="1">
                          <a:effectLst/>
                        </a:rPr>
                        <a:t>Rabbia</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Anticipazione</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Disgusto</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Paura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Gioia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Tristezza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Sorpresa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err="1">
                          <a:effectLst/>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461014">
                <a:tc>
                  <a:txBody>
                    <a:bodyPr/>
                    <a:lstStyle/>
                    <a:p>
                      <a:pPr algn="ctr" rtl="0" fontAlgn="ctr"/>
                      <a:r>
                        <a:rPr lang="en-US" sz="1400" u="none" strike="noStrike" dirty="0">
                          <a:effectLst/>
                        </a:rPr>
                        <a:t>False</a:t>
                      </a:r>
                      <a:br>
                        <a:rPr lang="en-US" sz="1400" u="none" strike="noStrike" dirty="0">
                          <a:effectLst/>
                        </a:rPr>
                      </a:br>
                      <a:r>
                        <a:rPr lang="en-US" sz="1400" u="none" strike="noStrike" dirty="0">
                          <a:effectLst/>
                        </a:rPr>
                        <a:t>Positive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it-IT" sz="1100" b="0" i="0" u="none" strike="noStrike" dirty="0" smtClean="0">
                          <a:solidFill>
                            <a:schemeClr val="dk1"/>
                          </a:solidFill>
                          <a:effectLst/>
                          <a:latin typeface="+mn-l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2053803"/>
                  </a:ext>
                </a:extLst>
              </a:tr>
              <a:tr h="452148">
                <a:tc>
                  <a:txBody>
                    <a:bodyPr/>
                    <a:lstStyle/>
                    <a:p>
                      <a:pPr algn="ctr" rtl="0" fontAlgn="ctr"/>
                      <a:r>
                        <a:rPr lang="en-US" sz="1400" u="none" strike="noStrike" dirty="0">
                          <a:effectLst/>
                        </a:rPr>
                        <a:t>False</a:t>
                      </a:r>
                      <a:br>
                        <a:rPr lang="en-US" sz="1400" u="none" strike="noStrike" dirty="0">
                          <a:effectLst/>
                        </a:rPr>
                      </a:br>
                      <a:r>
                        <a:rPr lang="en-US" sz="1400" u="none" strike="noStrike" dirty="0">
                          <a:effectLst/>
                        </a:rPr>
                        <a:t>Negative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it-IT" sz="1100" b="0" i="0" u="none" strike="noStrike" dirty="0" smtClean="0">
                          <a:solidFill>
                            <a:srgbClr val="000000"/>
                          </a:solidFill>
                          <a:effectLst/>
                          <a:latin typeface="Calibri" panose="020F0502020204030204" pitchFamily="34" charset="0"/>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p>
                  </a:txBody>
                  <a:tcPr marL="9525" marR="9525" marT="9525" marB="0" anchor="ctr"/>
                </a:tc>
                <a:extLst>
                  <a:ext uri="{0D108BD9-81ED-4DB2-BD59-A6C34878D82A}">
                    <a16:rowId xmlns:a16="http://schemas.microsoft.com/office/drawing/2014/main" val="3349982674"/>
                  </a:ext>
                </a:extLst>
              </a:tr>
            </a:tbl>
          </a:graphicData>
        </a:graphic>
      </p:graphicFrame>
      <p:pic>
        <p:nvPicPr>
          <p:cNvPr id="3" name="Immagine 2"/>
          <p:cNvPicPr>
            <a:picLocks noChangeAspect="1"/>
          </p:cNvPicPr>
          <p:nvPr/>
        </p:nvPicPr>
        <p:blipFill rotWithShape="1">
          <a:blip r:embed="rId6">
            <a:extLst>
              <a:ext uri="{28A0092B-C50C-407E-A947-70E740481C1C}">
                <a14:useLocalDpi xmlns:a14="http://schemas.microsoft.com/office/drawing/2010/main" val="0"/>
              </a:ext>
            </a:extLst>
          </a:blip>
          <a:srcRect l="48798" b="14228"/>
          <a:stretch/>
        </p:blipFill>
        <p:spPr>
          <a:xfrm>
            <a:off x="284898" y="4974986"/>
            <a:ext cx="1271703" cy="1099314"/>
          </a:xfrm>
          <a:prstGeom prst="rect">
            <a:avLst/>
          </a:prstGeom>
          <a:ln>
            <a:noFill/>
          </a:ln>
          <a:effectLst>
            <a:softEdge rad="112500"/>
          </a:effectLst>
        </p:spPr>
      </p:pic>
      <p:graphicFrame>
        <p:nvGraphicFramePr>
          <p:cNvPr id="16" name="Tabella 15"/>
          <p:cNvGraphicFramePr>
            <a:graphicFrameLocks noGrp="1"/>
          </p:cNvGraphicFramePr>
          <p:nvPr>
            <p:extLst>
              <p:ext uri="{D42A27DB-BD31-4B8C-83A1-F6EECF244321}">
                <p14:modId xmlns:p14="http://schemas.microsoft.com/office/powerpoint/2010/main" val="3692756666"/>
              </p:ext>
            </p:extLst>
          </p:nvPr>
        </p:nvGraphicFramePr>
        <p:xfrm>
          <a:off x="2298863" y="4499002"/>
          <a:ext cx="7274397" cy="1542880"/>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74412">
                  <a:extLst>
                    <a:ext uri="{9D8B030D-6E8A-4147-A177-3AD203B41FA5}">
                      <a16:colId xmlns:a16="http://schemas.microsoft.com/office/drawing/2014/main" val="1319558259"/>
                    </a:ext>
                  </a:extLst>
                </a:gridCol>
                <a:gridCol w="538512">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351111">
                <a:tc>
                  <a:txBody>
                    <a:bodyPr/>
                    <a:lstStyle/>
                    <a:p>
                      <a:pPr algn="ctr" rtl="0" fontAlgn="ctr"/>
                      <a:r>
                        <a:rPr lang="en-US" sz="1400" b="1" i="0" u="none" strike="noStrike" dirty="0" err="1">
                          <a:solidFill>
                            <a:srgbClr val="FFFFFF"/>
                          </a:solidFill>
                          <a:effectLst/>
                          <a:latin typeface="Calibri" panose="020F0502020204030204" pitchFamily="34" charset="0"/>
                        </a:rPr>
                        <a:t>Soglie</a:t>
                      </a:r>
                      <a:r>
                        <a:rPr lang="en-US" sz="1400" b="1" i="0" u="none" strike="noStrike" dirty="0">
                          <a:solidFill>
                            <a:srgbClr val="FFFFFF"/>
                          </a:solidFill>
                          <a:effectLst/>
                          <a:latin typeface="Calibri" panose="020F0502020204030204" pitchFamily="34" charset="0"/>
                        </a:rPr>
                        <a:t> Iº quartile</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Rabbia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Anticipazione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Disgusto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Paura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Gioia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Tristezza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Sorpresa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351111">
                <a:tc>
                  <a:txBody>
                    <a:bodyPr/>
                    <a:lstStyle/>
                    <a:p>
                      <a:pPr algn="ctr" rtl="0" fontAlgn="ctr"/>
                      <a:r>
                        <a:rPr lang="en-US" sz="1400" b="1" i="0" u="none" strike="noStrike">
                          <a:solidFill>
                            <a:srgbClr val="FFFFFF"/>
                          </a:solidFill>
                          <a:effectLst/>
                          <a:latin typeface="Calibri" panose="020F0502020204030204" pitchFamily="34" charset="0"/>
                        </a:rPr>
                        <a:t>False</a:t>
                      </a:r>
                      <a:br>
                        <a:rPr lang="en-US" sz="1400" b="1" i="0" u="none" strike="noStrike">
                          <a:solidFill>
                            <a:srgbClr val="FFFFFF"/>
                          </a:solidFill>
                          <a:effectLst/>
                          <a:latin typeface="Calibri" panose="020F0502020204030204" pitchFamily="34" charset="0"/>
                        </a:rPr>
                      </a:br>
                      <a:r>
                        <a:rPr lang="en-US" sz="1400" b="1" i="0" u="none" strike="noStrike">
                          <a:solidFill>
                            <a:srgbClr val="FFFFFF"/>
                          </a:solidFill>
                          <a:effectLst/>
                          <a:latin typeface="Calibri" panose="020F0502020204030204" pitchFamily="34" charset="0"/>
                        </a:rPr>
                        <a:t>Positive</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3495401177"/>
                  </a:ext>
                </a:extLst>
              </a:tr>
              <a:tr h="351111">
                <a:tc>
                  <a:txBody>
                    <a:bodyPr/>
                    <a:lstStyle/>
                    <a:p>
                      <a:pPr algn="ctr" rtl="0" fontAlgn="ctr"/>
                      <a:r>
                        <a:rPr lang="en-US" sz="1400" b="1" i="0" u="none" strike="noStrike">
                          <a:solidFill>
                            <a:srgbClr val="FFFFFF"/>
                          </a:solidFill>
                          <a:effectLst/>
                          <a:latin typeface="Calibri" panose="020F0502020204030204" pitchFamily="34" charset="0"/>
                        </a:rPr>
                        <a:t>False</a:t>
                      </a:r>
                      <a:br>
                        <a:rPr lang="en-US" sz="1400" b="1" i="0" u="none" strike="noStrike">
                          <a:solidFill>
                            <a:srgbClr val="FFFFFF"/>
                          </a:solidFill>
                          <a:effectLst/>
                          <a:latin typeface="Calibri" panose="020F0502020204030204" pitchFamily="34" charset="0"/>
                        </a:rPr>
                      </a:br>
                      <a:r>
                        <a:rPr lang="en-US" sz="1400" b="1" i="0" u="none" strike="noStrike">
                          <a:solidFill>
                            <a:srgbClr val="FFFFFF"/>
                          </a:solidFill>
                          <a:effectLst/>
                          <a:latin typeface="Calibri" panose="020F0502020204030204" pitchFamily="34" charset="0"/>
                        </a:rPr>
                        <a:t>Negative</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smtClean="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extLst>
                  <a:ext uri="{0D108BD9-81ED-4DB2-BD59-A6C34878D82A}">
                    <a16:rowId xmlns:a16="http://schemas.microsoft.com/office/drawing/2014/main" val="4262053803"/>
                  </a:ext>
                </a:extLst>
              </a:tr>
              <a:tr h="234145">
                <a:tc>
                  <a:txBody>
                    <a:bodyPr/>
                    <a:lstStyle/>
                    <a:p>
                      <a:pPr algn="ctr" rtl="0" fontAlgn="ctr"/>
                      <a:r>
                        <a:rPr lang="en-US" sz="1400" b="1" i="0" u="none" strike="noStrike" dirty="0" err="1">
                          <a:solidFill>
                            <a:srgbClr val="FFFFFF"/>
                          </a:solidFill>
                          <a:effectLst/>
                          <a:latin typeface="Calibri" panose="020F0502020204030204" pitchFamily="34" charset="0"/>
                        </a:rPr>
                        <a:t>Oracolo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it-IT" sz="1100" b="0" i="0" u="none" strike="noStrike" dirty="0" smtClean="0">
                          <a:solidFill>
                            <a:srgbClr val="000000"/>
                          </a:solidFill>
                          <a:effectLst/>
                          <a:latin typeface="Calibri" panose="020F0502020204030204" pitchFamily="34" charset="0"/>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Yes</a:t>
                      </a:r>
                    </a:p>
                  </a:txBody>
                  <a:tcPr marL="9525" marR="9525" marT="9525" marB="0" anchor="ctr"/>
                </a:tc>
                <a:extLst>
                  <a:ext uri="{0D108BD9-81ED-4DB2-BD59-A6C34878D82A}">
                    <a16:rowId xmlns:a16="http://schemas.microsoft.com/office/drawing/2014/main" val="334998267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76143"/>
    </mc:Choice>
    <mc:Fallback xmlns="">
      <p:transition spd="slow" advTm="7614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2531"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22532"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17723F9-7A15-4DA8-9758-157D5A0CA753}" type="slidenum">
              <a:rPr lang="it-IT" altLang="en-US" sz="1400" smtClean="0"/>
              <a:pPr>
                <a:spcBef>
                  <a:spcPct val="0"/>
                </a:spcBef>
                <a:buFontTx/>
                <a:buNone/>
              </a:pPr>
              <a:t>11</a:t>
            </a:fld>
            <a:endParaRPr lang="it-IT" altLang="en-US" sz="1400" smtClean="0"/>
          </a:p>
        </p:txBody>
      </p:sp>
      <p:pic>
        <p:nvPicPr>
          <p:cNvPr id="2253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Text Box 8"/>
          <p:cNvSpPr txBox="1">
            <a:spLocks noChangeArrowheads="1"/>
          </p:cNvSpPr>
          <p:nvPr/>
        </p:nvSpPr>
        <p:spPr bwMode="auto">
          <a:xfrm>
            <a:off x="3670300" y="1219200"/>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b="1"/>
              <a:t>Risultati raggiunti</a:t>
            </a:r>
          </a:p>
        </p:txBody>
      </p:sp>
      <p:sp>
        <p:nvSpPr>
          <p:cNvPr id="22539" name="Text Box 10"/>
          <p:cNvSpPr txBox="1">
            <a:spLocks noChangeArrowheads="1"/>
          </p:cNvSpPr>
          <p:nvPr/>
        </p:nvSpPr>
        <p:spPr bwMode="auto">
          <a:xfrm>
            <a:off x="3930650" y="3962400"/>
            <a:ext cx="2106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b="1" dirty="0"/>
              <a:t>Sviluppi futuri</a:t>
            </a:r>
          </a:p>
        </p:txBody>
      </p:sp>
      <p:sp>
        <p:nvSpPr>
          <p:cNvPr id="22540" name="Rectangle 7"/>
          <p:cNvSpPr txBox="1">
            <a:spLocks noChangeArrowheads="1"/>
          </p:cNvSpPr>
          <p:nvPr/>
        </p:nvSpPr>
        <p:spPr bwMode="auto">
          <a:xfrm>
            <a:off x="742950" y="1828800"/>
            <a:ext cx="84772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it-IT" altLang="en-US" sz="2000" dirty="0"/>
              <a:t>I </a:t>
            </a:r>
            <a:r>
              <a:rPr lang="it-IT" altLang="en-US" sz="2000" dirty="0" err="1"/>
              <a:t>tool</a:t>
            </a:r>
            <a:r>
              <a:rPr lang="it-IT" altLang="en-US" sz="2000" dirty="0"/>
              <a:t> dedicati </a:t>
            </a:r>
            <a:r>
              <a:rPr lang="it-IT" altLang="en-US" sz="2000" dirty="0" smtClean="0"/>
              <a:t>alla </a:t>
            </a:r>
            <a:r>
              <a:rPr lang="it-IT" altLang="en-US" sz="2000" dirty="0" err="1" smtClean="0"/>
              <a:t>sentiment</a:t>
            </a:r>
            <a:r>
              <a:rPr lang="it-IT" altLang="en-US" sz="2000" dirty="0" smtClean="0"/>
              <a:t> </a:t>
            </a:r>
            <a:r>
              <a:rPr lang="it-IT" altLang="en-US" sz="2000" dirty="0" err="1"/>
              <a:t>analysis</a:t>
            </a:r>
            <a:r>
              <a:rPr lang="it-IT" altLang="en-US" sz="2000" dirty="0"/>
              <a:t> </a:t>
            </a:r>
            <a:r>
              <a:rPr lang="it-IT" altLang="en-US" sz="2000" dirty="0" smtClean="0"/>
              <a:t>hanno </a:t>
            </a:r>
            <a:r>
              <a:rPr lang="it-IT" altLang="en-US" sz="2000" dirty="0"/>
              <a:t>dato dei risultati soddisfacenti e possono considerarsi utili ai fini del progetto CANTICO</a:t>
            </a:r>
            <a:endParaRPr lang="it-IT" altLang="en-US" sz="2000" b="1" dirty="0"/>
          </a:p>
          <a:p>
            <a:pPr eaLnBrk="1" hangingPunct="1">
              <a:lnSpc>
                <a:spcPct val="90000"/>
              </a:lnSpc>
            </a:pPr>
            <a:r>
              <a:rPr lang="it-IT" altLang="en-US" sz="2000" dirty="0"/>
              <a:t>L’</a:t>
            </a:r>
            <a:r>
              <a:rPr lang="it-IT" altLang="en-US" sz="2000" dirty="0" err="1"/>
              <a:t>emotion</a:t>
            </a:r>
            <a:r>
              <a:rPr lang="it-IT" altLang="en-US" sz="2000" dirty="0"/>
              <a:t> </a:t>
            </a:r>
            <a:r>
              <a:rPr lang="it-IT" altLang="en-US" sz="2000" dirty="0" err="1"/>
              <a:t>mining</a:t>
            </a:r>
            <a:r>
              <a:rPr lang="it-IT" altLang="en-US" sz="2000" dirty="0"/>
              <a:t> ha risentito della maggiore </a:t>
            </a:r>
            <a:r>
              <a:rPr lang="it-IT" altLang="en-US" sz="2000" dirty="0" err="1"/>
              <a:t>complessitá</a:t>
            </a:r>
            <a:r>
              <a:rPr lang="it-IT" altLang="en-US" sz="2000" dirty="0"/>
              <a:t> dell’analisi stessa, ottenendo dei risultati che non sono in linea con quelli previsti dal </a:t>
            </a:r>
            <a:r>
              <a:rPr lang="it-IT" altLang="en-US" sz="2000" dirty="0" err="1"/>
              <a:t>tool</a:t>
            </a:r>
            <a:r>
              <a:rPr lang="it-IT" altLang="en-US" sz="2000" dirty="0"/>
              <a:t> </a:t>
            </a:r>
            <a:r>
              <a:rPr lang="it-IT" altLang="en-US" sz="2000" dirty="0" smtClean="0"/>
              <a:t>utilizzato</a:t>
            </a:r>
            <a:endParaRPr lang="it-IT" altLang="en-US" sz="2000" dirty="0"/>
          </a:p>
        </p:txBody>
      </p:sp>
      <p:sp>
        <p:nvSpPr>
          <p:cNvPr id="22541" name="Rectangle 9"/>
          <p:cNvSpPr>
            <a:spLocks noChangeArrowheads="1"/>
          </p:cNvSpPr>
          <p:nvPr/>
        </p:nvSpPr>
        <p:spPr bwMode="auto">
          <a:xfrm>
            <a:off x="762000" y="4572000"/>
            <a:ext cx="8420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it-IT" altLang="en-US" sz="2000" dirty="0"/>
              <a:t>Costruzione di un </a:t>
            </a:r>
            <a:r>
              <a:rPr lang="it-IT" altLang="en-US" sz="2000" dirty="0" err="1"/>
              <a:t>dataset</a:t>
            </a:r>
            <a:r>
              <a:rPr lang="it-IT" altLang="en-US" sz="2000" dirty="0"/>
              <a:t> di maggiori dimensioni per confermare i risultati ottenuti</a:t>
            </a:r>
          </a:p>
          <a:p>
            <a:pPr eaLnBrk="1" hangingPunct="1">
              <a:lnSpc>
                <a:spcPct val="90000"/>
              </a:lnSpc>
            </a:pPr>
            <a:r>
              <a:rPr lang="it-IT" altLang="en-US" sz="2000" dirty="0"/>
              <a:t>Tentare di riaddestrare il </a:t>
            </a:r>
            <a:r>
              <a:rPr lang="it-IT" altLang="en-US" sz="2000" dirty="0" err="1"/>
              <a:t>tool</a:t>
            </a:r>
            <a:r>
              <a:rPr lang="it-IT" altLang="en-US" sz="2000" dirty="0"/>
              <a:t> di </a:t>
            </a:r>
            <a:r>
              <a:rPr lang="it-IT" altLang="en-US" sz="2000" dirty="0" err="1"/>
              <a:t>emotion</a:t>
            </a:r>
            <a:r>
              <a:rPr lang="it-IT" altLang="en-US" sz="2000" dirty="0"/>
              <a:t> </a:t>
            </a:r>
            <a:r>
              <a:rPr lang="it-IT" altLang="en-US" sz="2000" dirty="0" err="1"/>
              <a:t>mining</a:t>
            </a:r>
            <a:r>
              <a:rPr lang="it-IT" altLang="en-US" sz="2000" dirty="0"/>
              <a:t> al contesto applicativo del progetto CANTICO</a:t>
            </a:r>
          </a:p>
          <a:p>
            <a:pPr eaLnBrk="1" hangingPunct="1">
              <a:lnSpc>
                <a:spcPct val="90000"/>
              </a:lnSpc>
            </a:pPr>
            <a:endParaRPr lang="it-IT" altLang="en-US" sz="2000" dirty="0"/>
          </a:p>
        </p:txBody>
      </p:sp>
      <p:sp>
        <p:nvSpPr>
          <p:cNvPr id="14"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Sld>
  <p:clrMapOvr>
    <a:masterClrMapping/>
  </p:clrMapOvr>
  <mc:AlternateContent xmlns:mc="http://schemas.openxmlformats.org/markup-compatibility/2006" xmlns:p14="http://schemas.microsoft.com/office/powerpoint/2010/main">
    <mc:Choice Requires="p14">
      <p:transition p14:dur="100" advTm="76009">
        <p:cut/>
      </p:transition>
    </mc:Choice>
    <mc:Fallback xmlns="">
      <p:transition advTm="76009">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742950" y="2815977"/>
            <a:ext cx="4081458" cy="1607046"/>
          </a:xfrm>
        </p:spPr>
        <p:txBody>
          <a:bodyPr/>
          <a:lstStyle/>
          <a:p>
            <a:pPr marL="0" indent="0" algn="ctr" eaLnBrk="1" hangingPunct="1">
              <a:buNone/>
              <a:defRPr/>
            </a:pPr>
            <a:r>
              <a:rPr lang="it-IT" altLang="en-US" sz="2000" dirty="0" smtClean="0">
                <a:latin typeface="Times New Roman" panose="02020603050405020304" pitchFamily="18" charset="0"/>
                <a:cs typeface="Times New Roman" panose="02020603050405020304" pitchFamily="18" charset="0"/>
              </a:rPr>
              <a:t>CANTICO -  </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PLATFORM TO ATTRA</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T MORE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A</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UDIE</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N</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CE AND SPREAD OPERA AND PROSE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T</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HEATER BY USING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I</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MMERSIVE TE</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HNOL</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GIES</a:t>
            </a:r>
          </a:p>
        </p:txBody>
      </p:sp>
      <p:sp>
        <p:nvSpPr>
          <p:cNvPr id="6146"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6147"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6148"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CF0321-DBAE-4682-BD50-71F4F761A864}" type="slidenum">
              <a:rPr lang="it-IT" altLang="en-US" sz="1400" smtClean="0"/>
              <a:pPr>
                <a:spcBef>
                  <a:spcPct val="0"/>
                </a:spcBef>
                <a:buFontTx/>
                <a:buNone/>
              </a:pPr>
              <a:t>2</a:t>
            </a:fld>
            <a:endParaRPr lang="it-IT" altLang="en-US" sz="1400" smtClean="0"/>
          </a:p>
        </p:txBody>
      </p:sp>
      <p:pic>
        <p:nvPicPr>
          <p:cNvPr id="614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
        <p:nvSpPr>
          <p:cNvPr id="6155" name="Text Box 19"/>
          <p:cNvSpPr txBox="1">
            <a:spLocks noChangeArrowheads="1"/>
          </p:cNvSpPr>
          <p:nvPr/>
        </p:nvSpPr>
        <p:spPr bwMode="auto">
          <a:xfrm>
            <a:off x="3744913" y="1276350"/>
            <a:ext cx="2454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Contesto della tesi</a:t>
            </a:r>
          </a:p>
        </p:txBody>
      </p:sp>
      <p:pic>
        <p:nvPicPr>
          <p:cNvPr id="6156" name="Immagin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8027" y="2274564"/>
            <a:ext cx="4045023" cy="2689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40621">
        <p:fade/>
      </p:transition>
    </mc:Choice>
    <mc:Fallback xmlns="">
      <p:transition spd="med" advTm="406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5313039" y="2908883"/>
            <a:ext cx="3850011" cy="1421234"/>
          </a:xfrm>
        </p:spPr>
        <p:txBody>
          <a:bodyPr>
            <a:normAutofit lnSpcReduction="10000"/>
          </a:bodyPr>
          <a:lstStyle/>
          <a:p>
            <a:pPr eaLnBrk="1" hangingPunct="1">
              <a:defRPr/>
            </a:pPr>
            <a:r>
              <a:rPr lang="it-IT" sz="2400" dirty="0" smtClean="0">
                <a:latin typeface="Times New Roman" panose="02020603050405020304" pitchFamily="18" charset="0"/>
                <a:cs typeface="Times New Roman" panose="02020603050405020304" pitchFamily="18" charset="0"/>
              </a:rPr>
              <a:t>Stato dell’arte NLP</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Sentiment</a:t>
            </a: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 Analysis</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Emotion</a:t>
            </a: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Mining</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Analisi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tool</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disponibili</a:t>
            </a:r>
          </a:p>
        </p:txBody>
      </p:sp>
      <p:sp>
        <p:nvSpPr>
          <p:cNvPr id="8194"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8195"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8196"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473C58-79AF-4FCA-9937-20E5EF0C9CAF}" type="slidenum">
              <a:rPr lang="it-IT" altLang="en-US" sz="1400" smtClean="0"/>
              <a:pPr>
                <a:spcBef>
                  <a:spcPct val="0"/>
                </a:spcBef>
                <a:buFontTx/>
                <a:buNone/>
              </a:pPr>
              <a:t>3</a:t>
            </a:fld>
            <a:endParaRPr lang="it-IT" altLang="en-US" sz="1400" smtClean="0"/>
          </a:p>
        </p:txBody>
      </p:sp>
      <p:pic>
        <p:nvPicPr>
          <p:cNvPr id="819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Text Box 19"/>
          <p:cNvSpPr txBox="1">
            <a:spLocks noChangeArrowheads="1"/>
          </p:cNvSpPr>
          <p:nvPr/>
        </p:nvSpPr>
        <p:spPr bwMode="auto">
          <a:xfrm>
            <a:off x="3659188" y="1219200"/>
            <a:ext cx="2608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a:t>Obbiettivi della tesi</a:t>
            </a:r>
          </a:p>
        </p:txBody>
      </p:sp>
      <p:pic>
        <p:nvPicPr>
          <p:cNvPr id="8204" name="Immagin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373" y="2322908"/>
            <a:ext cx="4207627" cy="2304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Sld>
  <p:clrMapOvr>
    <a:masterClrMapping/>
  </p:clrMapOvr>
  <mc:AlternateContent xmlns:mc="http://schemas.openxmlformats.org/markup-compatibility/2006" xmlns:p14="http://schemas.microsoft.com/office/powerpoint/2010/main">
    <mc:Choice Requires="p14">
      <p:transition p14:dur="100" advTm="45950">
        <p:cut/>
      </p:transition>
    </mc:Choice>
    <mc:Fallback xmlns="">
      <p:transition advTm="45950">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742950" y="2719400"/>
            <a:ext cx="2952328" cy="1800200"/>
          </a:xfrm>
        </p:spPr>
        <p:txBody>
          <a:bodyPr/>
          <a:lstStyle/>
          <a:p>
            <a:pPr eaLnBrk="1" hangingPunct="1">
              <a:defRPr/>
            </a:pP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Sentiment</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Analysis</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SentIta</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eaLnBrk="1" hangingPunct="1">
              <a:defRPr/>
            </a:pP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Stanford </a:t>
            </a: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CoreNLP</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Emotion</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Mining</a:t>
            </a:r>
            <a:endParaRPr lang="it-IT"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EmoNet</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4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20 Febbraio 2020</a:t>
            </a:r>
          </a:p>
        </p:txBody>
      </p:sp>
      <p:sp>
        <p:nvSpPr>
          <p:cNvPr id="1024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1024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8E0972-DC4E-4681-9DAC-2D2A32C9CD02}" type="slidenum">
              <a:rPr lang="it-IT" altLang="en-US" sz="1400" smtClean="0"/>
              <a:pPr>
                <a:spcBef>
                  <a:spcPct val="0"/>
                </a:spcBef>
                <a:buFontTx/>
                <a:buNone/>
              </a:pPr>
              <a:t>4</a:t>
            </a:fld>
            <a:endParaRPr lang="it-IT" altLang="en-US" sz="1400" dirty="0" smtClean="0"/>
          </a:p>
        </p:txBody>
      </p:sp>
      <p:pic>
        <p:nvPicPr>
          <p:cNvPr id="102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Text Box 19"/>
          <p:cNvSpPr txBox="1">
            <a:spLocks noChangeArrowheads="1"/>
          </p:cNvSpPr>
          <p:nvPr/>
        </p:nvSpPr>
        <p:spPr bwMode="auto">
          <a:xfrm>
            <a:off x="3992563" y="1219200"/>
            <a:ext cx="1941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Scelta dei tool</a:t>
            </a: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2610" y="2132856"/>
            <a:ext cx="3960440" cy="2970331"/>
          </a:xfrm>
          <a:prstGeom prst="rect">
            <a:avLst/>
          </a:prstGeom>
          <a:ln>
            <a:noFill/>
          </a:ln>
          <a:effectLst>
            <a:softEdge rad="112500"/>
          </a:effectLst>
        </p:spPr>
      </p:pic>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98272">
        <p:cut/>
      </p:transition>
    </mc:Choice>
    <mc:Fallback xmlns="">
      <p:transition advTm="98272">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2291"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2292"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DAB35A-DE01-4BDD-AAA7-E54356526352}" type="slidenum">
              <a:rPr lang="it-IT" altLang="en-US" sz="1400" smtClean="0"/>
              <a:pPr>
                <a:spcBef>
                  <a:spcPct val="0"/>
                </a:spcBef>
                <a:buFontTx/>
                <a:buNone/>
              </a:pPr>
              <a:t>5</a:t>
            </a:fld>
            <a:endParaRPr lang="it-IT" altLang="en-US" sz="1400" smtClean="0"/>
          </a:p>
        </p:txBody>
      </p:sp>
      <p:pic>
        <p:nvPicPr>
          <p:cNvPr id="122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Text Box 19"/>
          <p:cNvSpPr txBox="1">
            <a:spLocks noChangeArrowheads="1"/>
          </p:cNvSpPr>
          <p:nvPr/>
        </p:nvSpPr>
        <p:spPr bwMode="auto">
          <a:xfrm>
            <a:off x="3511550" y="1187450"/>
            <a:ext cx="2921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Architettura realizzata</a:t>
            </a:r>
          </a:p>
        </p:txBody>
      </p:sp>
      <p:pic>
        <p:nvPicPr>
          <p:cNvPr id="12299" name="Immagin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6413" y="1833563"/>
            <a:ext cx="63912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Sld>
  <p:clrMapOvr>
    <a:masterClrMapping/>
  </p:clrMapOvr>
  <mc:AlternateContent xmlns:mc="http://schemas.openxmlformats.org/markup-compatibility/2006" xmlns:p14="http://schemas.microsoft.com/office/powerpoint/2010/main">
    <mc:Choice Requires="p14">
      <p:transition p14:dur="100" advTm="140636">
        <p:cut/>
      </p:transition>
    </mc:Choice>
    <mc:Fallback xmlns="">
      <p:transition advTm="140636">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379553" y="1908175"/>
            <a:ext cx="4030522" cy="1122363"/>
          </a:xfrm>
        </p:spPr>
        <p:txBody>
          <a:bodyPr/>
          <a:lstStyle/>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Costruzione del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dataset</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Definizione dell’oracolo</a:t>
            </a:r>
          </a:p>
        </p:txBody>
      </p:sp>
      <p:sp>
        <p:nvSpPr>
          <p:cNvPr id="14338"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4339"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4340"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A1DA15-F2E4-43A9-B033-78F39EF3B475}" type="slidenum">
              <a:rPr lang="it-IT" altLang="en-US" sz="1400" smtClean="0"/>
              <a:pPr>
                <a:spcBef>
                  <a:spcPct val="0"/>
                </a:spcBef>
                <a:buFontTx/>
                <a:buNone/>
              </a:pPr>
              <a:t>6</a:t>
            </a:fld>
            <a:endParaRPr lang="it-IT" altLang="en-US" sz="1400" smtClean="0"/>
          </a:p>
        </p:txBody>
      </p:sp>
      <p:pic>
        <p:nvPicPr>
          <p:cNvPr id="1434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Text Box 19"/>
          <p:cNvSpPr txBox="1">
            <a:spLocks noChangeArrowheads="1"/>
          </p:cNvSpPr>
          <p:nvPr/>
        </p:nvSpPr>
        <p:spPr bwMode="auto">
          <a:xfrm>
            <a:off x="4410075" y="1219200"/>
            <a:ext cx="1106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err="1"/>
              <a:t>Dataset</a:t>
            </a:r>
            <a:endParaRPr lang="it-IT" altLang="en-US" sz="2400" dirty="0"/>
          </a:p>
        </p:txBody>
      </p:sp>
      <p:pic>
        <p:nvPicPr>
          <p:cNvPr id="14348" name="Immagin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0075" y="2164433"/>
            <a:ext cx="5122554" cy="2936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4" name="Rectangle 18"/>
          <p:cNvSpPr txBox="1">
            <a:spLocks noChangeArrowheads="1"/>
          </p:cNvSpPr>
          <p:nvPr/>
        </p:nvSpPr>
        <p:spPr bwMode="auto">
          <a:xfrm>
            <a:off x="377825" y="3072084"/>
            <a:ext cx="403225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defRPr/>
            </a:pPr>
            <a:r>
              <a:rPr lang="it-IT" sz="20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«Abbiamo apprezzato molto questo concerto d'opera di 60 minuti in una bella chiesa di Lucca. Eravamo in città solo per una sera, ma saremmo andati tutte le sere se fossimo rimasti qualche giorno in più. Siamo rimasti colpiti dal talento dei due cantanti e dalla maestria del pianista.»</a:t>
            </a:r>
            <a:endParaRPr lang="it-IT"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182476">
        <p:cut/>
      </p:transition>
    </mc:Choice>
    <mc:Fallback xmlns="">
      <p:transition advTm="182476">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6387"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6388"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DF9029-C198-4AF9-944F-2DCF967A15F8}" type="slidenum">
              <a:rPr lang="it-IT" altLang="en-US" sz="1400" smtClean="0"/>
              <a:pPr>
                <a:spcBef>
                  <a:spcPct val="0"/>
                </a:spcBef>
                <a:buFontTx/>
                <a:buNone/>
              </a:pPr>
              <a:t>7</a:t>
            </a:fld>
            <a:endParaRPr lang="it-IT" altLang="en-US" sz="1400" smtClean="0"/>
          </a:p>
        </p:txBody>
      </p:sp>
      <p:pic>
        <p:nvPicPr>
          <p:cNvPr id="1638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Text Box 19"/>
          <p:cNvSpPr txBox="1">
            <a:spLocks noChangeArrowheads="1"/>
          </p:cNvSpPr>
          <p:nvPr/>
        </p:nvSpPr>
        <p:spPr bwMode="auto">
          <a:xfrm>
            <a:off x="3121025" y="1219200"/>
            <a:ext cx="3684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a:t>Risultati </a:t>
            </a:r>
            <a:r>
              <a:rPr lang="it-IT" altLang="en-US" sz="2400" dirty="0" err="1"/>
              <a:t>Sentiment</a:t>
            </a:r>
            <a:r>
              <a:rPr lang="it-IT" altLang="en-US" sz="2400" dirty="0"/>
              <a:t> Analysis</a:t>
            </a:r>
          </a:p>
        </p:txBody>
      </p:sp>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16" name="Grafico 15"/>
          <p:cNvGraphicFramePr>
            <a:graphicFrameLocks/>
          </p:cNvGraphicFramePr>
          <p:nvPr>
            <p:extLst>
              <p:ext uri="{D42A27DB-BD31-4B8C-83A1-F6EECF244321}">
                <p14:modId xmlns:p14="http://schemas.microsoft.com/office/powerpoint/2010/main" val="913596279"/>
              </p:ext>
            </p:extLst>
          </p:nvPr>
        </p:nvGraphicFramePr>
        <p:xfrm>
          <a:off x="386043" y="2246540"/>
          <a:ext cx="458600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Grafico 17"/>
          <p:cNvGraphicFramePr>
            <a:graphicFrameLocks/>
          </p:cNvGraphicFramePr>
          <p:nvPr>
            <p:extLst>
              <p:ext uri="{D42A27DB-BD31-4B8C-83A1-F6EECF244321}">
                <p14:modId xmlns:p14="http://schemas.microsoft.com/office/powerpoint/2010/main" val="174407686"/>
              </p:ext>
            </p:extLst>
          </p:nvPr>
        </p:nvGraphicFramePr>
        <p:xfrm>
          <a:off x="4977093" y="2246540"/>
          <a:ext cx="4586007"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mc:AlternateContent xmlns:mc="http://schemas.openxmlformats.org/markup-compatibility/2006" xmlns:p14="http://schemas.microsoft.com/office/powerpoint/2010/main">
    <mc:Choice Requires="p14">
      <p:transition p14:dur="100" advTm="77711">
        <p:cut/>
      </p:transition>
    </mc:Choice>
    <mc:Fallback xmlns="">
      <p:transition advTm="77711">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8435"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18436"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B340DFE-B8C7-4814-AD29-1E1FB74A4628}" type="slidenum">
              <a:rPr lang="it-IT" altLang="en-US" sz="1400" smtClean="0"/>
              <a:pPr>
                <a:spcBef>
                  <a:spcPct val="0"/>
                </a:spcBef>
                <a:buFontTx/>
                <a:buNone/>
              </a:pPr>
              <a:t>8</a:t>
            </a:fld>
            <a:endParaRPr lang="it-IT" altLang="en-US" sz="1400" smtClean="0"/>
          </a:p>
        </p:txBody>
      </p:sp>
      <p:pic>
        <p:nvPicPr>
          <p:cNvPr id="184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Text Box 19"/>
          <p:cNvSpPr txBox="1">
            <a:spLocks noChangeArrowheads="1"/>
          </p:cNvSpPr>
          <p:nvPr/>
        </p:nvSpPr>
        <p:spPr bwMode="auto">
          <a:xfrm>
            <a:off x="3292475" y="1219200"/>
            <a:ext cx="3341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Risultati Emotion Mining</a:t>
            </a:r>
          </a:p>
        </p:txBody>
      </p:sp>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20" name="Grafico 19"/>
          <p:cNvGraphicFramePr>
            <a:graphicFrameLocks/>
          </p:cNvGraphicFramePr>
          <p:nvPr>
            <p:extLst>
              <p:ext uri="{D42A27DB-BD31-4B8C-83A1-F6EECF244321}">
                <p14:modId xmlns:p14="http://schemas.microsoft.com/office/powerpoint/2010/main" val="4195248770"/>
              </p:ext>
            </p:extLst>
          </p:nvPr>
        </p:nvGraphicFramePr>
        <p:xfrm>
          <a:off x="381000" y="1833562"/>
          <a:ext cx="4363295"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Grafico 20"/>
          <p:cNvGraphicFramePr>
            <a:graphicFrameLocks/>
          </p:cNvGraphicFramePr>
          <p:nvPr>
            <p:extLst>
              <p:ext uri="{D42A27DB-BD31-4B8C-83A1-F6EECF244321}">
                <p14:modId xmlns:p14="http://schemas.microsoft.com/office/powerpoint/2010/main" val="840442340"/>
              </p:ext>
            </p:extLst>
          </p:nvPr>
        </p:nvGraphicFramePr>
        <p:xfrm>
          <a:off x="5196469" y="1833562"/>
          <a:ext cx="4363295" cy="2880000"/>
        </p:xfrm>
        <a:graphic>
          <a:graphicData uri="http://schemas.openxmlformats.org/drawingml/2006/chart">
            <c:chart xmlns:c="http://schemas.openxmlformats.org/drawingml/2006/chart" xmlns:r="http://schemas.openxmlformats.org/officeDocument/2006/relationships" r:id="rId6"/>
          </a:graphicData>
        </a:graphic>
      </p:graphicFrame>
      <p:sp>
        <p:nvSpPr>
          <p:cNvPr id="22" name="Rectangle 18"/>
          <p:cNvSpPr txBox="1">
            <a:spLocks noChangeArrowheads="1"/>
          </p:cNvSpPr>
          <p:nvPr/>
        </p:nvSpPr>
        <p:spPr bwMode="auto">
          <a:xfrm>
            <a:off x="382668" y="4713562"/>
            <a:ext cx="9178763" cy="131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numCol="2"/>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it-IT" sz="2000" dirty="0" smtClean="0">
                <a:latin typeface="Times New Roman" panose="02020603050405020304" pitchFamily="18" charset="0"/>
                <a:ea typeface="Times New Roman" panose="02020603050405020304" pitchFamily="18" charset="0"/>
                <a:cs typeface="Times New Roman" panose="02020603050405020304" pitchFamily="18" charset="0"/>
              </a:rPr>
              <a:t>Variabile da emozione ad emozione:</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Scelta di una soglia per ogni emozione</a:t>
            </a:r>
            <a:endParaRPr lang="it-IT" sz="1600" dirty="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endParaRPr lang="it-IT"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000" dirty="0" smtClean="0">
                <a:latin typeface="Times New Roman" panose="02020603050405020304" pitchFamily="18" charset="0"/>
                <a:ea typeface="Times New Roman" panose="02020603050405020304" pitchFamily="18" charset="0"/>
                <a:cs typeface="Times New Roman" panose="02020603050405020304" pitchFamily="18" charset="0"/>
              </a:rPr>
              <a:t>Fattori che hanno influito:</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Contesto di training</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Lunghezza del testo</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Processo di traduzione</a:t>
            </a:r>
          </a:p>
        </p:txBody>
      </p:sp>
    </p:spTree>
    <p:extLst>
      <p:ext uri="{BB962C8B-B14F-4D97-AF65-F5344CB8AC3E}">
        <p14:creationId xmlns:p14="http://schemas.microsoft.com/office/powerpoint/2010/main" val="3059396493"/>
      </p:ext>
    </p:extLst>
  </p:cSld>
  <p:clrMapOvr>
    <a:masterClrMapping/>
  </p:clrMapOvr>
  <mc:AlternateContent xmlns:mc="http://schemas.openxmlformats.org/markup-compatibility/2006" xmlns:p14="http://schemas.microsoft.com/office/powerpoint/2010/main">
    <mc:Choice Requires="p14">
      <p:transition p14:dur="100" advTm="174975">
        <p:cut/>
      </p:transition>
    </mc:Choice>
    <mc:Fallback xmlns="">
      <p:transition advTm="174975">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048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2048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4ACBFF-6620-4692-ACB8-805C0112FEB1}" type="slidenum">
              <a:rPr lang="it-IT" altLang="en-US" sz="1400" smtClean="0"/>
              <a:pPr>
                <a:spcBef>
                  <a:spcPct val="0"/>
                </a:spcBef>
                <a:buFontTx/>
                <a:buNone/>
              </a:pPr>
              <a:t>9</a:t>
            </a:fld>
            <a:endParaRPr lang="it-IT" altLang="en-US" sz="1400" smtClean="0"/>
          </a:p>
        </p:txBody>
      </p:sp>
      <p:pic>
        <p:nvPicPr>
          <p:cNvPr id="204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Text Box 19"/>
          <p:cNvSpPr txBox="1">
            <a:spLocks noChangeArrowheads="1"/>
          </p:cNvSpPr>
          <p:nvPr/>
        </p:nvSpPr>
        <p:spPr bwMode="auto">
          <a:xfrm>
            <a:off x="4371975" y="1219200"/>
            <a:ext cx="1182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Esempi </a:t>
            </a:r>
          </a:p>
        </p:txBody>
      </p:sp>
      <p:sp>
        <p:nvSpPr>
          <p:cNvPr id="14" name="Rectangle 18"/>
          <p:cNvSpPr txBox="1">
            <a:spLocks noChangeArrowheads="1"/>
          </p:cNvSpPr>
          <p:nvPr/>
        </p:nvSpPr>
        <p:spPr bwMode="auto">
          <a:xfrm>
            <a:off x="381000" y="2141628"/>
            <a:ext cx="9182100" cy="148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«Abbiamo apprezzato molto questo concerto d'opera di 60 minuti in una bella chiesa di Lucca. Eravamo in città solo per una sera, ma saremmo andati tutte le sere se fossimo rimasti qualche giorno in più. Siamo rimasti colpiti dal talento dei due cantanti e dalla maestria del pianista.»</a:t>
            </a:r>
            <a:endParaRPr lang="it-IT" sz="26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magine 3"/>
          <p:cNvPicPr>
            <a:picLocks noChangeAspect="1"/>
          </p:cNvPicPr>
          <p:nvPr/>
        </p:nvPicPr>
        <p:blipFill rotWithShape="1">
          <a:blip r:embed="rId5" cstate="print">
            <a:extLst>
              <a:ext uri="{28A0092B-C50C-407E-A947-70E740481C1C}">
                <a14:useLocalDpi xmlns:a14="http://schemas.microsoft.com/office/drawing/2010/main" val="0"/>
              </a:ext>
            </a:extLst>
          </a:blip>
          <a:srcRect l="49479" t="15933" b="26519"/>
          <a:stretch/>
        </p:blipFill>
        <p:spPr>
          <a:xfrm>
            <a:off x="8278813" y="1065466"/>
            <a:ext cx="1349373" cy="1198896"/>
          </a:xfrm>
          <a:prstGeom prst="rect">
            <a:avLst/>
          </a:prstGeom>
          <a:ln>
            <a:noFill/>
          </a:ln>
          <a:effectLst>
            <a:softEdge rad="112500"/>
          </a:effectLst>
        </p:spPr>
      </p:pic>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5" name="Tabella 4"/>
          <p:cNvGraphicFramePr>
            <a:graphicFrameLocks noGrp="1"/>
          </p:cNvGraphicFramePr>
          <p:nvPr>
            <p:extLst>
              <p:ext uri="{D42A27DB-BD31-4B8C-83A1-F6EECF244321}">
                <p14:modId xmlns:p14="http://schemas.microsoft.com/office/powerpoint/2010/main" val="1782169121"/>
              </p:ext>
            </p:extLst>
          </p:nvPr>
        </p:nvGraphicFramePr>
        <p:xfrm>
          <a:off x="2288704" y="4703564"/>
          <a:ext cx="7274397" cy="1374176"/>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74412">
                  <a:extLst>
                    <a:ext uri="{9D8B030D-6E8A-4147-A177-3AD203B41FA5}">
                      <a16:colId xmlns:a16="http://schemas.microsoft.com/office/drawing/2014/main" val="1319558259"/>
                    </a:ext>
                  </a:extLst>
                </a:gridCol>
                <a:gridCol w="538512">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461014">
                <a:tc>
                  <a:txBody>
                    <a:bodyPr/>
                    <a:lstStyle/>
                    <a:p>
                      <a:pPr algn="ctr" rtl="0" fontAlgn="ctr"/>
                      <a:r>
                        <a:rPr lang="en-US" sz="1400" u="none" strike="noStrike" dirty="0" err="1">
                          <a:effectLst/>
                        </a:rPr>
                        <a:t>Soglie</a:t>
                      </a:r>
                      <a:r>
                        <a:rPr lang="en-US" sz="1400" u="none" strike="noStrike" dirty="0">
                          <a:effectLst/>
                        </a:rPr>
                        <a:t> Iº quartile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err="1">
                          <a:effectLst/>
                        </a:rPr>
                        <a:t>Rabbia</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Anticipazione</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Disgusto</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Paura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Gioia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Tristezza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a:effectLst/>
                        </a:rPr>
                        <a:t>Sorpresa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400" u="none" strike="noStrike" dirty="0" err="1">
                          <a:effectLst/>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461014">
                <a:tc>
                  <a:txBody>
                    <a:bodyPr/>
                    <a:lstStyle/>
                    <a:p>
                      <a:pPr algn="ctr" rtl="0" fontAlgn="ctr"/>
                      <a:r>
                        <a:rPr lang="en-US" sz="1400" u="none" strike="noStrike" dirty="0">
                          <a:effectLst/>
                        </a:rPr>
                        <a:t>False</a:t>
                      </a:r>
                      <a:br>
                        <a:rPr lang="en-US" sz="1400" u="none" strike="noStrike" dirty="0">
                          <a:effectLst/>
                        </a:rPr>
                      </a:br>
                      <a:r>
                        <a:rPr lang="en-US" sz="1400" u="none" strike="noStrike" dirty="0">
                          <a:effectLst/>
                        </a:rPr>
                        <a:t>Positive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it-IT" sz="1100" b="0" i="0" u="none" strike="noStrike" dirty="0" smtClean="0">
                          <a:solidFill>
                            <a:schemeClr val="dk1"/>
                          </a:solidFill>
                          <a:effectLst/>
                          <a:latin typeface="+mn-l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2053803"/>
                  </a:ext>
                </a:extLst>
              </a:tr>
              <a:tr h="452148">
                <a:tc>
                  <a:txBody>
                    <a:bodyPr/>
                    <a:lstStyle/>
                    <a:p>
                      <a:pPr algn="ctr" rtl="0" fontAlgn="ctr"/>
                      <a:r>
                        <a:rPr lang="en-US" sz="1400" u="none" strike="noStrike" dirty="0">
                          <a:effectLst/>
                        </a:rPr>
                        <a:t>False</a:t>
                      </a:r>
                      <a:br>
                        <a:rPr lang="en-US" sz="1400" u="none" strike="noStrike" dirty="0">
                          <a:effectLst/>
                        </a:rPr>
                      </a:br>
                      <a:r>
                        <a:rPr lang="en-US" sz="1400" u="none" strike="noStrike" dirty="0">
                          <a:effectLst/>
                        </a:rPr>
                        <a:t>Negative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it-IT" sz="1100" b="0" i="0" u="none" strike="noStrike" dirty="0" smtClean="0">
                          <a:solidFill>
                            <a:srgbClr val="000000"/>
                          </a:solidFill>
                          <a:effectLst/>
                          <a:latin typeface="Calibri" panose="020F0502020204030204" pitchFamily="34" charset="0"/>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dirty="0" smtClean="0">
                          <a:effectLst/>
                        </a:rPr>
                        <a:t>No</a:t>
                      </a:r>
                    </a:p>
                  </a:txBody>
                  <a:tcPr marL="9525" marR="9525" marT="9525" marB="0" anchor="ctr"/>
                </a:tc>
                <a:extLst>
                  <a:ext uri="{0D108BD9-81ED-4DB2-BD59-A6C34878D82A}">
                    <a16:rowId xmlns:a16="http://schemas.microsoft.com/office/drawing/2014/main" val="3349982674"/>
                  </a:ext>
                </a:extLst>
              </a:tr>
            </a:tbl>
          </a:graphicData>
        </a:graphic>
      </p:graphicFrame>
      <p:pic>
        <p:nvPicPr>
          <p:cNvPr id="3" name="Immagine 2"/>
          <p:cNvPicPr>
            <a:picLocks noChangeAspect="1"/>
          </p:cNvPicPr>
          <p:nvPr/>
        </p:nvPicPr>
        <p:blipFill rotWithShape="1">
          <a:blip r:embed="rId6">
            <a:extLst>
              <a:ext uri="{28A0092B-C50C-407E-A947-70E740481C1C}">
                <a14:useLocalDpi xmlns:a14="http://schemas.microsoft.com/office/drawing/2010/main" val="0"/>
              </a:ext>
            </a:extLst>
          </a:blip>
          <a:srcRect l="48798" b="14228"/>
          <a:stretch/>
        </p:blipFill>
        <p:spPr>
          <a:xfrm>
            <a:off x="284898" y="4974986"/>
            <a:ext cx="1271703" cy="1099314"/>
          </a:xfrm>
          <a:prstGeom prst="rect">
            <a:avLst/>
          </a:prstGeom>
          <a:ln>
            <a:noFill/>
          </a:ln>
          <a:effectLst>
            <a:softEdge rad="112500"/>
          </a:effectLst>
        </p:spPr>
      </p:pic>
      <p:graphicFrame>
        <p:nvGraphicFramePr>
          <p:cNvPr id="18" name="Tabella 17"/>
          <p:cNvGraphicFramePr>
            <a:graphicFrameLocks noGrp="1"/>
          </p:cNvGraphicFramePr>
          <p:nvPr>
            <p:extLst>
              <p:ext uri="{D42A27DB-BD31-4B8C-83A1-F6EECF244321}">
                <p14:modId xmlns:p14="http://schemas.microsoft.com/office/powerpoint/2010/main" val="3872509013"/>
              </p:ext>
            </p:extLst>
          </p:nvPr>
        </p:nvGraphicFramePr>
        <p:xfrm>
          <a:off x="2298863" y="4499002"/>
          <a:ext cx="7274397" cy="1542880"/>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74412">
                  <a:extLst>
                    <a:ext uri="{9D8B030D-6E8A-4147-A177-3AD203B41FA5}">
                      <a16:colId xmlns:a16="http://schemas.microsoft.com/office/drawing/2014/main" val="1319558259"/>
                    </a:ext>
                  </a:extLst>
                </a:gridCol>
                <a:gridCol w="538512">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351111">
                <a:tc>
                  <a:txBody>
                    <a:bodyPr/>
                    <a:lstStyle/>
                    <a:p>
                      <a:pPr algn="ctr" rtl="0" fontAlgn="ctr"/>
                      <a:r>
                        <a:rPr lang="en-US" sz="1400" b="1" i="0" u="none" strike="noStrike" dirty="0" err="1">
                          <a:solidFill>
                            <a:srgbClr val="FFFFFF"/>
                          </a:solidFill>
                          <a:effectLst/>
                          <a:latin typeface="Calibri" panose="020F0502020204030204" pitchFamily="34" charset="0"/>
                        </a:rPr>
                        <a:t>Soglie</a:t>
                      </a:r>
                      <a:r>
                        <a:rPr lang="en-US" sz="1400" b="1" i="0" u="none" strike="noStrike" dirty="0">
                          <a:solidFill>
                            <a:srgbClr val="FFFFFF"/>
                          </a:solidFill>
                          <a:effectLst/>
                          <a:latin typeface="Calibri" panose="020F0502020204030204" pitchFamily="34" charset="0"/>
                        </a:rPr>
                        <a:t> Iº quartile</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Rabbia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Anticipazione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Disgusto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Paura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Gioia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Tristezza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Sorpresa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351111">
                <a:tc>
                  <a:txBody>
                    <a:bodyPr/>
                    <a:lstStyle/>
                    <a:p>
                      <a:pPr algn="ctr" rtl="0" fontAlgn="ctr"/>
                      <a:r>
                        <a:rPr lang="en-US" sz="1400" b="1" i="0" u="none" strike="noStrike">
                          <a:solidFill>
                            <a:srgbClr val="FFFFFF"/>
                          </a:solidFill>
                          <a:effectLst/>
                          <a:latin typeface="Calibri" panose="020F0502020204030204" pitchFamily="34" charset="0"/>
                        </a:rPr>
                        <a:t>False</a:t>
                      </a:r>
                      <a:br>
                        <a:rPr lang="en-US" sz="1400" b="1" i="0" u="none" strike="noStrike">
                          <a:solidFill>
                            <a:srgbClr val="FFFFFF"/>
                          </a:solidFill>
                          <a:effectLst/>
                          <a:latin typeface="Calibri" panose="020F0502020204030204" pitchFamily="34" charset="0"/>
                        </a:rPr>
                      </a:br>
                      <a:r>
                        <a:rPr lang="en-US" sz="1400" b="1" i="0" u="none" strike="noStrike">
                          <a:solidFill>
                            <a:srgbClr val="FFFFFF"/>
                          </a:solidFill>
                          <a:effectLst/>
                          <a:latin typeface="Calibri" panose="020F0502020204030204" pitchFamily="34" charset="0"/>
                        </a:rPr>
                        <a:t>Positive</a:t>
                      </a:r>
                    </a:p>
                  </a:txBody>
                  <a:tcPr marL="9525" marR="9525" marT="9525" marB="0" anchor="ctr"/>
                </a:tc>
                <a:tc>
                  <a:txBody>
                    <a:bodyPr/>
                    <a:lstStyle/>
                    <a:p>
                      <a:pPr algn="ctr" fontAlgn="b"/>
                      <a:r>
                        <a:rPr lang="en-US" sz="1100" b="0" i="0" u="none" strike="noStrike" dirty="0">
                          <a:solidFill>
                            <a:srgbClr val="000000"/>
                          </a:solidFill>
                          <a:effectLst/>
                          <a:latin typeface="Calibri" panose="020F0502020204030204" pitchFamily="34" charset="0"/>
                        </a:rPr>
                        <a:t>Yes</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Yes</a:t>
                      </a:r>
                    </a:p>
                  </a:txBody>
                  <a:tcPr marL="9525" marR="9525" marT="9525" marB="0" anchor="ctr"/>
                </a:tc>
                <a:extLst>
                  <a:ext uri="{0D108BD9-81ED-4DB2-BD59-A6C34878D82A}">
                    <a16:rowId xmlns:a16="http://schemas.microsoft.com/office/drawing/2014/main" val="3495401177"/>
                  </a:ext>
                </a:extLst>
              </a:tr>
              <a:tr h="351111">
                <a:tc>
                  <a:txBody>
                    <a:bodyPr/>
                    <a:lstStyle/>
                    <a:p>
                      <a:pPr algn="ctr" rtl="0" fontAlgn="ctr"/>
                      <a:r>
                        <a:rPr lang="en-US" sz="1400" b="1" i="0" u="none" strike="noStrike">
                          <a:solidFill>
                            <a:srgbClr val="FFFFFF"/>
                          </a:solidFill>
                          <a:effectLst/>
                          <a:latin typeface="Calibri" panose="020F0502020204030204" pitchFamily="34" charset="0"/>
                        </a:rPr>
                        <a:t>False</a:t>
                      </a:r>
                      <a:br>
                        <a:rPr lang="en-US" sz="1400" b="1" i="0" u="none" strike="noStrike">
                          <a:solidFill>
                            <a:srgbClr val="FFFFFF"/>
                          </a:solidFill>
                          <a:effectLst/>
                          <a:latin typeface="Calibri" panose="020F0502020204030204" pitchFamily="34" charset="0"/>
                        </a:rPr>
                      </a:br>
                      <a:r>
                        <a:rPr lang="en-US" sz="1400" b="1" i="0" u="none" strike="noStrike">
                          <a:solidFill>
                            <a:srgbClr val="FFFFFF"/>
                          </a:solidFill>
                          <a:effectLst/>
                          <a:latin typeface="Calibri" panose="020F0502020204030204" pitchFamily="34" charset="0"/>
                        </a:rPr>
                        <a:t>Negative</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smtClean="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4262053803"/>
                  </a:ext>
                </a:extLst>
              </a:tr>
              <a:tr h="234145">
                <a:tc>
                  <a:txBody>
                    <a:bodyPr/>
                    <a:lstStyle/>
                    <a:p>
                      <a:pPr algn="ctr" rtl="0" fontAlgn="ctr"/>
                      <a:r>
                        <a:rPr lang="en-US" sz="1400" b="1" i="0" u="none" strike="noStrike" dirty="0" err="1">
                          <a:solidFill>
                            <a:srgbClr val="FFFFFF"/>
                          </a:solidFill>
                          <a:effectLst/>
                          <a:latin typeface="Calibri" panose="020F0502020204030204" pitchFamily="34" charset="0"/>
                        </a:rPr>
                        <a:t>Oracolo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3349982674"/>
                  </a:ext>
                </a:extLst>
              </a:tr>
            </a:tbl>
          </a:graphicData>
        </a:graphic>
      </p:graphicFrame>
    </p:spTree>
    <p:extLst>
      <p:ext uri="{BB962C8B-B14F-4D97-AF65-F5344CB8AC3E}">
        <p14:creationId xmlns:p14="http://schemas.microsoft.com/office/powerpoint/2010/main" val="3743987648"/>
      </p:ext>
    </p:extLst>
  </p:cSld>
  <p:clrMapOvr>
    <a:masterClrMapping/>
  </p:clrMapOvr>
  <mc:AlternateContent xmlns:mc="http://schemas.openxmlformats.org/markup-compatibility/2006" xmlns:p14="http://schemas.microsoft.com/office/powerpoint/2010/main">
    <mc:Choice Requires="p14">
      <p:transition spd="slow" p14:dur="2000" advTm="65641"/>
    </mc:Choice>
    <mc:Fallback xmlns="">
      <p:transition spd="slow" advTm="6564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2"/>
</p:tagLst>
</file>

<file path=ppt/tags/tag2.xml><?xml version="1.0" encoding="utf-8"?>
<p:tagLst xmlns:a="http://schemas.openxmlformats.org/drawingml/2006/main" xmlns:r="http://schemas.openxmlformats.org/officeDocument/2006/relationships" xmlns:p="http://schemas.openxmlformats.org/presentationml/2006/main">
  <p:tag name="TIMING" val="|43.5"/>
</p:tagLst>
</file>

<file path=ppt/tags/tag3.xml><?xml version="1.0" encoding="utf-8"?>
<p:tagLst xmlns:a="http://schemas.openxmlformats.org/drawingml/2006/main" xmlns:r="http://schemas.openxmlformats.org/officeDocument/2006/relationships" xmlns:p="http://schemas.openxmlformats.org/presentationml/2006/main">
  <p:tag name="TIMING" val="|87.4|25.4"/>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2035</TotalTime>
  <Words>2646</Words>
  <Application>Microsoft Office PowerPoint</Application>
  <PresentationFormat>A4 (21x29,7 cm)</PresentationFormat>
  <Paragraphs>263</Paragraphs>
  <Slides>11</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Times New Roman</vt:lpstr>
      <vt:lpstr>Tema di Office</vt:lpstr>
      <vt:lpstr>Validazione empirica e applicazione di tecniche di Sentiment Analysis e Emotion Mining su testo in italiano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Maurice &amp; 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mauro</dc:creator>
  <cp:lastModifiedBy>Lucio De Luca</cp:lastModifiedBy>
  <cp:revision>116</cp:revision>
  <dcterms:created xsi:type="dcterms:W3CDTF">2003-04-23T16:43:52Z</dcterms:created>
  <dcterms:modified xsi:type="dcterms:W3CDTF">2020-02-17T15:43:30Z</dcterms:modified>
</cp:coreProperties>
</file>