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322" r:id="rId6"/>
    <p:sldId id="326" r:id="rId7"/>
    <p:sldId id="358" r:id="rId8"/>
    <p:sldId id="362" r:id="rId9"/>
    <p:sldId id="366" r:id="rId10"/>
    <p:sldId id="357" r:id="rId11"/>
    <p:sldId id="363" r:id="rId12"/>
    <p:sldId id="364" r:id="rId13"/>
    <p:sldId id="359" r:id="rId14"/>
    <p:sldId id="365" r:id="rId15"/>
    <p:sldId id="367" r:id="rId16"/>
    <p:sldId id="353" r:id="rId17"/>
    <p:sldId id="354" r:id="rId18"/>
    <p:sldId id="355" r:id="rId19"/>
    <p:sldId id="368" r:id="rId20"/>
    <p:sldId id="356" r:id="rId21"/>
    <p:sldId id="369" r:id="rId22"/>
    <p:sldId id="370" r:id="rId23"/>
    <p:sldId id="371" r:id="rId24"/>
    <p:sldId id="360" r:id="rId25"/>
    <p:sldId id="338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0" autoAdjust="0"/>
    <p:restoredTop sz="86381" autoAdjust="0"/>
  </p:normalViewPr>
  <p:slideViewPr>
    <p:cSldViewPr>
      <p:cViewPr varScale="1">
        <p:scale>
          <a:sx n="64" d="100"/>
          <a:sy n="64" d="100"/>
        </p:scale>
        <p:origin x="180" y="72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3" r:id="rId3"/>
    <p:sldLayoutId id="2147483651" r:id="rId4"/>
    <p:sldLayoutId id="214748366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62" r:id="rId11"/>
    <p:sldLayoutId id="2147483650" r:id="rId12"/>
    <p:sldLayoutId id="2147483663" r:id="rId13"/>
    <p:sldLayoutId id="2147483664" r:id="rId14"/>
    <p:sldLayoutId id="2147483654" r:id="rId15"/>
    <p:sldLayoutId id="2147483665" r:id="rId16"/>
    <p:sldLayoutId id="2147483655" r:id="rId17"/>
    <p:sldLayoutId id="2147483652" r:id="rId18"/>
    <p:sldLayoutId id="2147483653" r:id="rId19"/>
    <p:sldLayoutId id="2147483666" r:id="rId20"/>
    <p:sldLayoutId id="2147483667" r:id="rId21"/>
    <p:sldLayoutId id="2147483668" r:id="rId22"/>
    <p:sldLayoutId id="2147483669" r:id="rId23"/>
    <p:sldLayoutId id="2147483656" r:id="rId24"/>
    <p:sldLayoutId id="2147483657" r:id="rId25"/>
    <p:sldLayoutId id="2147483670" r:id="rId26"/>
    <p:sldLayoutId id="2147483671" r:id="rId27"/>
    <p:sldLayoutId id="2147483672" r:id="rId28"/>
    <p:sldLayoutId id="2147483658" r:id="rId29"/>
    <p:sldLayoutId id="2147483659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eveloper.android.com/guide/topics/manifest/intent-filter-element.html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Manifest.permission.html#INTERNET" TargetMode="External"/><Relationship Id="rId3" Type="http://schemas.openxmlformats.org/officeDocument/2006/relationships/hyperlink" Target="http://developer.android.com/reference/android/Manifest.permission.html#ACCESS_NETWORK_STATE" TargetMode="External"/><Relationship Id="rId7" Type="http://schemas.openxmlformats.org/officeDocument/2006/relationships/hyperlink" Target="http://developer.android.com/reference/android/Manifest.permission.html#FLASHLIGHT" TargetMode="External"/><Relationship Id="rId12" Type="http://schemas.openxmlformats.org/officeDocument/2006/relationships/hyperlink" Target="http://developer.android.com/reference/android/Manifest.permission.html" TargetMode="External"/><Relationship Id="rId2" Type="http://schemas.openxmlformats.org/officeDocument/2006/relationships/hyperlink" Target="http://developer.android.com/reference/android/Manifest.permission.html#ACCESS_FINE_LOCATION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eveloper.android.com/reference/android/Manifest.permission.html#CAMERA" TargetMode="External"/><Relationship Id="rId11" Type="http://schemas.openxmlformats.org/officeDocument/2006/relationships/hyperlink" Target="http://developer.android.com/reference/android/Manifest.permission.html#VIBRATE" TargetMode="External"/><Relationship Id="rId5" Type="http://schemas.openxmlformats.org/officeDocument/2006/relationships/hyperlink" Target="http://developer.android.com/reference/android/Manifest.permission.html#CALL_PHONE" TargetMode="External"/><Relationship Id="rId10" Type="http://schemas.openxmlformats.org/officeDocument/2006/relationships/hyperlink" Target="http://developer.android.com/reference/android/Manifest.permission.html#SEND_SMS" TargetMode="External"/><Relationship Id="rId4" Type="http://schemas.openxmlformats.org/officeDocument/2006/relationships/hyperlink" Target="http://developer.android.com/reference/android/Manifest.permission.html#ACCESS_WIFI_STATE" TargetMode="External"/><Relationship Id="rId9" Type="http://schemas.openxmlformats.org/officeDocument/2006/relationships/hyperlink" Target="http://developer.android.com/reference/android/Manifest.permission.html#READ_SM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Course 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Lucio Cossio </a:t>
            </a:r>
          </a:p>
          <a:p>
            <a:r>
              <a:rPr lang="pt-BR" dirty="0" smtClean="0"/>
              <a:t>Luis </a:t>
            </a:r>
            <a:r>
              <a:rPr lang="pt-BR" dirty="0" err="1" smtClean="0"/>
              <a:t>Mazoni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6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br>
              <a:rPr lang="en-US" dirty="0" smtClean="0"/>
            </a:br>
            <a:r>
              <a:rPr lang="en-US" dirty="0" smtClean="0"/>
              <a:t>Make an activity </a:t>
            </a:r>
            <a:r>
              <a:rPr lang="en-US" dirty="0" err="1" smtClean="0"/>
              <a:t>google</a:t>
            </a:r>
            <a:r>
              <a:rPr lang="en-US" dirty="0" smtClean="0"/>
              <a:t>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04664"/>
            <a:ext cx="7501195" cy="662136"/>
          </a:xfrm>
        </p:spPr>
        <p:txBody>
          <a:bodyPr/>
          <a:lstStyle/>
          <a:p>
            <a:r>
              <a:rPr lang="en-US" dirty="0" smtClean="0"/>
              <a:t>Intent Filters – Receiving an Implicit Intent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84784"/>
            <a:ext cx="10969943" cy="180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To advertise which implicit intents your activity can receive, declare one or more intent filters for each of your app components with an </a:t>
            </a:r>
            <a:r>
              <a:rPr lang="en-US" sz="2400" dirty="0" smtClean="0">
                <a:hlinkClick r:id="rId2"/>
              </a:rPr>
              <a:t>&lt;intent-filter&gt;</a:t>
            </a:r>
            <a:r>
              <a:rPr lang="en-US" sz="2400" dirty="0" smtClean="0"/>
              <a:t> element in your manifest file.</a:t>
            </a:r>
            <a:endParaRPr lang="en-US" sz="2400" dirty="0"/>
          </a:p>
        </p:txBody>
      </p:sp>
      <p:pic>
        <p:nvPicPr>
          <p:cNvPr id="6" name="Picture 5" descr="Screen Shot 2014-11-14 at 7.31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3068960"/>
            <a:ext cx="9995396" cy="252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7948" y="5943600"/>
            <a:ext cx="7920880" cy="5817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*Multiple &lt;action&gt; &lt;category&gt; and &lt;data&gt; can be added to each intent filter</a:t>
            </a:r>
          </a:p>
        </p:txBody>
      </p:sp>
    </p:spTree>
    <p:extLst>
      <p:ext uri="{BB962C8B-B14F-4D97-AF65-F5344CB8AC3E}">
        <p14:creationId xmlns:p14="http://schemas.microsoft.com/office/powerpoint/2010/main" val="32738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57579" cy="1828800"/>
          </a:xfrm>
        </p:spPr>
        <p:txBody>
          <a:bodyPr/>
          <a:lstStyle/>
          <a:p>
            <a:r>
              <a:rPr lang="en-US" dirty="0" smtClean="0"/>
              <a:t>Practice:</a:t>
            </a:r>
            <a:br>
              <a:rPr lang="en-US" dirty="0" smtClean="0"/>
            </a:br>
            <a:r>
              <a:rPr lang="en-US" dirty="0" smtClean="0"/>
              <a:t>Make an activity that receives the ACTION_VIEW intents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r>
              <a:rPr lang="pt-BR" dirty="0" smtClean="0"/>
              <a:t> </a:t>
            </a:r>
            <a:r>
              <a:rPr lang="pt-BR" dirty="0" err="1" smtClean="0"/>
              <a:t>Manifest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09441" y="1484784"/>
            <a:ext cx="10969943" cy="4611216"/>
          </a:xfrm>
        </p:spPr>
        <p:txBody>
          <a:bodyPr>
            <a:normAutofit/>
          </a:bodyPr>
          <a:lstStyle/>
          <a:p>
            <a:r>
              <a:rPr lang="en-US" sz="2400" dirty="0"/>
              <a:t>The manifest file presents essential information about your app to the Android </a:t>
            </a:r>
            <a:r>
              <a:rPr lang="en-US" sz="2400" dirty="0" smtClean="0"/>
              <a:t>system.</a:t>
            </a:r>
          </a:p>
          <a:p>
            <a:pPr lvl="1"/>
            <a:r>
              <a:rPr lang="en-US" sz="2400" dirty="0"/>
              <a:t>It </a:t>
            </a:r>
            <a:r>
              <a:rPr lang="en-US" sz="2400" b="1" dirty="0"/>
              <a:t>names the Java package for the application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It </a:t>
            </a:r>
            <a:r>
              <a:rPr lang="en-US" sz="2400" b="1" dirty="0"/>
              <a:t>describes the components </a:t>
            </a:r>
            <a:r>
              <a:rPr lang="en-US" sz="2400" dirty="0"/>
              <a:t>of the application — the </a:t>
            </a:r>
            <a:r>
              <a:rPr lang="en-US" sz="2400" b="1" dirty="0"/>
              <a:t>activities</a:t>
            </a:r>
            <a:r>
              <a:rPr lang="en-US" sz="2400" dirty="0"/>
              <a:t>, </a:t>
            </a:r>
            <a:r>
              <a:rPr lang="en-US" sz="2400" b="1" dirty="0"/>
              <a:t>services</a:t>
            </a:r>
            <a:r>
              <a:rPr lang="en-US" sz="2400" dirty="0"/>
              <a:t>, </a:t>
            </a:r>
            <a:r>
              <a:rPr lang="en-US" sz="2400" b="1" dirty="0"/>
              <a:t>broadcast receivers</a:t>
            </a:r>
            <a:r>
              <a:rPr lang="en-US" sz="2400" dirty="0"/>
              <a:t>, and content providers that the application is composed of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It declares which </a:t>
            </a:r>
            <a:r>
              <a:rPr lang="en-US" sz="2400" b="1" dirty="0"/>
              <a:t>permissions</a:t>
            </a:r>
            <a:r>
              <a:rPr lang="en-US" sz="2400" dirty="0"/>
              <a:t> the application must have in order to access protected parts of the API and interact with other applications.</a:t>
            </a:r>
          </a:p>
          <a:p>
            <a:pPr lvl="1"/>
            <a:r>
              <a:rPr lang="en-US" sz="2400" dirty="0"/>
              <a:t>It </a:t>
            </a:r>
            <a:r>
              <a:rPr lang="en-US" sz="2400" b="1" dirty="0"/>
              <a:t>declares the minimum level of the Android API </a:t>
            </a:r>
            <a:r>
              <a:rPr lang="en-US" sz="2400" dirty="0"/>
              <a:t>that the application requires.</a:t>
            </a:r>
          </a:p>
          <a:p>
            <a:pPr lvl="1"/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Activities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1556792"/>
            <a:ext cx="6352009" cy="4458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Permissions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1268760"/>
            <a:ext cx="5438775" cy="498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Permissions</a:t>
            </a:r>
            <a:endParaRPr lang="en-US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68322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ACCESS_FINE_LOCATION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ACCESS_NETWORK_STATE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ACCESS_WIFI_STATE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CALL_PHONE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CAMERA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FLASHLIGHT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INTERNET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READ_SMS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SEND_SMS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VIBRATE</a:t>
            </a:r>
            <a:endParaRPr lang="en-US" dirty="0" smtClean="0"/>
          </a:p>
          <a:p>
            <a:r>
              <a:rPr lang="pt-BR" dirty="0" smtClean="0">
                <a:hlinkClick r:id="rId12"/>
              </a:rPr>
              <a:t>...</a:t>
            </a:r>
            <a:endParaRPr lang="en-US" dirty="0" smtClean="0">
              <a:hlinkClick r:id="rId12"/>
            </a:endParaRPr>
          </a:p>
          <a:p>
            <a:r>
              <a:rPr lang="en-US" dirty="0" smtClean="0">
                <a:hlinkClick r:id="rId12"/>
              </a:rPr>
              <a:t>http</a:t>
            </a:r>
            <a:r>
              <a:rPr lang="en-US" dirty="0">
                <a:hlinkClick r:id="rId12"/>
              </a:rPr>
              <a:t>://</a:t>
            </a:r>
            <a:r>
              <a:rPr lang="en-US" dirty="0" smtClean="0">
                <a:hlinkClick r:id="rId12"/>
              </a:rPr>
              <a:t>developer.android.com/reference/android/Manifest.permission.html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Application </a:t>
            </a:r>
            <a:r>
              <a:rPr lang="pt-BR" dirty="0" err="1" smtClean="0"/>
              <a:t>Icon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82" y="2636912"/>
            <a:ext cx="10207660" cy="926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Notifications</a:t>
            </a:r>
            <a:endParaRPr lang="en-US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609441" y="1412776"/>
            <a:ext cx="6277059" cy="4683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Notification object must contain the following</a:t>
            </a:r>
            <a:r>
              <a:rPr lang="en-US" dirty="0" smtClean="0"/>
              <a:t>:</a:t>
            </a:r>
          </a:p>
          <a:p>
            <a:r>
              <a:rPr lang="en-US" dirty="0"/>
              <a:t>A small icon, set by </a:t>
            </a:r>
            <a:r>
              <a:rPr lang="en-US" dirty="0" err="1"/>
              <a:t>setSmallIcon</a:t>
            </a:r>
            <a:r>
              <a:rPr lang="en-US" dirty="0" smtClean="0"/>
              <a:t>()</a:t>
            </a:r>
          </a:p>
          <a:p>
            <a:r>
              <a:rPr lang="en-US" dirty="0"/>
              <a:t>A title, set by </a:t>
            </a:r>
            <a:r>
              <a:rPr lang="en-US" dirty="0" err="1"/>
              <a:t>setContentTitle</a:t>
            </a:r>
            <a:r>
              <a:rPr lang="en-US" dirty="0" smtClean="0"/>
              <a:t>()</a:t>
            </a:r>
          </a:p>
          <a:p>
            <a:r>
              <a:rPr lang="en-US" dirty="0"/>
              <a:t>Detail text, set by </a:t>
            </a:r>
            <a:r>
              <a:rPr lang="en-US" dirty="0" err="1"/>
              <a:t>setContentText</a:t>
            </a:r>
            <a:r>
              <a:rPr lang="en-US" dirty="0"/>
              <a:t>()</a:t>
            </a:r>
            <a:endParaRPr lang="pt-BR" dirty="0" smtClean="0"/>
          </a:p>
          <a:p>
            <a:endParaRPr lang="en-US" dirty="0"/>
          </a:p>
        </p:txBody>
      </p:sp>
      <p:pic>
        <p:nvPicPr>
          <p:cNvPr id="1026" name="Picture 2" descr="http://developer.android.com/images/ui/notifications/notification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1249720"/>
            <a:ext cx="2717681" cy="48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eloper.android.com/images/ui/notifications/notification_ar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3821710"/>
            <a:ext cx="4179946" cy="10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96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Notifications - Actions</a:t>
            </a:r>
            <a:endParaRPr lang="en-US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609441" y="1412776"/>
            <a:ext cx="6277059" cy="46832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Although they're optional, </a:t>
            </a:r>
            <a:r>
              <a:rPr lang="en-US" sz="2400" b="1" dirty="0"/>
              <a:t>you should add at least one action to your notification</a:t>
            </a:r>
            <a:r>
              <a:rPr lang="en-US" sz="2400" dirty="0"/>
              <a:t>. An action allows users to go directly from the notification to an Activity in your application, where they can look at one or more events or do further work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b="1" dirty="0"/>
              <a:t>action itself is defined by a </a:t>
            </a:r>
            <a:r>
              <a:rPr lang="en-US" sz="2400" b="1" dirty="0" err="1"/>
              <a:t>PendingIntent</a:t>
            </a:r>
            <a:r>
              <a:rPr lang="en-US" sz="2400" b="1" dirty="0"/>
              <a:t> containing an Intent </a:t>
            </a:r>
            <a:r>
              <a:rPr lang="en-US" sz="2400" dirty="0"/>
              <a:t>that starts an Activity in your application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 descr="http://developer.android.com/images/ui/notifications/notification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1185190"/>
            <a:ext cx="2717681" cy="48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9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5014292" y="1628800"/>
            <a:ext cx="1950212" cy="640080"/>
          </a:xfrm>
          <a:prstGeom prst="homePlate">
            <a:avLst>
              <a:gd name="adj" fmla="val 312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pt-BR" sz="1400" b="1" dirty="0" smtClean="0"/>
              <a:t>Day 3</a:t>
            </a:r>
            <a:endParaRPr lang="en-US" sz="1400" b="1" dirty="0"/>
          </a:p>
        </p:txBody>
      </p:sp>
      <p:sp>
        <p:nvSpPr>
          <p:cNvPr id="5" name="Pentagon 4"/>
          <p:cNvSpPr/>
          <p:nvPr/>
        </p:nvSpPr>
        <p:spPr>
          <a:xfrm>
            <a:off x="549796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Day 1</a:t>
            </a:r>
            <a:endParaRPr lang="en-US" sz="1400" b="1" dirty="0"/>
          </a:p>
        </p:txBody>
      </p:sp>
      <p:sp>
        <p:nvSpPr>
          <p:cNvPr id="6" name="Pentagon 5"/>
          <p:cNvSpPr/>
          <p:nvPr/>
        </p:nvSpPr>
        <p:spPr>
          <a:xfrm>
            <a:off x="2782044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Day 2</a:t>
            </a:r>
            <a:endParaRPr lang="en-US" sz="1400" b="1" dirty="0"/>
          </a:p>
        </p:txBody>
      </p:sp>
      <p:sp>
        <p:nvSpPr>
          <p:cNvPr id="7" name="Pentagon 6"/>
          <p:cNvSpPr/>
          <p:nvPr/>
        </p:nvSpPr>
        <p:spPr>
          <a:xfrm>
            <a:off x="7363917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pt-BR" sz="1400" b="1" dirty="0" smtClean="0"/>
              <a:t>Day 4</a:t>
            </a:r>
            <a:endParaRPr lang="en-US" sz="1400" b="1" dirty="0"/>
          </a:p>
        </p:txBody>
      </p:sp>
      <p:sp>
        <p:nvSpPr>
          <p:cNvPr id="8" name="Pentagon 7"/>
          <p:cNvSpPr/>
          <p:nvPr/>
        </p:nvSpPr>
        <p:spPr>
          <a:xfrm>
            <a:off x="9633155" y="1628800"/>
            <a:ext cx="1950212" cy="640080"/>
          </a:xfrm>
          <a:prstGeom prst="homePlate">
            <a:avLst>
              <a:gd name="adj" fmla="val 3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Day 5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9119" y="2412265"/>
            <a:ext cx="1950212" cy="323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Development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environment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and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tools</a:t>
            </a:r>
            <a:endParaRPr lang="pt-BR" sz="1400" b="1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Android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project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structure</a:t>
            </a:r>
            <a:endParaRPr lang="pt-BR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Source, </a:t>
            </a:r>
            <a:r>
              <a:rPr lang="pt-BR" sz="1400" dirty="0" err="1" smtClean="0"/>
              <a:t>tests</a:t>
            </a:r>
            <a:r>
              <a:rPr lang="pt-BR" sz="1400" dirty="0" smtClean="0"/>
              <a:t> , resources, </a:t>
            </a:r>
            <a:r>
              <a:rPr lang="pt-BR" sz="1400" dirty="0" err="1" smtClean="0"/>
              <a:t>manifest</a:t>
            </a:r>
            <a:endParaRPr lang="en-US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Activity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Lifecycle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Layout </a:t>
            </a:r>
            <a:r>
              <a:rPr lang="pt-BR" sz="1400" dirty="0" err="1" smtClean="0"/>
              <a:t>interaction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ActionBar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Practice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02975" y="2412264"/>
            <a:ext cx="1950212" cy="36810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Review Day 2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Intents</a:t>
            </a:r>
            <a:endParaRPr lang="pt-BR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Explicit</a:t>
            </a:r>
            <a:endParaRPr lang="pt-BR" sz="1400" dirty="0" smtClean="0"/>
          </a:p>
          <a:p>
            <a:pPr marL="1097280" lvl="2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Extras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Implicit</a:t>
            </a:r>
            <a:endParaRPr lang="pt-BR" sz="1400" dirty="0" smtClean="0"/>
          </a:p>
          <a:p>
            <a:pPr marL="1097280" lvl="2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Intent</a:t>
            </a:r>
            <a:r>
              <a:rPr lang="pt-BR" sz="1400" dirty="0" smtClean="0"/>
              <a:t> </a:t>
            </a:r>
            <a:r>
              <a:rPr lang="pt-BR" sz="1400" dirty="0" err="1" smtClean="0"/>
              <a:t>Filters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Android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Manifest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Overview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Add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activities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Notifications</a:t>
            </a:r>
            <a:endParaRPr lang="pt-BR" sz="1400" b="1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Practice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54903" y="2412265"/>
            <a:ext cx="1950212" cy="323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Review</a:t>
            </a:r>
            <a:r>
              <a:rPr lang="pt-BR" sz="1400" b="1" dirty="0" smtClean="0"/>
              <a:t> Day 3</a:t>
            </a:r>
            <a:endParaRPr lang="en-US" sz="1400" b="1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Fragments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Lifecycle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Fragment</a:t>
            </a:r>
            <a:r>
              <a:rPr lang="pt-BR" sz="1400" dirty="0" smtClean="0"/>
              <a:t> Manager</a:t>
            </a:r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Arguments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Practice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06832" y="2412265"/>
            <a:ext cx="1950212" cy="323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smtClean="0"/>
              <a:t>Review Day 4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en-US" sz="1400" b="1" dirty="0" err="1" smtClean="0"/>
              <a:t>ListView</a:t>
            </a:r>
            <a:endParaRPr lang="en-US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Adapter</a:t>
            </a:r>
            <a:endParaRPr lang="pt-BR" sz="1400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err="1" smtClean="0"/>
              <a:t>View</a:t>
            </a:r>
            <a:r>
              <a:rPr lang="pt-BR" sz="1400" dirty="0" smtClean="0"/>
              <a:t> </a:t>
            </a:r>
            <a:r>
              <a:rPr lang="pt-BR" sz="1400" dirty="0" err="1" smtClean="0"/>
              <a:t>Holder</a:t>
            </a:r>
            <a:endParaRPr lang="pt-BR" sz="1400" dirty="0" smtClean="0"/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Async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Tasks</a:t>
            </a:r>
            <a:endParaRPr lang="pt-BR" sz="1400" b="1" dirty="0" smtClean="0"/>
          </a:p>
          <a:p>
            <a:pPr marL="640080" lvl="1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dirty="0" smtClean="0"/>
              <a:t>UI Thread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</a:pPr>
            <a:r>
              <a:rPr lang="pt-BR" sz="1400" b="1" dirty="0" err="1" smtClean="0"/>
              <a:t>Practice</a:t>
            </a:r>
            <a:endParaRPr lang="en-US" sz="1400" b="1" dirty="0"/>
          </a:p>
        </p:txBody>
      </p:sp>
      <p:sp>
        <p:nvSpPr>
          <p:cNvPr id="14" name="Shape 148"/>
          <p:cNvSpPr/>
          <p:nvPr/>
        </p:nvSpPr>
        <p:spPr>
          <a:xfrm>
            <a:off x="2851046" y="2412264"/>
            <a:ext cx="1950213" cy="3869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/>
              <a:t>Review Day 1</a:t>
            </a:r>
          </a:p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 smtClean="0"/>
              <a:t>Resources</a:t>
            </a:r>
            <a:endParaRPr sz="1400" b="1" dirty="0"/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String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Dimensions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Layout</a:t>
            </a:r>
            <a:endParaRPr sz="1400" b="1" dirty="0"/>
          </a:p>
          <a:p>
            <a:pPr marL="142240" lvl="0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/>
              <a:t>Views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TextView, Edit Text, Button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String resources</a:t>
            </a:r>
          </a:p>
          <a:p>
            <a:pPr marL="599440" lvl="1" indent="-142240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dirty="0"/>
              <a:t>View </a:t>
            </a:r>
            <a:r>
              <a:rPr sz="1400" dirty="0" smtClean="0"/>
              <a:t>listeners</a:t>
            </a:r>
            <a:endParaRPr lang="en-US" sz="1400" dirty="0" smtClean="0"/>
          </a:p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lang="en-US" sz="1400" b="1" dirty="0" smtClean="0"/>
              <a:t>Animation</a:t>
            </a:r>
          </a:p>
          <a:p>
            <a:pPr marL="142239" lvl="0" indent="-142239">
              <a:lnSpc>
                <a:spcPct val="90000"/>
              </a:lnSpc>
              <a:spcBef>
                <a:spcPts val="1200"/>
              </a:spcBef>
              <a:buSzPct val="100000"/>
              <a:buFont typeface="Helvetica"/>
              <a:buChar char="•"/>
            </a:pPr>
            <a:r>
              <a:rPr sz="1400" b="1" dirty="0" smtClean="0"/>
              <a:t>Practice</a:t>
            </a:r>
            <a:endParaRPr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5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2676659" cy="762000"/>
          </a:xfrm>
        </p:spPr>
        <p:txBody>
          <a:bodyPr/>
          <a:lstStyle/>
          <a:p>
            <a:r>
              <a:rPr lang="pt-BR" dirty="0" smtClean="0"/>
              <a:t>Notifications - Actions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83" y="304800"/>
            <a:ext cx="629896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983" y="2321024"/>
            <a:ext cx="7218728" cy="38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br>
              <a:rPr lang="en-US" dirty="0" smtClean="0"/>
            </a:br>
            <a:r>
              <a:rPr lang="en-US" dirty="0" smtClean="0"/>
              <a:t>“Remind Me In”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Lucio Cossio </a:t>
            </a:r>
          </a:p>
          <a:p>
            <a:r>
              <a:rPr lang="pt-BR" dirty="0" smtClean="0"/>
              <a:t>Luis </a:t>
            </a:r>
            <a:r>
              <a:rPr lang="pt-BR" dirty="0" err="1" smtClean="0"/>
              <a:t>Mazoni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6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56792"/>
            <a:ext cx="10969943" cy="4539208"/>
          </a:xfrm>
        </p:spPr>
        <p:txBody>
          <a:bodyPr>
            <a:normAutofit/>
          </a:bodyPr>
          <a:lstStyle/>
          <a:p>
            <a:pPr marL="370840" indent="-142240">
              <a:buSzPct val="100000"/>
              <a:buFont typeface="Helvetica"/>
              <a:buChar char="•"/>
            </a:pPr>
            <a:r>
              <a:rPr lang="en-US" sz="2400" b="1" dirty="0" smtClean="0">
                <a:latin typeface="HP Simplified (Body)"/>
                <a:cs typeface="HP Simplified (Body)"/>
              </a:rPr>
              <a:t>Resources</a:t>
            </a:r>
          </a:p>
          <a:p>
            <a:pPr marL="370840" indent="-142240">
              <a:buSzPct val="100000"/>
              <a:buFont typeface="Helvetica"/>
              <a:buChar char="•"/>
            </a:pPr>
            <a:r>
              <a:rPr lang="en-US" sz="2400" b="1" dirty="0" smtClean="0">
                <a:latin typeface="HP Simplified (Body)"/>
                <a:cs typeface="HP Simplified (Body)"/>
              </a:rPr>
              <a:t>Resources qualifiers</a:t>
            </a:r>
          </a:p>
          <a:p>
            <a:pPr marL="370840" indent="-142240">
              <a:buSzPct val="100000"/>
              <a:buFont typeface="Helvetica"/>
              <a:buChar char="•"/>
            </a:pPr>
            <a:r>
              <a:rPr lang="en-US" sz="2400" b="1" dirty="0" smtClean="0">
                <a:latin typeface="HP Simplified (Body)"/>
                <a:cs typeface="HP Simplified (Body)"/>
              </a:rPr>
              <a:t>Layouts</a:t>
            </a:r>
          </a:p>
          <a:p>
            <a:pPr marL="370840" indent="-142240">
              <a:buSzPct val="100000"/>
              <a:buFont typeface="Helvetica"/>
              <a:buChar char="•"/>
            </a:pPr>
            <a:r>
              <a:rPr lang="en-US" sz="2400" b="1" dirty="0" smtClean="0">
                <a:latin typeface="HP Simplified (Body)"/>
                <a:cs typeface="HP Simplified (Body)"/>
              </a:rPr>
              <a:t>Views</a:t>
            </a:r>
          </a:p>
          <a:p>
            <a:pPr marL="370840" indent="-142240">
              <a:buSzPct val="100000"/>
              <a:buFont typeface="Helvetica"/>
              <a:buChar char="•"/>
            </a:pPr>
            <a:r>
              <a:rPr lang="en-US" sz="2400" b="1" dirty="0" smtClean="0">
                <a:latin typeface="HP Simplified (Body)"/>
                <a:cs typeface="HP Simplified (Body)"/>
              </a:rPr>
              <a:t>Animation</a:t>
            </a:r>
          </a:p>
          <a:p>
            <a:pPr marL="370840" indent="-142240">
              <a:buSzPct val="100000"/>
              <a:buFont typeface="Helvetica"/>
              <a:buChar char="•"/>
            </a:pPr>
            <a:endParaRPr lang="en-US" sz="2400" b="1" dirty="0">
              <a:latin typeface="HP Simplified (Body)"/>
              <a:cs typeface="HP Simplified (Body)"/>
            </a:endParaRP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49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57" y="304800"/>
            <a:ext cx="10969943" cy="762000"/>
          </a:xfrm>
        </p:spPr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57" y="1556792"/>
            <a:ext cx="10969943" cy="12961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An abstract operation used to start new activities, start and bind services, communicate with background services. Notice that this also allow apps to communicate between one another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7908" y="2996952"/>
            <a:ext cx="4320480" cy="1080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 smtClean="0"/>
              <a:t>Explicit intents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 smtClean="0"/>
              <a:t>Implicit intents</a:t>
            </a:r>
          </a:p>
        </p:txBody>
      </p:sp>
    </p:spTree>
    <p:extLst>
      <p:ext uri="{BB962C8B-B14F-4D97-AF65-F5344CB8AC3E}">
        <p14:creationId xmlns:p14="http://schemas.microsoft.com/office/powerpoint/2010/main" val="30649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– Explicit Intents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7077" y="1340768"/>
            <a:ext cx="10969943" cy="1296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Those are the intents that specify the component to be started by </a:t>
            </a:r>
            <a:r>
              <a:rPr lang="en-US" sz="2400" b="1" dirty="0" smtClean="0"/>
              <a:t>name (the fully-qualified  </a:t>
            </a:r>
            <a:r>
              <a:rPr lang="en-US" sz="2400" b="1" dirty="0" err="1" smtClean="0"/>
              <a:t>classs</a:t>
            </a:r>
            <a:r>
              <a:rPr lang="en-US" sz="2400" b="1" dirty="0" smtClean="0"/>
              <a:t> name)</a:t>
            </a:r>
            <a:r>
              <a:rPr lang="en-US" sz="2400" dirty="0" smtClean="0"/>
              <a:t>. You’ll typically use an explicit intent to start a component in your own app, or a specific component of another app.</a:t>
            </a:r>
            <a:endParaRPr lang="en-US" sz="2400" b="1" dirty="0"/>
          </a:p>
        </p:txBody>
      </p:sp>
      <p:pic>
        <p:nvPicPr>
          <p:cNvPr id="6" name="Picture 5" descr="Screen Shot 2014-11-14 at 5.4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4077072"/>
            <a:ext cx="11187508" cy="860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788" y="3284984"/>
            <a:ext cx="633670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Starting an activity using explicit intent</a:t>
            </a:r>
          </a:p>
        </p:txBody>
      </p:sp>
    </p:spTree>
    <p:extLst>
      <p:ext uri="{BB962C8B-B14F-4D97-AF65-F5344CB8AC3E}">
        <p14:creationId xmlns:p14="http://schemas.microsoft.com/office/powerpoint/2010/main" val="40805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- Extra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40768"/>
            <a:ext cx="10969943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</a:t>
            </a:r>
            <a:r>
              <a:rPr lang="en-US" sz="2400" dirty="0" smtClean="0"/>
              <a:t>ey-value pairs that carry additional information required to accomplish the started activity.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53852" y="2564904"/>
            <a:ext cx="2376264" cy="5760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36" y="5229200"/>
            <a:ext cx="7756328" cy="296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3263580"/>
            <a:ext cx="10594406" cy="9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3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309507" cy="1828800"/>
          </a:xfrm>
        </p:spPr>
        <p:txBody>
          <a:bodyPr/>
          <a:lstStyle/>
          <a:p>
            <a:r>
              <a:rPr lang="en-US" dirty="0" smtClean="0"/>
              <a:t>Practice:</a:t>
            </a:r>
            <a:br>
              <a:rPr lang="en-US" dirty="0" smtClean="0"/>
            </a:br>
            <a:r>
              <a:rPr lang="en-US" dirty="0" smtClean="0"/>
              <a:t>Login form that opens another activity to welcome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– Implicit Intents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7077" y="1340768"/>
            <a:ext cx="10969943" cy="1008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Those are the intents that declare only a general action to perform, which allows a component from any app to handle it.</a:t>
            </a:r>
            <a:endParaRPr lang="en-US" sz="2400" b="1" dirty="0"/>
          </a:p>
        </p:txBody>
      </p:sp>
      <p:pic>
        <p:nvPicPr>
          <p:cNvPr id="8" name="Picture 7" descr="Screen Shot 2014-11-14 at 6.0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060848"/>
            <a:ext cx="61722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– Implicit Intents</a:t>
            </a:r>
            <a:endParaRPr lang="en-US" dirty="0"/>
          </a:p>
        </p:txBody>
      </p:sp>
      <p:pic>
        <p:nvPicPr>
          <p:cNvPr id="3" name="Picture 2" descr="Screen Shot 2014-11-14 at 5.4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852936"/>
            <a:ext cx="8784976" cy="2060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1844" y="2060848"/>
            <a:ext cx="792088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Starting an implicit intent to perform the ACTION_VIEW of certain URL</a:t>
            </a:r>
          </a:p>
        </p:txBody>
      </p:sp>
    </p:spTree>
    <p:extLst>
      <p:ext uri="{BB962C8B-B14F-4D97-AF65-F5344CB8AC3E}">
        <p14:creationId xmlns:p14="http://schemas.microsoft.com/office/powerpoint/2010/main" val="148986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12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04C9597-6605-4D34-A8D5-F020DF524840}">
  <ds:schemaRefs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284EB4-B39B-4A67-92B7-717510CC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1CD398-0552-4454-858F-3A13FF628F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2249</TotalTime>
  <Words>547</Words>
  <Application>Microsoft Office PowerPoint</Application>
  <PresentationFormat>Custom</PresentationFormat>
  <Paragraphs>122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Helvetica</vt:lpstr>
      <vt:lpstr>HP Simplified</vt:lpstr>
      <vt:lpstr>HP Simplified (Body)</vt:lpstr>
      <vt:lpstr>HP Standard 16x9</vt:lpstr>
      <vt:lpstr>Android Course Day 3</vt:lpstr>
      <vt:lpstr>Course Agenda</vt:lpstr>
      <vt:lpstr>Review day 2</vt:lpstr>
      <vt:lpstr>Intent</vt:lpstr>
      <vt:lpstr>Intent – Explicit Intents</vt:lpstr>
      <vt:lpstr>Intent - Extra</vt:lpstr>
      <vt:lpstr>Practice: Login form that opens another activity to welcome the user</vt:lpstr>
      <vt:lpstr>Intent – Implicit Intents</vt:lpstr>
      <vt:lpstr>Intent – Implicit Intents</vt:lpstr>
      <vt:lpstr>Practice: Make an activity google search</vt:lpstr>
      <vt:lpstr>Intent Filters – Receiving an Implicit Intent</vt:lpstr>
      <vt:lpstr>Practice: Make an activity that receives the ACTION_VIEW intents</vt:lpstr>
      <vt:lpstr>Android Manifest</vt:lpstr>
      <vt:lpstr>Add Activities</vt:lpstr>
      <vt:lpstr>Add Permissions</vt:lpstr>
      <vt:lpstr>Permissions</vt:lpstr>
      <vt:lpstr>Application Icon</vt:lpstr>
      <vt:lpstr>Notifications</vt:lpstr>
      <vt:lpstr>Notifications - Actions</vt:lpstr>
      <vt:lpstr>Notifications - Actions</vt:lpstr>
      <vt:lpstr>Practice: “Remind Me In” application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COSSIO, LUCIO</dc:creator>
  <cp:lastModifiedBy>Lucio Cossio</cp:lastModifiedBy>
  <cp:revision>130</cp:revision>
  <dcterms:created xsi:type="dcterms:W3CDTF">2014-10-06T13:54:18Z</dcterms:created>
  <dcterms:modified xsi:type="dcterms:W3CDTF">2014-11-18T02:31:58Z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