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7" r:id="rId5"/>
    <p:sldId id="322" r:id="rId6"/>
    <p:sldId id="326" r:id="rId7"/>
    <p:sldId id="358" r:id="rId8"/>
    <p:sldId id="365" r:id="rId9"/>
    <p:sldId id="366" r:id="rId10"/>
    <p:sldId id="359" r:id="rId11"/>
    <p:sldId id="367" r:id="rId12"/>
    <p:sldId id="368" r:id="rId13"/>
    <p:sldId id="360" r:id="rId14"/>
    <p:sldId id="361" r:id="rId15"/>
    <p:sldId id="357" r:id="rId16"/>
    <p:sldId id="362" r:id="rId17"/>
    <p:sldId id="372" r:id="rId18"/>
    <p:sldId id="369" r:id="rId19"/>
    <p:sldId id="370" r:id="rId20"/>
    <p:sldId id="373" r:id="rId21"/>
    <p:sldId id="363" r:id="rId22"/>
    <p:sldId id="364" r:id="rId23"/>
    <p:sldId id="338" r:id="rId24"/>
  </p:sldIdLst>
  <p:sldSz cx="12188825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0" autoAdjust="0"/>
    <p:restoredTop sz="86381" autoAdjust="0"/>
  </p:normalViewPr>
  <p:slideViewPr>
    <p:cSldViewPr>
      <p:cViewPr varScale="1">
        <p:scale>
          <a:sx n="64" d="100"/>
          <a:sy n="64" d="100"/>
        </p:scale>
        <p:origin x="180" y="72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howGuides="1">
      <p:cViewPr>
        <p:scale>
          <a:sx n="100" d="100"/>
          <a:sy n="100" d="100"/>
        </p:scale>
        <p:origin x="-3468" y="87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1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54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50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69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15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9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36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9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77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5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92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0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2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73" r:id="rId3"/>
    <p:sldLayoutId id="2147483651" r:id="rId4"/>
    <p:sldLayoutId id="2147483661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62" r:id="rId11"/>
    <p:sldLayoutId id="2147483650" r:id="rId12"/>
    <p:sldLayoutId id="2147483663" r:id="rId13"/>
    <p:sldLayoutId id="2147483664" r:id="rId14"/>
    <p:sldLayoutId id="2147483654" r:id="rId15"/>
    <p:sldLayoutId id="2147483665" r:id="rId16"/>
    <p:sldLayoutId id="2147483655" r:id="rId17"/>
    <p:sldLayoutId id="2147483652" r:id="rId18"/>
    <p:sldLayoutId id="2147483653" r:id="rId19"/>
    <p:sldLayoutId id="2147483666" r:id="rId20"/>
    <p:sldLayoutId id="2147483667" r:id="rId21"/>
    <p:sldLayoutId id="2147483668" r:id="rId22"/>
    <p:sldLayoutId id="2147483669" r:id="rId23"/>
    <p:sldLayoutId id="2147483656" r:id="rId24"/>
    <p:sldLayoutId id="2147483657" r:id="rId25"/>
    <p:sldLayoutId id="2147483670" r:id="rId26"/>
    <p:sldLayoutId id="2147483671" r:id="rId27"/>
    <p:sldLayoutId id="2147483672" r:id="rId28"/>
    <p:sldLayoutId id="2147483658" r:id="rId29"/>
    <p:sldLayoutId id="2147483659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reference/android/content/Intent.html#ACTION_SHUTDOWN" TargetMode="External"/><Relationship Id="rId3" Type="http://schemas.openxmlformats.org/officeDocument/2006/relationships/hyperlink" Target="http://developer.android.com/reference/android/content/Intent.html#ACTION_BATTERY_LOW" TargetMode="External"/><Relationship Id="rId7" Type="http://schemas.openxmlformats.org/officeDocument/2006/relationships/hyperlink" Target="http://developer.android.com/reference/android/content/Intent.html#ACTION_POWER_DISCONNECTED" TargetMode="External"/><Relationship Id="rId2" Type="http://schemas.openxmlformats.org/officeDocument/2006/relationships/hyperlink" Target="http://developer.android.com/reference/android/content/Intent.html#ACTION_AIRPLANE_MODE_CHANGED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developer.android.com/reference/android/content/Intent.html#ACTION_POWER_CONNECTED" TargetMode="External"/><Relationship Id="rId5" Type="http://schemas.openxmlformats.org/officeDocument/2006/relationships/hyperlink" Target="http://developer.android.com/reference/android/content/Intent.html#ACTION_HEADSET_PLUG" TargetMode="External"/><Relationship Id="rId4" Type="http://schemas.openxmlformats.org/officeDocument/2006/relationships/hyperlink" Target="http://developer.android.com/reference/android/content/Intent.html#ACTION_DEVICE_STORAGE_LOW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Course Day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Lucio Cossio </a:t>
            </a:r>
          </a:p>
          <a:p>
            <a:r>
              <a:rPr lang="pt-BR" dirty="0" smtClean="0"/>
              <a:t>Luis </a:t>
            </a:r>
            <a:r>
              <a:rPr lang="pt-BR" dirty="0" err="1" smtClean="0"/>
              <a:t>Mazoni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363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457" y="304800"/>
            <a:ext cx="10969943" cy="762000"/>
          </a:xfrm>
        </p:spPr>
        <p:txBody>
          <a:bodyPr/>
          <a:lstStyle/>
          <a:p>
            <a:r>
              <a:rPr lang="en-US" dirty="0" smtClean="0"/>
              <a:t>Fragments – Fragment Manager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772816"/>
            <a:ext cx="8424936" cy="356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7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457" y="304800"/>
            <a:ext cx="10969943" cy="762000"/>
          </a:xfrm>
        </p:spPr>
        <p:txBody>
          <a:bodyPr/>
          <a:lstStyle/>
          <a:p>
            <a:r>
              <a:rPr lang="en-US" dirty="0" smtClean="0"/>
              <a:t>Fragments – Arguments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00" y="1628800"/>
            <a:ext cx="6644656" cy="3112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380" y="4892431"/>
            <a:ext cx="5013930" cy="50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0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309507" cy="1828800"/>
          </a:xfrm>
        </p:spPr>
        <p:txBody>
          <a:bodyPr/>
          <a:lstStyle/>
          <a:p>
            <a:r>
              <a:rPr lang="en-US" dirty="0" smtClean="0"/>
              <a:t>Practice:</a:t>
            </a:r>
            <a:br>
              <a:rPr lang="en-US" dirty="0" smtClean="0"/>
            </a:br>
            <a:r>
              <a:rPr lang="en-US" dirty="0" smtClean="0"/>
              <a:t>Drawer fragments for tablet and smartphone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7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Activity-Fragment communication - Listeners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340768"/>
            <a:ext cx="10969943" cy="4755232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5920452" cy="2193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458" y="2924944"/>
            <a:ext cx="7679368" cy="302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Broadcast Receivers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340768"/>
            <a:ext cx="10969943" cy="4755232"/>
          </a:xfrm>
        </p:spPr>
        <p:txBody>
          <a:bodyPr>
            <a:normAutofit/>
          </a:bodyPr>
          <a:lstStyle/>
          <a:p>
            <a:r>
              <a:rPr lang="en-US" sz="2400" dirty="0"/>
              <a:t>A broadcast is a message that any app can receive. The system delivers various broadcasts for system events, such as when the system boots up or the device starts charging. You can deliver a broadcast to other apps by passing an Intent to </a:t>
            </a:r>
            <a:r>
              <a:rPr lang="en-US" sz="2400" dirty="0" err="1"/>
              <a:t>sendBroadcast</a:t>
            </a:r>
            <a:r>
              <a:rPr lang="en-US" sz="2400" dirty="0"/>
              <a:t>(), </a:t>
            </a:r>
            <a:r>
              <a:rPr lang="en-US" sz="2400" dirty="0" err="1"/>
              <a:t>sendOrderedBroadcast</a:t>
            </a:r>
            <a:r>
              <a:rPr lang="en-US" sz="2400" dirty="0"/>
              <a:t>(), or </a:t>
            </a:r>
            <a:r>
              <a:rPr lang="en-US" sz="2400" dirty="0" err="1"/>
              <a:t>sendStickyBroadcast</a:t>
            </a:r>
            <a:r>
              <a:rPr lang="en-US" sz="2400" dirty="0" smtClean="0"/>
              <a:t>().</a:t>
            </a:r>
          </a:p>
          <a:p>
            <a:r>
              <a:rPr lang="en-US" sz="2400" dirty="0" smtClean="0"/>
              <a:t>Filters </a:t>
            </a:r>
            <a:r>
              <a:rPr lang="en-US" sz="2400" dirty="0"/>
              <a:t>for broadcast receivers can be registered dynamically by calling </a:t>
            </a:r>
            <a:r>
              <a:rPr lang="en-US" sz="2400" dirty="0" err="1"/>
              <a:t>registerReceiver</a:t>
            </a:r>
            <a:r>
              <a:rPr lang="en-US" sz="2400" dirty="0"/>
              <a:t>(). You can then unregister the receiver with </a:t>
            </a:r>
            <a:r>
              <a:rPr lang="en-US" sz="2400" dirty="0" err="1"/>
              <a:t>unregisterReceiver</a:t>
            </a:r>
            <a:r>
              <a:rPr lang="en-US" sz="2400" dirty="0"/>
              <a:t>(). Doing so allows your app to listen for specific broadcasts during only a specified period of time while your app is running.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88" y="4293096"/>
            <a:ext cx="5832648" cy="230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Broadcast Receivers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340768"/>
            <a:ext cx="10969943" cy="475523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There are system broadcast intents that can be listen to:</a:t>
            </a:r>
          </a:p>
          <a:p>
            <a:pPr lvl="1"/>
            <a:r>
              <a:rPr lang="en-US" sz="2400" dirty="0" smtClean="0">
                <a:hlinkClick r:id="rId2"/>
              </a:rPr>
              <a:t>ACTION_AIRPLANE_MODE_CHANGED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3"/>
              </a:rPr>
              <a:t>ACTION_BATTERY_LOW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/>
              </a:rPr>
              <a:t>ACTION_DEVICE_STORAGE_LOW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5"/>
              </a:rPr>
              <a:t>ACTION_HEADSET_PLUG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6"/>
              </a:rPr>
              <a:t>ACTION_POWER_CONNECTED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7"/>
              </a:rPr>
              <a:t>ACTION_POWER_DISCONNECTED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8"/>
              </a:rPr>
              <a:t>ACTION_SHUTDOWN</a:t>
            </a:r>
            <a:endParaRPr lang="en-US" sz="2400" dirty="0" smtClean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95504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LocalBroadcastManager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340768"/>
            <a:ext cx="10969943" cy="4755232"/>
          </a:xfrm>
        </p:spPr>
        <p:txBody>
          <a:bodyPr>
            <a:normAutofit/>
          </a:bodyPr>
          <a:lstStyle/>
          <a:p>
            <a:r>
              <a:rPr lang="en-US" sz="2400" dirty="0"/>
              <a:t>Helper to register for and send broadcasts of Intents to local objects within your process.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2" y="2629637"/>
            <a:ext cx="10589448" cy="7273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85" y="4077073"/>
            <a:ext cx="8961611" cy="76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28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LocalBroadcastManager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288" y="4581127"/>
            <a:ext cx="8616572" cy="13844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1442685"/>
            <a:ext cx="9674214" cy="29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48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Otto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340768"/>
            <a:ext cx="10969943" cy="4755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Otto is an event bus designed to decouple different parts of your application while still allowing them to </a:t>
            </a:r>
            <a:r>
              <a:rPr lang="en-US" sz="2400" dirty="0" smtClean="0"/>
              <a:t>communicate </a:t>
            </a:r>
            <a:r>
              <a:rPr lang="en-US" sz="2400" dirty="0"/>
              <a:t>efficiently</a:t>
            </a:r>
            <a:r>
              <a:rPr lang="en-US" sz="2400" dirty="0" smtClean="0"/>
              <a:t>.</a:t>
            </a:r>
          </a:p>
          <a:p>
            <a:r>
              <a:rPr lang="pt-BR" sz="2400" dirty="0" smtClean="0"/>
              <a:t>Use as a Singleton</a:t>
            </a:r>
          </a:p>
          <a:p>
            <a:endParaRPr lang="en-US" sz="2400" dirty="0" smtClean="0"/>
          </a:p>
          <a:p>
            <a:r>
              <a:rPr lang="pt-BR" sz="2400" dirty="0" smtClean="0"/>
              <a:t>Publishing</a:t>
            </a:r>
          </a:p>
          <a:p>
            <a:endParaRPr lang="pt-BR" sz="2400" dirty="0"/>
          </a:p>
          <a:p>
            <a:r>
              <a:rPr lang="pt-BR" sz="2400" dirty="0" smtClean="0"/>
              <a:t>Subscribing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78" y="2564904"/>
            <a:ext cx="3125147" cy="504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17" y="3512567"/>
            <a:ext cx="5100682" cy="411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17" y="4468102"/>
            <a:ext cx="2747422" cy="4730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16" y="4941168"/>
            <a:ext cx="8678737" cy="11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8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AsyncTasks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412776"/>
            <a:ext cx="10969943" cy="4683224"/>
          </a:xfrm>
        </p:spPr>
        <p:txBody>
          <a:bodyPr/>
          <a:lstStyle/>
          <a:p>
            <a:r>
              <a:rPr lang="en-US" dirty="0" err="1"/>
              <a:t>AsyncTask</a:t>
            </a:r>
            <a:r>
              <a:rPr lang="en-US" dirty="0"/>
              <a:t> enables proper and easy use of the UI thread. This class allows to perform background operations and publish results on the UI thread without having to manipulate threads and/or handlers.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1916832"/>
            <a:ext cx="5925230" cy="4608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52" y="4005064"/>
            <a:ext cx="4899116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7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7368184" y="1628800"/>
            <a:ext cx="1950212" cy="640080"/>
          </a:xfrm>
          <a:prstGeom prst="homePlate">
            <a:avLst>
              <a:gd name="adj" fmla="val 312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>
              <a:lnSpc>
                <a:spcPct val="90000"/>
              </a:lnSpc>
            </a:pPr>
            <a:r>
              <a:rPr lang="pt-BR" sz="1400" b="1" dirty="0" smtClean="0"/>
              <a:t>Day 4</a:t>
            </a:r>
            <a:endParaRPr lang="en-US" sz="1400" b="1" dirty="0"/>
          </a:p>
        </p:txBody>
      </p:sp>
      <p:sp>
        <p:nvSpPr>
          <p:cNvPr id="5" name="Pentagon 4"/>
          <p:cNvSpPr/>
          <p:nvPr/>
        </p:nvSpPr>
        <p:spPr>
          <a:xfrm>
            <a:off x="549796" y="1628800"/>
            <a:ext cx="1950212" cy="640080"/>
          </a:xfrm>
          <a:prstGeom prst="homePlate">
            <a:avLst>
              <a:gd name="adj" fmla="val 312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>
              <a:lnSpc>
                <a:spcPct val="90000"/>
              </a:lnSpc>
            </a:pPr>
            <a:r>
              <a:rPr lang="en-US" sz="1400" b="1" dirty="0" smtClean="0"/>
              <a:t>Day 1</a:t>
            </a:r>
            <a:endParaRPr lang="en-US" sz="1400" b="1" dirty="0"/>
          </a:p>
        </p:txBody>
      </p:sp>
      <p:sp>
        <p:nvSpPr>
          <p:cNvPr id="6" name="Pentagon 5"/>
          <p:cNvSpPr/>
          <p:nvPr/>
        </p:nvSpPr>
        <p:spPr>
          <a:xfrm>
            <a:off x="2782044" y="1628800"/>
            <a:ext cx="1950212" cy="640080"/>
          </a:xfrm>
          <a:prstGeom prst="homePlate">
            <a:avLst>
              <a:gd name="adj" fmla="val 312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>
              <a:lnSpc>
                <a:spcPct val="90000"/>
              </a:lnSpc>
            </a:pPr>
            <a:r>
              <a:rPr lang="en-US" sz="1400" b="1" dirty="0" smtClean="0"/>
              <a:t>Day 2</a:t>
            </a:r>
            <a:endParaRPr lang="en-US" sz="1400" b="1" dirty="0"/>
          </a:p>
        </p:txBody>
      </p:sp>
      <p:sp>
        <p:nvSpPr>
          <p:cNvPr id="7" name="Pentagon 6"/>
          <p:cNvSpPr/>
          <p:nvPr/>
        </p:nvSpPr>
        <p:spPr>
          <a:xfrm>
            <a:off x="5119306" y="1628800"/>
            <a:ext cx="1950212" cy="640080"/>
          </a:xfrm>
          <a:prstGeom prst="homePlate">
            <a:avLst>
              <a:gd name="adj" fmla="val 312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>
              <a:lnSpc>
                <a:spcPct val="90000"/>
              </a:lnSpc>
            </a:pPr>
            <a:r>
              <a:rPr lang="pt-BR" sz="1400" b="1" dirty="0" smtClean="0"/>
              <a:t>Day 3</a:t>
            </a:r>
            <a:endParaRPr lang="en-US" sz="1400" b="1" dirty="0"/>
          </a:p>
        </p:txBody>
      </p:sp>
      <p:sp>
        <p:nvSpPr>
          <p:cNvPr id="8" name="Pentagon 7"/>
          <p:cNvSpPr/>
          <p:nvPr/>
        </p:nvSpPr>
        <p:spPr>
          <a:xfrm>
            <a:off x="9633155" y="1628800"/>
            <a:ext cx="1950212" cy="640080"/>
          </a:xfrm>
          <a:prstGeom prst="homePlate">
            <a:avLst>
              <a:gd name="adj" fmla="val 312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>
              <a:lnSpc>
                <a:spcPct val="90000"/>
              </a:lnSpc>
            </a:pPr>
            <a:r>
              <a:rPr lang="en-US" sz="1400" b="1" dirty="0" smtClean="0"/>
              <a:t>Day 5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9119" y="2412265"/>
            <a:ext cx="1950212" cy="32325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Development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environment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and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tools</a:t>
            </a:r>
            <a:endParaRPr lang="pt-BR" sz="1400" b="1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Android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project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structure</a:t>
            </a:r>
            <a:endParaRPr lang="pt-BR" sz="1400" b="1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smtClean="0"/>
              <a:t>Source, </a:t>
            </a:r>
            <a:r>
              <a:rPr lang="pt-BR" sz="1400" dirty="0" err="1" smtClean="0"/>
              <a:t>tests</a:t>
            </a:r>
            <a:r>
              <a:rPr lang="pt-BR" sz="1400" dirty="0" smtClean="0"/>
              <a:t> , resources, </a:t>
            </a:r>
            <a:r>
              <a:rPr lang="pt-BR" sz="1400" dirty="0" err="1" smtClean="0"/>
              <a:t>manifest</a:t>
            </a:r>
            <a:endParaRPr lang="en-US" sz="1400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en-US" sz="1400" b="1" dirty="0" smtClean="0"/>
              <a:t>Activity</a:t>
            </a:r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Lifecycle</a:t>
            </a:r>
            <a:endParaRPr lang="pt-BR" sz="1400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smtClean="0"/>
              <a:t>Layout </a:t>
            </a:r>
            <a:r>
              <a:rPr lang="pt-BR" sz="1400" dirty="0" err="1" smtClean="0"/>
              <a:t>interaction</a:t>
            </a:r>
            <a:endParaRPr lang="pt-BR" sz="1400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ActionBar</a:t>
            </a:r>
            <a:endParaRPr lang="pt-BR" sz="1400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Practice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02975" y="2412264"/>
            <a:ext cx="1950212" cy="36810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en-US" sz="1400" b="1" dirty="0" smtClean="0"/>
              <a:t>Review Day 2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Intents</a:t>
            </a:r>
            <a:endParaRPr lang="pt-BR" sz="1400" b="1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Explicit</a:t>
            </a:r>
            <a:endParaRPr lang="pt-BR" sz="1400" dirty="0" smtClean="0"/>
          </a:p>
          <a:p>
            <a:pPr marL="1097280" lvl="2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smtClean="0"/>
              <a:t>Extras</a:t>
            </a:r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Implicit</a:t>
            </a:r>
            <a:endParaRPr lang="pt-BR" sz="1400" dirty="0" smtClean="0"/>
          </a:p>
          <a:p>
            <a:pPr marL="1097280" lvl="2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Intent</a:t>
            </a:r>
            <a:r>
              <a:rPr lang="pt-BR" sz="1400" dirty="0" smtClean="0"/>
              <a:t> </a:t>
            </a:r>
            <a:r>
              <a:rPr lang="pt-BR" sz="1400" dirty="0" err="1" smtClean="0"/>
              <a:t>Filters</a:t>
            </a:r>
            <a:endParaRPr lang="pt-BR" sz="1400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Android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Manifest</a:t>
            </a:r>
            <a:endParaRPr lang="pt-BR" sz="1400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smtClean="0"/>
              <a:t>Overview</a:t>
            </a:r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Add</a:t>
            </a:r>
            <a:r>
              <a:rPr lang="pt-BR" sz="1400" dirty="0" smtClean="0"/>
              <a:t> </a:t>
            </a:r>
            <a:r>
              <a:rPr lang="pt-BR" sz="1400" dirty="0" err="1" smtClean="0"/>
              <a:t>activities</a:t>
            </a:r>
            <a:endParaRPr lang="pt-BR" sz="1400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Notifications</a:t>
            </a:r>
            <a:endParaRPr lang="pt-BR" sz="1400" b="1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en-US" sz="1400" b="1" dirty="0" smtClean="0"/>
              <a:t>Practice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54903" y="2412265"/>
            <a:ext cx="1950212" cy="32325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Review</a:t>
            </a:r>
            <a:r>
              <a:rPr lang="pt-BR" sz="1400" b="1" dirty="0" smtClean="0"/>
              <a:t> Day 3</a:t>
            </a:r>
            <a:endParaRPr lang="en-US" sz="1400" b="1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en-US" sz="1400" b="1" dirty="0" smtClean="0"/>
              <a:t>Fragments</a:t>
            </a:r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Lifecycle</a:t>
            </a:r>
            <a:endParaRPr lang="pt-BR" sz="1400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Fragment</a:t>
            </a:r>
            <a:r>
              <a:rPr lang="pt-BR" sz="1400" dirty="0" smtClean="0"/>
              <a:t> Manager</a:t>
            </a:r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smtClean="0"/>
              <a:t>Arguments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smtClean="0"/>
              <a:t>Broadcast Receiver</a:t>
            </a:r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smtClean="0"/>
              <a:t>Otto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smtClean="0"/>
              <a:t>Async Task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Practice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606832" y="2412265"/>
            <a:ext cx="1950212" cy="32325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en-US" sz="1400" b="1" dirty="0" smtClean="0"/>
              <a:t>Review Day 4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en-US" sz="1400" b="1" dirty="0" err="1" smtClean="0"/>
              <a:t>ListView</a:t>
            </a:r>
            <a:endParaRPr lang="en-US" sz="1400" b="1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Adapter</a:t>
            </a:r>
            <a:endParaRPr lang="pt-BR" sz="1400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View</a:t>
            </a:r>
            <a:r>
              <a:rPr lang="pt-BR" sz="1400" dirty="0" smtClean="0"/>
              <a:t> </a:t>
            </a:r>
            <a:r>
              <a:rPr lang="pt-BR" sz="1400" dirty="0" err="1" smtClean="0"/>
              <a:t>Holder</a:t>
            </a:r>
            <a:endParaRPr lang="pt-BR" sz="1400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smtClean="0"/>
              <a:t>Service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smtClean="0"/>
              <a:t>Storage</a:t>
            </a:r>
          </a:p>
          <a:p>
            <a:pPr marL="640080" lvl="2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smtClean="0"/>
              <a:t>SharedPreferences</a:t>
            </a:r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smtClean="0"/>
              <a:t>SQLite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smtClean="0"/>
              <a:t>Practice</a:t>
            </a:r>
            <a:endParaRPr lang="en-US" sz="1400" b="1" dirty="0"/>
          </a:p>
        </p:txBody>
      </p:sp>
      <p:sp>
        <p:nvSpPr>
          <p:cNvPr id="14" name="Shape 148"/>
          <p:cNvSpPr/>
          <p:nvPr/>
        </p:nvSpPr>
        <p:spPr>
          <a:xfrm>
            <a:off x="2851046" y="2412264"/>
            <a:ext cx="1950213" cy="3869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142239" lvl="0" indent="-142239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b="1" dirty="0"/>
              <a:t>Review Day 1</a:t>
            </a:r>
          </a:p>
          <a:p>
            <a:pPr marL="142239" lvl="0" indent="-142239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b="1" dirty="0" smtClean="0"/>
              <a:t>Resources</a:t>
            </a:r>
            <a:endParaRPr sz="1400" b="1" dirty="0"/>
          </a:p>
          <a:p>
            <a:pPr marL="599440" lvl="1" indent="-142240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dirty="0"/>
              <a:t>String</a:t>
            </a:r>
          </a:p>
          <a:p>
            <a:pPr marL="599440" lvl="1" indent="-142240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dirty="0"/>
              <a:t>Dimensions</a:t>
            </a:r>
          </a:p>
          <a:p>
            <a:pPr marL="599440" lvl="1" indent="-142240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dirty="0"/>
              <a:t>Layout</a:t>
            </a:r>
            <a:endParaRPr sz="1400" b="1" dirty="0"/>
          </a:p>
          <a:p>
            <a:pPr marL="142240" lvl="0" indent="-142240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b="1" dirty="0"/>
              <a:t>Views</a:t>
            </a:r>
          </a:p>
          <a:p>
            <a:pPr marL="599440" lvl="1" indent="-142240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dirty="0"/>
              <a:t>TextView, Edit Text, Button</a:t>
            </a:r>
          </a:p>
          <a:p>
            <a:pPr marL="599440" lvl="1" indent="-142240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dirty="0"/>
              <a:t>String resources</a:t>
            </a:r>
          </a:p>
          <a:p>
            <a:pPr marL="599440" lvl="1" indent="-142240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dirty="0"/>
              <a:t>View </a:t>
            </a:r>
            <a:r>
              <a:rPr sz="1400" dirty="0" smtClean="0"/>
              <a:t>listeners</a:t>
            </a:r>
            <a:endParaRPr lang="en-US" sz="1400" dirty="0" smtClean="0"/>
          </a:p>
          <a:p>
            <a:pPr marL="142239" lvl="0" indent="-142239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lang="en-US" sz="1400" b="1" dirty="0" smtClean="0"/>
              <a:t>Animation</a:t>
            </a:r>
          </a:p>
          <a:p>
            <a:pPr marL="142239" lvl="0" indent="-142239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b="1" dirty="0" smtClean="0"/>
              <a:t>Practice</a:t>
            </a:r>
            <a:endParaRPr sz="1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5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Lucio Cossio </a:t>
            </a:r>
          </a:p>
          <a:p>
            <a:r>
              <a:rPr lang="pt-BR" dirty="0" smtClean="0"/>
              <a:t>Luis </a:t>
            </a:r>
            <a:r>
              <a:rPr lang="pt-BR" dirty="0" err="1" smtClean="0"/>
              <a:t>Mazoni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363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56792"/>
            <a:ext cx="10969943" cy="4539208"/>
          </a:xfrm>
        </p:spPr>
        <p:txBody>
          <a:bodyPr>
            <a:normAutofit/>
          </a:bodyPr>
          <a:lstStyle/>
          <a:p>
            <a:pPr marL="370840" indent="-142240">
              <a:buSzPct val="100000"/>
              <a:buFont typeface="Helvetica"/>
              <a:buChar char="•"/>
            </a:pPr>
            <a:r>
              <a:rPr lang="en-US" sz="2400" b="1" dirty="0" smtClean="0">
                <a:latin typeface="HP Simplified (Body)"/>
                <a:cs typeface="HP Simplified (Body)"/>
              </a:rPr>
              <a:t>Intents</a:t>
            </a:r>
          </a:p>
          <a:p>
            <a:pPr marL="599440" lvl="1" indent="-142240">
              <a:buSzPct val="100000"/>
              <a:buFont typeface="Helvetica"/>
              <a:buChar char="•"/>
            </a:pPr>
            <a:r>
              <a:rPr lang="pt-BR" sz="2200" b="1" dirty="0" smtClean="0">
                <a:latin typeface="HP Simplified (Body)"/>
                <a:cs typeface="HP Simplified (Body)"/>
              </a:rPr>
              <a:t>Explicit</a:t>
            </a:r>
          </a:p>
          <a:p>
            <a:pPr marL="599440" lvl="1" indent="-142240">
              <a:buSzPct val="100000"/>
              <a:buFont typeface="Helvetica"/>
              <a:buChar char="•"/>
            </a:pPr>
            <a:r>
              <a:rPr lang="pt-BR" sz="2200" b="1" dirty="0" smtClean="0">
                <a:latin typeface="HP Simplified (Body)"/>
                <a:cs typeface="HP Simplified (Body)"/>
              </a:rPr>
              <a:t>Implicit</a:t>
            </a:r>
          </a:p>
          <a:p>
            <a:pPr marL="370840" indent="-142240">
              <a:buSzPct val="100000"/>
              <a:buFont typeface="Helvetica"/>
              <a:buChar char="•"/>
            </a:pPr>
            <a:r>
              <a:rPr lang="pt-BR" sz="2400" b="1" dirty="0" smtClean="0">
                <a:latin typeface="HP Simplified (Body)"/>
                <a:cs typeface="HP Simplified (Body)"/>
              </a:rPr>
              <a:t>Android Manifest</a:t>
            </a:r>
          </a:p>
          <a:p>
            <a:pPr marL="370840" indent="-142240">
              <a:buSzPct val="100000"/>
              <a:buFont typeface="Helvetica"/>
              <a:buChar char="•"/>
            </a:pPr>
            <a:r>
              <a:rPr lang="pt-BR" sz="2400" b="1" dirty="0" smtClean="0">
                <a:latin typeface="HP Simplified (Body)"/>
                <a:cs typeface="HP Simplified (Body)"/>
              </a:rPr>
              <a:t>Notifications</a:t>
            </a:r>
            <a:endParaRPr lang="en-US" sz="2400" b="1" dirty="0" smtClean="0">
              <a:latin typeface="HP Simplified (Body)"/>
              <a:cs typeface="HP Simplified (Body)"/>
            </a:endParaRPr>
          </a:p>
          <a:p>
            <a:pPr marL="457200" lvl="1" indent="0">
              <a:buSzPct val="100000"/>
              <a:buNone/>
            </a:pPr>
            <a:endParaRPr lang="en-US" sz="2200" b="1" dirty="0" smtClean="0">
              <a:latin typeface="HP Simplified (Body)"/>
              <a:cs typeface="HP Simplified (Body)"/>
            </a:endParaRPr>
          </a:p>
          <a:p>
            <a:pPr marL="370840" indent="-142240">
              <a:buSzPct val="100000"/>
              <a:buFont typeface="Helvetica"/>
              <a:buChar char="•"/>
            </a:pPr>
            <a:endParaRPr lang="en-US" sz="2400" b="1" dirty="0">
              <a:latin typeface="HP Simplified (Body)"/>
              <a:cs typeface="HP Simplified (Body)"/>
            </a:endParaRPr>
          </a:p>
          <a:p>
            <a:pPr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649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457" y="304800"/>
            <a:ext cx="10969943" cy="762000"/>
          </a:xfrm>
        </p:spPr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457" y="1484784"/>
            <a:ext cx="10969943" cy="446449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Fragment represents a </a:t>
            </a:r>
            <a:r>
              <a:rPr lang="en-US" sz="2400" b="1" dirty="0"/>
              <a:t>behavior or a portion of user interface </a:t>
            </a:r>
            <a:r>
              <a:rPr lang="en-US" sz="2400" dirty="0"/>
              <a:t>in an </a:t>
            </a:r>
            <a:r>
              <a:rPr lang="en-US" sz="2400" dirty="0" smtClean="0"/>
              <a:t>Activity. You </a:t>
            </a:r>
            <a:r>
              <a:rPr lang="en-US" sz="2400" dirty="0"/>
              <a:t>can </a:t>
            </a:r>
            <a:r>
              <a:rPr lang="en-US" sz="2400" b="1" dirty="0"/>
              <a:t>combine multiple fragments in a single activity </a:t>
            </a:r>
            <a:r>
              <a:rPr lang="en-US" sz="2400" dirty="0"/>
              <a:t>to build a multi-pane UI and reuse a fragment in multiple activities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You can think of a fragment as a modular section of an activity, which </a:t>
            </a:r>
            <a:r>
              <a:rPr lang="en-US" sz="2400" b="1" dirty="0"/>
              <a:t>has its own lifecycle, receives its own input events</a:t>
            </a:r>
            <a:r>
              <a:rPr lang="en-US" sz="2400" dirty="0"/>
              <a:t>, and which you </a:t>
            </a:r>
            <a:r>
              <a:rPr lang="en-US" sz="2400" b="1" dirty="0"/>
              <a:t>can add or remove while the activity is </a:t>
            </a:r>
            <a:r>
              <a:rPr lang="en-US" sz="2400" b="1" dirty="0" smtClean="0"/>
              <a:t>running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49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457" y="304800"/>
            <a:ext cx="10969943" cy="762000"/>
          </a:xfrm>
        </p:spPr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457" y="1484784"/>
            <a:ext cx="10969943" cy="446449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Android introduced fragments in Android 3.0 (API level 11), primarily to support more dynamic and flexible UI designs on large screens, such as tablets. </a:t>
            </a:r>
            <a:endParaRPr lang="en-US" sz="2400" dirty="0" smtClean="0"/>
          </a:p>
          <a:p>
            <a:pPr algn="just"/>
            <a:r>
              <a:rPr lang="en-US" sz="2400" dirty="0"/>
              <a:t>Because a tablet's screen is much larger than that of a handset, there's more room to combine and interchange UI components</a:t>
            </a:r>
            <a:r>
              <a:rPr lang="en-US" sz="2400" dirty="0" smtClean="0"/>
              <a:t>.</a:t>
            </a:r>
          </a:p>
        </p:txBody>
      </p:sp>
      <p:pic>
        <p:nvPicPr>
          <p:cNvPr id="2050" name="Picture 2" descr="http://developer.android.com/images/fundamentals/fragm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2852936"/>
            <a:ext cx="6408712" cy="369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1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457" y="304800"/>
            <a:ext cx="10969943" cy="762000"/>
          </a:xfrm>
        </p:spPr>
        <p:txBody>
          <a:bodyPr/>
          <a:lstStyle/>
          <a:p>
            <a:r>
              <a:rPr lang="en-US" dirty="0" smtClean="0"/>
              <a:t>Fragments or Activities?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457" y="1484784"/>
            <a:ext cx="10969943" cy="446449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Eric Burke from Square said they tried to create an application that worked with only one Activity, using fragments to change layouts. Didn’t work very well.</a:t>
            </a:r>
          </a:p>
          <a:p>
            <a:pPr algn="just"/>
            <a:r>
              <a:rPr lang="pt-BR" sz="2400" dirty="0" smtClean="0"/>
              <a:t>What he recommends is to use one activity for each “region” of the app:</a:t>
            </a:r>
          </a:p>
          <a:p>
            <a:pPr lvl="1" algn="just"/>
            <a:r>
              <a:rPr lang="pt-BR" sz="2200" dirty="0" smtClean="0"/>
              <a:t>On Boarding</a:t>
            </a:r>
            <a:r>
              <a:rPr lang="pt-BR" sz="2200" dirty="0"/>
              <a:t> has several steps: name, address, bank account. </a:t>
            </a:r>
            <a:r>
              <a:rPr lang="pt-BR" sz="2200" dirty="0" smtClean="0"/>
              <a:t>One </a:t>
            </a:r>
            <a:r>
              <a:rPr lang="pt-BR" sz="2200" dirty="0"/>
              <a:t>activity, several steps (fragments</a:t>
            </a:r>
            <a:r>
              <a:rPr lang="pt-BR" sz="2200" dirty="0" smtClean="0"/>
              <a:t>). :</a:t>
            </a:r>
          </a:p>
          <a:p>
            <a:pPr lvl="1" algn="just"/>
            <a:r>
              <a:rPr lang="pt-BR" sz="2200" dirty="0" smtClean="0"/>
              <a:t>Payment flow</a:t>
            </a:r>
          </a:p>
          <a:p>
            <a:pPr lvl="1" algn="just"/>
            <a:r>
              <a:rPr lang="pt-BR" sz="2200" dirty="0" smtClean="0"/>
              <a:t>Settings</a:t>
            </a:r>
            <a:endParaRPr lang="en-US" sz="2200" dirty="0" smtClean="0"/>
          </a:p>
          <a:p>
            <a:pPr algn="just"/>
            <a:r>
              <a:rPr lang="pt-BR" sz="2400" dirty="0" smtClean="0"/>
              <a:t>Why? Action bar stay fixed. Smooth animations. Code Organization.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982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457" y="304800"/>
            <a:ext cx="10969943" cy="762000"/>
          </a:xfrm>
        </p:spPr>
        <p:txBody>
          <a:bodyPr/>
          <a:lstStyle/>
          <a:p>
            <a:r>
              <a:rPr lang="en-US" dirty="0" smtClean="0"/>
              <a:t>Fragments - Lifecycle</a:t>
            </a:r>
            <a:endParaRPr lang="en-US" dirty="0"/>
          </a:p>
        </p:txBody>
      </p:sp>
      <p:pic>
        <p:nvPicPr>
          <p:cNvPr id="3074" name="Picture 2" descr="http://developer.android.com/images/fragment_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692" y="180845"/>
            <a:ext cx="2304256" cy="615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developer.android.com/images/activity_fragment_lifecyc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188640"/>
            <a:ext cx="32385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89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457" y="304800"/>
            <a:ext cx="10969943" cy="762000"/>
          </a:xfrm>
        </p:spPr>
        <p:txBody>
          <a:bodyPr/>
          <a:lstStyle/>
          <a:p>
            <a:r>
              <a:rPr lang="en-US" dirty="0" smtClean="0"/>
              <a:t>Fragments - Lifecycle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1412776"/>
            <a:ext cx="870078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6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457" y="304800"/>
            <a:ext cx="10969943" cy="762000"/>
          </a:xfrm>
        </p:spPr>
        <p:txBody>
          <a:bodyPr/>
          <a:lstStyle/>
          <a:p>
            <a:r>
              <a:rPr lang="en-US" dirty="0" smtClean="0"/>
              <a:t>Fragments – Add To Activity Layout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9" y="2585527"/>
            <a:ext cx="5184576" cy="25860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788" y="2132856"/>
            <a:ext cx="1728192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Activity</a:t>
            </a:r>
            <a:endParaRPr lang="en-US" dirty="0" err="1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348" y="1916832"/>
            <a:ext cx="6341458" cy="40189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3420" y="1469169"/>
            <a:ext cx="2917255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news_articles Layout</a:t>
            </a: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87278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UNT" val="12"/>
</p:tagLst>
</file>

<file path=ppt/theme/theme1.xml><?xml version="1.0" encoding="utf-8"?>
<a:theme xmlns:a="http://schemas.openxmlformats.org/drawingml/2006/main" name="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2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8ECC96C0E4BC48AF4F099E0CE18302" ma:contentTypeVersion="1" ma:contentTypeDescription="Create a new document." ma:contentTypeScope="" ma:versionID="122955005f89001378a60e857f054811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31CD398-0552-4454-858F-3A13FF628F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5284EB4-B39B-4A67-92B7-717510CCFE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4C9597-6605-4D34-A8D5-F020DF524840}">
  <ds:schemaRefs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HP_PPT_Standard_16x9_EN</Template>
  <TotalTime>2382</TotalTime>
  <Words>551</Words>
  <Application>Microsoft Office PowerPoint</Application>
  <PresentationFormat>Custom</PresentationFormat>
  <Paragraphs>126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Helvetica</vt:lpstr>
      <vt:lpstr>HP Simplified</vt:lpstr>
      <vt:lpstr>HP Simplified (Body)</vt:lpstr>
      <vt:lpstr>HP Standard 16x9</vt:lpstr>
      <vt:lpstr>Android Course Day 4</vt:lpstr>
      <vt:lpstr>Course Agenda</vt:lpstr>
      <vt:lpstr>Review day 3</vt:lpstr>
      <vt:lpstr>Fragments</vt:lpstr>
      <vt:lpstr>Fragments</vt:lpstr>
      <vt:lpstr>Fragments or Activities?</vt:lpstr>
      <vt:lpstr>Fragments - Lifecycle</vt:lpstr>
      <vt:lpstr>Fragments - Lifecycle</vt:lpstr>
      <vt:lpstr>Fragments – Add To Activity Layout</vt:lpstr>
      <vt:lpstr>Fragments – Fragment Manager</vt:lpstr>
      <vt:lpstr>Fragments – Arguments</vt:lpstr>
      <vt:lpstr>Practice: Drawer fragments for tablet and smartphone</vt:lpstr>
      <vt:lpstr>Activity-Fragment communication - Listeners</vt:lpstr>
      <vt:lpstr>Broadcast Receivers</vt:lpstr>
      <vt:lpstr>Broadcast Receivers</vt:lpstr>
      <vt:lpstr>LocalBroadcastManager</vt:lpstr>
      <vt:lpstr>LocalBroadcastManager</vt:lpstr>
      <vt:lpstr>Otto</vt:lpstr>
      <vt:lpstr>AsyncTasks</vt:lpstr>
      <vt:lpstr>Thank you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COSSIO, LUCIO</dc:creator>
  <cp:lastModifiedBy>Lucio Cossio</cp:lastModifiedBy>
  <cp:revision>155</cp:revision>
  <dcterms:created xsi:type="dcterms:W3CDTF">2014-10-06T13:54:18Z</dcterms:created>
  <dcterms:modified xsi:type="dcterms:W3CDTF">2014-11-20T01:21:07Z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2839718</vt:lpwstr>
  </property>
  <property fmtid="{D5CDD505-2E9C-101B-9397-08002B2CF9AE}" pid="3" name="NXPowerLiteSettings">
    <vt:lpwstr>F900050004A000</vt:lpwstr>
  </property>
  <property fmtid="{D5CDD505-2E9C-101B-9397-08002B2CF9AE}" pid="4" name="NXPowerLiteVersion">
    <vt:lpwstr>D6.0.7</vt:lpwstr>
  </property>
</Properties>
</file>