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7" r:id="rId5"/>
    <p:sldId id="322" r:id="rId6"/>
    <p:sldId id="326" r:id="rId7"/>
    <p:sldId id="358" r:id="rId8"/>
    <p:sldId id="374" r:id="rId9"/>
    <p:sldId id="375" r:id="rId10"/>
    <p:sldId id="380" r:id="rId11"/>
    <p:sldId id="379" r:id="rId12"/>
    <p:sldId id="386" r:id="rId13"/>
    <p:sldId id="372" r:id="rId14"/>
    <p:sldId id="381" r:id="rId15"/>
    <p:sldId id="382" r:id="rId16"/>
    <p:sldId id="383" r:id="rId17"/>
    <p:sldId id="384" r:id="rId18"/>
    <p:sldId id="376" r:id="rId19"/>
    <p:sldId id="377" r:id="rId20"/>
    <p:sldId id="378" r:id="rId21"/>
    <p:sldId id="385" r:id="rId22"/>
    <p:sldId id="357" r:id="rId23"/>
    <p:sldId id="338" r:id="rId24"/>
  </p:sldIdLst>
  <p:sldSz cx="12188825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orient="horz" pos="384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pos="3839">
          <p15:clr>
            <a:srgbClr val="A4A3A4"/>
          </p15:clr>
        </p15:guide>
        <p15:guide id="6" pos="384">
          <p15:clr>
            <a:srgbClr val="A4A3A4"/>
          </p15:clr>
        </p15:guide>
        <p15:guide id="7" pos="7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0" autoAdjust="0"/>
    <p:restoredTop sz="86381" autoAdjust="0"/>
  </p:normalViewPr>
  <p:slideViewPr>
    <p:cSldViewPr>
      <p:cViewPr varScale="1">
        <p:scale>
          <a:sx n="64" d="100"/>
          <a:sy n="64" d="100"/>
        </p:scale>
        <p:origin x="180" y="72"/>
      </p:cViewPr>
      <p:guideLst>
        <p:guide orient="horz" pos="2160"/>
        <p:guide orient="horz" pos="816"/>
        <p:guide orient="horz" pos="3840"/>
        <p:guide orient="horz" pos="1056"/>
        <p:guide pos="3839"/>
        <p:guide pos="384"/>
        <p:guide pos="72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812"/>
    </p:cViewPr>
  </p:sorterViewPr>
  <p:notesViewPr>
    <p:cSldViewPr showGuides="1">
      <p:cViewPr>
        <p:scale>
          <a:sx n="100" d="100"/>
          <a:sy n="100" d="100"/>
        </p:scale>
        <p:origin x="-3468" y="87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C02A0-C947-4278-96D1-0DB9C063DF55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3FAA7-9DA0-4163-8828-B20FAF1EB0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62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000"/>
            </a:lvl1pPr>
          </a:lstStyle>
          <a:p>
            <a:fld id="{8547E1EE-0039-4797-B978-F453418260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6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600"/>
      </a:spcBef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82880" indent="-137160" algn="l" defTabSz="914400" rtl="0" eaLnBrk="1" latinLnBrk="0" hangingPunct="1">
      <a:spcBef>
        <a:spcPts val="600"/>
      </a:spcBef>
      <a:buFont typeface="HP Simplified" panose="020B0604020204020204" pitchFamily="34" charset="0"/>
      <a:buChar char="•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39725" indent="-104775" algn="l" defTabSz="914400" rtl="0" eaLnBrk="1" latinLnBrk="0" hangingPunct="1">
      <a:spcBef>
        <a:spcPts val="600"/>
      </a:spcBef>
      <a:buFont typeface="HP Simplified" panose="020B0604020204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15938" indent="-117475" algn="l" defTabSz="914400" rtl="0" eaLnBrk="1" latinLnBrk="0" hangingPunct="1">
      <a:spcBef>
        <a:spcPts val="600"/>
      </a:spcBef>
      <a:buFont typeface="HP Simplified" panose="020B0604020204020204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633413" indent="-117475" algn="l" defTabSz="914400" rtl="0" eaLnBrk="1" latinLnBrk="0" hangingPunct="1">
      <a:spcBef>
        <a:spcPts val="600"/>
      </a:spcBef>
      <a:buFont typeface="HP Simplified" panose="020B0604020204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01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40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38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1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69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01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15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79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79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00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45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42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40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07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© Copyright 2014 Hewlett-Packard Development Company, L.P. </a:t>
            </a:r>
            <a:r>
              <a:rPr lang="en-US" sz="700" b="0" i="0" baseline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logo"/>
          <p:cNvSpPr>
            <a:spLocks noChangeAspect="1" noEditPoints="1"/>
          </p:cNvSpPr>
          <p:nvPr userDrawn="1"/>
        </p:nvSpPr>
        <p:spPr bwMode="black">
          <a:xfrm>
            <a:off x="9925748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5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925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 userDrawn="1"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2014 Hewlett-Packard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121" y="304800"/>
            <a:ext cx="9141619" cy="2743200"/>
          </a:xfrm>
        </p:spPr>
        <p:txBody>
          <a:bodyPr anchor="t"/>
          <a:lstStyle>
            <a:lvl1pPr marL="233363" indent="-233363" algn="l">
              <a:defRPr sz="4400" b="1" cap="none" spc="-100" baseline="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quoted person’s name, title and 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16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0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419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5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441" y="1661890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2057400"/>
            <a:ext cx="10969943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1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4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493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7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95401"/>
            <a:ext cx="5314328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056" y="1295401"/>
            <a:ext cx="5314328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676400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1676400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7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lu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2014 Hewlett-Packard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invGray">
          <a:xfrm>
            <a:off x="9925747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47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2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08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7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3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696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7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3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377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295401"/>
            <a:ext cx="7618016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178" y="1295400"/>
            <a:ext cx="3047206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0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960" y="1295400"/>
            <a:ext cx="3900424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78960" y="1295400"/>
            <a:ext cx="3900424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244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265056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265056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210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4387977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8166513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387977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166513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611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1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Pictur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2014 Hewlett-Packard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invGray">
          <a:xfrm>
            <a:off x="9925747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92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67712" y="304801"/>
            <a:ext cx="1011672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04801"/>
            <a:ext cx="9649486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3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0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 userDrawn="1"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2014 Hewlett-Packard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05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1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84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2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75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3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32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4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03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295401"/>
            <a:ext cx="10969943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57354" y="6478524"/>
            <a:ext cx="812588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11722" y="6478524"/>
            <a:ext cx="2844059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1611" y="6478524"/>
            <a:ext cx="304721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pyright"/>
          <p:cNvSpPr txBox="1"/>
          <p:nvPr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© Copyright 2014 Hewlett-Packard Development Company, L.P. </a:t>
            </a:r>
            <a:r>
              <a:rPr lang="en-US" sz="700" b="0" i="0" baseline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11" name="logo"/>
          <p:cNvSpPr>
            <a:spLocks noChangeAspect="1" noEditPoints="1"/>
          </p:cNvSpPr>
          <p:nvPr userDrawn="1"/>
        </p:nvSpPr>
        <p:spPr bwMode="black">
          <a:xfrm>
            <a:off x="11586740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7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73" r:id="rId3"/>
    <p:sldLayoutId id="2147483651" r:id="rId4"/>
    <p:sldLayoutId id="2147483661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62" r:id="rId11"/>
    <p:sldLayoutId id="2147483650" r:id="rId12"/>
    <p:sldLayoutId id="2147483663" r:id="rId13"/>
    <p:sldLayoutId id="2147483664" r:id="rId14"/>
    <p:sldLayoutId id="2147483654" r:id="rId15"/>
    <p:sldLayoutId id="2147483665" r:id="rId16"/>
    <p:sldLayoutId id="2147483655" r:id="rId17"/>
    <p:sldLayoutId id="2147483652" r:id="rId18"/>
    <p:sldLayoutId id="2147483653" r:id="rId19"/>
    <p:sldLayoutId id="2147483666" r:id="rId20"/>
    <p:sldLayoutId id="2147483667" r:id="rId21"/>
    <p:sldLayoutId id="2147483668" r:id="rId22"/>
    <p:sldLayoutId id="2147483669" r:id="rId23"/>
    <p:sldLayoutId id="2147483656" r:id="rId24"/>
    <p:sldLayoutId id="2147483657" r:id="rId25"/>
    <p:sldLayoutId id="2147483670" r:id="rId26"/>
    <p:sldLayoutId id="2147483671" r:id="rId27"/>
    <p:sldLayoutId id="2147483672" r:id="rId28"/>
    <p:sldLayoutId id="2147483658" r:id="rId29"/>
    <p:sldLayoutId id="2147483659" r:id="rId3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HP Simplified" panose="020B0604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HP Simplified" panose="020B0604020204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Course Day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Lucio Cossio </a:t>
            </a:r>
          </a:p>
          <a:p>
            <a:r>
              <a:rPr lang="pt-BR" dirty="0" smtClean="0"/>
              <a:t>Luis </a:t>
            </a:r>
            <a:r>
              <a:rPr lang="pt-BR" dirty="0" err="1" smtClean="0"/>
              <a:t>Mazoni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363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441" y="1340768"/>
            <a:ext cx="10969943" cy="4755232"/>
          </a:xfrm>
        </p:spPr>
        <p:txBody>
          <a:bodyPr>
            <a:normAutofit/>
          </a:bodyPr>
          <a:lstStyle/>
          <a:p>
            <a:r>
              <a:rPr lang="en-US" sz="2400" dirty="0"/>
              <a:t>A Service is an application component that can perform </a:t>
            </a:r>
            <a:r>
              <a:rPr lang="en-US" sz="2400" b="1" dirty="0"/>
              <a:t>long-running operations in the background</a:t>
            </a:r>
            <a:r>
              <a:rPr lang="en-US" sz="2400" dirty="0"/>
              <a:t> and does not provide a user interface. Another application component can start a service and it will continue to run in the background even if the user switches to another application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Additionally, a component can bind to a service to interact with it and even perform </a:t>
            </a:r>
            <a:r>
              <a:rPr lang="en-US" sz="2400" dirty="0" err="1"/>
              <a:t>interprocess</a:t>
            </a:r>
            <a:r>
              <a:rPr lang="en-US" sz="2400" dirty="0"/>
              <a:t> communication (IPC). </a:t>
            </a:r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/>
              <a:t>example, a service might handle network transactions, play music, perform file I/O, or interact with a content provider, all from the background.</a:t>
            </a:r>
          </a:p>
        </p:txBody>
      </p:sp>
    </p:spTree>
    <p:extLst>
      <p:ext uri="{BB962C8B-B14F-4D97-AF65-F5344CB8AC3E}">
        <p14:creationId xmlns:p14="http://schemas.microsoft.com/office/powerpoint/2010/main" val="40861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441" y="1340768"/>
            <a:ext cx="10969943" cy="4755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service can essentially take two forms: </a:t>
            </a:r>
            <a:endParaRPr lang="en-US" sz="2400" dirty="0" smtClean="0"/>
          </a:p>
          <a:p>
            <a:r>
              <a:rPr lang="en-US" sz="2400" b="1" dirty="0" smtClean="0"/>
              <a:t>Started</a:t>
            </a:r>
            <a:r>
              <a:rPr lang="en-US" sz="2400" dirty="0" smtClean="0"/>
              <a:t>: a </a:t>
            </a:r>
            <a:r>
              <a:rPr lang="en-US" sz="2400" dirty="0"/>
              <a:t>service is "started" when an application component (such as an activity) starts it by calling </a:t>
            </a:r>
            <a:r>
              <a:rPr lang="en-US" sz="2400" dirty="0" err="1"/>
              <a:t>startService</a:t>
            </a:r>
            <a:r>
              <a:rPr lang="en-US" sz="2400" dirty="0"/>
              <a:t>(). </a:t>
            </a:r>
            <a:r>
              <a:rPr lang="en-US" sz="2400" b="1" dirty="0"/>
              <a:t>Once started, a service can run in the background indefinitely, even if the component that started it is destroyed</a:t>
            </a:r>
            <a:r>
              <a:rPr lang="en-US" sz="2400" dirty="0"/>
              <a:t>. Usually, a started service performs a single operation and does not return a result to the caller. For example, it might download or upload a file over the network. When the operation is done, the service should stop itself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603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441" y="1340768"/>
            <a:ext cx="10969943" cy="475523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Bound:</a:t>
            </a:r>
            <a:r>
              <a:rPr lang="en-US" sz="2400" dirty="0" smtClean="0"/>
              <a:t> </a:t>
            </a:r>
            <a:r>
              <a:rPr lang="en-US" sz="2400" dirty="0"/>
              <a:t>A service is "bound" when an application component binds to it by calling </a:t>
            </a:r>
            <a:r>
              <a:rPr lang="en-US" sz="2400" dirty="0" err="1"/>
              <a:t>bindService</a:t>
            </a:r>
            <a:r>
              <a:rPr lang="en-US" sz="2400" dirty="0"/>
              <a:t>(). A bound service offers a client-server interface that </a:t>
            </a:r>
            <a:r>
              <a:rPr lang="en-US" sz="2400" b="1" dirty="0"/>
              <a:t>allows components to interact with the service</a:t>
            </a:r>
            <a:r>
              <a:rPr lang="en-US" sz="2400" dirty="0"/>
              <a:t>, send requests, get results, and even do so across processes with </a:t>
            </a:r>
            <a:r>
              <a:rPr lang="en-US" sz="2400" dirty="0" err="1"/>
              <a:t>interprocess</a:t>
            </a:r>
            <a:r>
              <a:rPr lang="en-US" sz="2400" dirty="0"/>
              <a:t> communication (IPC). </a:t>
            </a:r>
            <a:r>
              <a:rPr lang="en-US" sz="2400" b="1" dirty="0"/>
              <a:t>A bound service runs only as long as another application component is bound to it. </a:t>
            </a:r>
            <a:r>
              <a:rPr lang="en-US" sz="2400" dirty="0"/>
              <a:t>Multiple components can bind to the service at once, but when all of them unbind, the service is </a:t>
            </a:r>
            <a:r>
              <a:rPr lang="en-US" sz="2400" dirty="0" smtClean="0"/>
              <a:t>destroyed (</a:t>
            </a:r>
            <a:r>
              <a:rPr lang="en-US" sz="2400" dirty="0"/>
              <a:t>unless the service was also started by </a:t>
            </a:r>
            <a:r>
              <a:rPr lang="en-US" sz="2400" dirty="0" err="1"/>
              <a:t>startService</a:t>
            </a:r>
            <a:r>
              <a:rPr lang="en-US" sz="2400" dirty="0"/>
              <a:t>()).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0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441" y="1340768"/>
            <a:ext cx="10969943" cy="475523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service should be declared in the manifest:</a:t>
            </a:r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r>
              <a:rPr lang="pt-BR" sz="2400" dirty="0" smtClean="0"/>
              <a:t>Starting a service:</a:t>
            </a:r>
            <a:endParaRPr lang="en-US" sz="2400" dirty="0" smtClean="0"/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52" y="1774168"/>
            <a:ext cx="4887924" cy="19442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601" y="4869160"/>
            <a:ext cx="6912768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Services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996" y="35613"/>
            <a:ext cx="7776864" cy="627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9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Storage - options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441" y="1340768"/>
            <a:ext cx="10969943" cy="4755232"/>
          </a:xfrm>
        </p:spPr>
        <p:txBody>
          <a:bodyPr>
            <a:normAutofit/>
          </a:bodyPr>
          <a:lstStyle/>
          <a:p>
            <a:r>
              <a:rPr lang="pt-BR" sz="2400" dirty="0" smtClean="0"/>
              <a:t>Shared Preferences</a:t>
            </a:r>
          </a:p>
          <a:p>
            <a:r>
              <a:rPr lang="pt-BR" sz="2400" dirty="0" smtClean="0"/>
              <a:t>Internal Storage</a:t>
            </a:r>
          </a:p>
          <a:p>
            <a:r>
              <a:rPr lang="pt-BR" sz="2400" dirty="0" smtClean="0"/>
              <a:t>External Storage</a:t>
            </a:r>
          </a:p>
          <a:p>
            <a:r>
              <a:rPr lang="pt-BR" sz="2400" dirty="0" smtClean="0"/>
              <a:t>SQLite Databases</a:t>
            </a:r>
          </a:p>
          <a:p>
            <a:r>
              <a:rPr lang="pt-BR" sz="2400" dirty="0" smtClean="0"/>
              <a:t>Network Conneciton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295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SharedPreferences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441" y="1340768"/>
            <a:ext cx="10969943" cy="4755232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SharedPreferences</a:t>
            </a:r>
            <a:r>
              <a:rPr lang="en-US" sz="2400" dirty="0"/>
              <a:t> class provides a general framework that allows you to save and retrieve persistent key-value pairs of primitive data types. You can use </a:t>
            </a:r>
            <a:r>
              <a:rPr lang="en-US" sz="2400" dirty="0" err="1"/>
              <a:t>SharedPreferences</a:t>
            </a:r>
            <a:r>
              <a:rPr lang="en-US" sz="2400" dirty="0"/>
              <a:t> to save any primitive data: </a:t>
            </a:r>
            <a:r>
              <a:rPr lang="en-US" sz="2400" dirty="0" err="1"/>
              <a:t>booleans</a:t>
            </a:r>
            <a:r>
              <a:rPr lang="en-US" sz="2400" dirty="0"/>
              <a:t>, floats, </a:t>
            </a:r>
            <a:r>
              <a:rPr lang="en-US" sz="2400" dirty="0" err="1"/>
              <a:t>ints</a:t>
            </a:r>
            <a:r>
              <a:rPr lang="en-US" sz="2400" dirty="0"/>
              <a:t>, longs, and strings. This data will persist across user sessions (even if your application is killed).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940" y="3284984"/>
            <a:ext cx="8496945" cy="7920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517" y="4402460"/>
            <a:ext cx="7540745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1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Sqlite – ActiveAndroid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441" y="1340768"/>
            <a:ext cx="10969943" cy="4755232"/>
          </a:xfrm>
        </p:spPr>
        <p:txBody>
          <a:bodyPr>
            <a:normAutofit/>
          </a:bodyPr>
          <a:lstStyle/>
          <a:p>
            <a:r>
              <a:rPr lang="en-US" sz="2400" dirty="0" err="1"/>
              <a:t>ActiveAndroid</a:t>
            </a:r>
            <a:r>
              <a:rPr lang="en-US" sz="2400" dirty="0"/>
              <a:t> is an active record style </a:t>
            </a:r>
            <a:r>
              <a:rPr lang="en-US" sz="2400" dirty="0" smtClean="0"/>
              <a:t>ORM.</a:t>
            </a:r>
          </a:p>
          <a:p>
            <a:r>
              <a:rPr lang="pt-BR" sz="2400" dirty="0" smtClean="0"/>
              <a:t>Define your model: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271" y="2348880"/>
            <a:ext cx="3672408" cy="352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6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Sqlite – ActiveAndroid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441" y="1340768"/>
            <a:ext cx="10969943" cy="4755232"/>
          </a:xfrm>
        </p:spPr>
        <p:txBody>
          <a:bodyPr>
            <a:normAutofit/>
          </a:bodyPr>
          <a:lstStyle/>
          <a:p>
            <a:r>
              <a:rPr lang="pt-BR" sz="2400" dirty="0" smtClean="0"/>
              <a:t>Save Models:</a:t>
            </a:r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Query Models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05" y="1844824"/>
            <a:ext cx="4251901" cy="20162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" y="4641370"/>
            <a:ext cx="4980915" cy="185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685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309507" cy="1828800"/>
          </a:xfrm>
        </p:spPr>
        <p:txBody>
          <a:bodyPr/>
          <a:lstStyle/>
          <a:p>
            <a:r>
              <a:rPr lang="en-US" dirty="0" smtClean="0"/>
              <a:t>Practice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Save movie favorites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7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Agenda</a:t>
            </a:r>
            <a:endParaRPr lang="en-US" dirty="0"/>
          </a:p>
        </p:txBody>
      </p:sp>
      <p:sp>
        <p:nvSpPr>
          <p:cNvPr id="4" name="Pentagon 3"/>
          <p:cNvSpPr/>
          <p:nvPr/>
        </p:nvSpPr>
        <p:spPr>
          <a:xfrm>
            <a:off x="9590500" y="1628800"/>
            <a:ext cx="1950212" cy="640080"/>
          </a:xfrm>
          <a:prstGeom prst="homePlate">
            <a:avLst>
              <a:gd name="adj" fmla="val 312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>
              <a:lnSpc>
                <a:spcPct val="90000"/>
              </a:lnSpc>
            </a:pPr>
            <a:r>
              <a:rPr lang="pt-BR" sz="1400" b="1" dirty="0" smtClean="0"/>
              <a:t>Day 5</a:t>
            </a:r>
            <a:endParaRPr lang="en-US" sz="1400" b="1" dirty="0"/>
          </a:p>
        </p:txBody>
      </p:sp>
      <p:sp>
        <p:nvSpPr>
          <p:cNvPr id="5" name="Pentagon 4"/>
          <p:cNvSpPr/>
          <p:nvPr/>
        </p:nvSpPr>
        <p:spPr>
          <a:xfrm>
            <a:off x="549796" y="1628800"/>
            <a:ext cx="1950212" cy="640080"/>
          </a:xfrm>
          <a:prstGeom prst="homePlate">
            <a:avLst>
              <a:gd name="adj" fmla="val 3125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>
              <a:lnSpc>
                <a:spcPct val="90000"/>
              </a:lnSpc>
            </a:pPr>
            <a:r>
              <a:rPr lang="en-US" sz="1400" b="1" dirty="0" smtClean="0"/>
              <a:t>Day 1</a:t>
            </a:r>
            <a:endParaRPr lang="en-US" sz="1400" b="1" dirty="0"/>
          </a:p>
        </p:txBody>
      </p:sp>
      <p:sp>
        <p:nvSpPr>
          <p:cNvPr id="6" name="Pentagon 5"/>
          <p:cNvSpPr/>
          <p:nvPr/>
        </p:nvSpPr>
        <p:spPr>
          <a:xfrm>
            <a:off x="2782044" y="1628800"/>
            <a:ext cx="1950212" cy="640080"/>
          </a:xfrm>
          <a:prstGeom prst="homePlate">
            <a:avLst>
              <a:gd name="adj" fmla="val 3125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>
              <a:lnSpc>
                <a:spcPct val="90000"/>
              </a:lnSpc>
            </a:pPr>
            <a:r>
              <a:rPr lang="en-US" sz="1400" b="1" dirty="0" smtClean="0"/>
              <a:t>Day 2</a:t>
            </a:r>
            <a:endParaRPr lang="en-US" sz="1400" b="1" dirty="0"/>
          </a:p>
        </p:txBody>
      </p:sp>
      <p:sp>
        <p:nvSpPr>
          <p:cNvPr id="7" name="Pentagon 6"/>
          <p:cNvSpPr/>
          <p:nvPr/>
        </p:nvSpPr>
        <p:spPr>
          <a:xfrm>
            <a:off x="5119306" y="1628800"/>
            <a:ext cx="1950212" cy="640080"/>
          </a:xfrm>
          <a:prstGeom prst="homePlate">
            <a:avLst>
              <a:gd name="adj" fmla="val 3125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>
              <a:lnSpc>
                <a:spcPct val="90000"/>
              </a:lnSpc>
            </a:pPr>
            <a:r>
              <a:rPr lang="pt-BR" sz="1400" b="1" dirty="0" smtClean="0"/>
              <a:t>Day 3</a:t>
            </a:r>
            <a:endParaRPr lang="en-US" sz="1400" b="1" dirty="0"/>
          </a:p>
        </p:txBody>
      </p:sp>
      <p:sp>
        <p:nvSpPr>
          <p:cNvPr id="8" name="Pentagon 7"/>
          <p:cNvSpPr/>
          <p:nvPr/>
        </p:nvSpPr>
        <p:spPr>
          <a:xfrm>
            <a:off x="7354903" y="1628800"/>
            <a:ext cx="1950212" cy="640080"/>
          </a:xfrm>
          <a:prstGeom prst="homePlate">
            <a:avLst>
              <a:gd name="adj" fmla="val 3125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>
              <a:lnSpc>
                <a:spcPct val="90000"/>
              </a:lnSpc>
            </a:pPr>
            <a:r>
              <a:rPr lang="en-US" sz="1400" b="1" dirty="0" smtClean="0"/>
              <a:t>Day 4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99119" y="2412265"/>
            <a:ext cx="1950212" cy="32325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880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b="1" dirty="0" err="1" smtClean="0"/>
              <a:t>Development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environment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and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tools</a:t>
            </a:r>
            <a:endParaRPr lang="pt-BR" sz="1400" b="1" dirty="0" smtClean="0"/>
          </a:p>
          <a:p>
            <a:pPr marL="182880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b="1" dirty="0" err="1" smtClean="0"/>
              <a:t>Android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project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structure</a:t>
            </a:r>
            <a:endParaRPr lang="pt-BR" sz="1400" b="1" dirty="0" smtClean="0"/>
          </a:p>
          <a:p>
            <a:pPr marL="640080" lvl="1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dirty="0" smtClean="0"/>
              <a:t>Source, </a:t>
            </a:r>
            <a:r>
              <a:rPr lang="pt-BR" sz="1400" dirty="0" err="1" smtClean="0"/>
              <a:t>tests</a:t>
            </a:r>
            <a:r>
              <a:rPr lang="pt-BR" sz="1400" dirty="0" smtClean="0"/>
              <a:t> , resources, </a:t>
            </a:r>
            <a:r>
              <a:rPr lang="pt-BR" sz="1400" dirty="0" err="1" smtClean="0"/>
              <a:t>manifest</a:t>
            </a:r>
            <a:endParaRPr lang="en-US" sz="1400" dirty="0" smtClean="0"/>
          </a:p>
          <a:p>
            <a:pPr marL="182880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en-US" sz="1400" b="1" dirty="0" smtClean="0"/>
              <a:t>Activity</a:t>
            </a:r>
          </a:p>
          <a:p>
            <a:pPr marL="640080" lvl="1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dirty="0" err="1" smtClean="0"/>
              <a:t>Lifecycle</a:t>
            </a:r>
            <a:endParaRPr lang="pt-BR" sz="1400" dirty="0" smtClean="0"/>
          </a:p>
          <a:p>
            <a:pPr marL="640080" lvl="1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dirty="0" smtClean="0"/>
              <a:t>Layout </a:t>
            </a:r>
            <a:r>
              <a:rPr lang="pt-BR" sz="1400" dirty="0" err="1" smtClean="0"/>
              <a:t>interaction</a:t>
            </a:r>
            <a:endParaRPr lang="pt-BR" sz="1400" dirty="0" smtClean="0"/>
          </a:p>
          <a:p>
            <a:pPr marL="640080" lvl="1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dirty="0" err="1" smtClean="0"/>
              <a:t>ActionBar</a:t>
            </a:r>
            <a:endParaRPr lang="pt-BR" sz="1400" dirty="0" smtClean="0"/>
          </a:p>
          <a:p>
            <a:pPr marL="182880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b="1" dirty="0" err="1" smtClean="0"/>
              <a:t>Practice</a:t>
            </a:r>
            <a:endParaRPr 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102975" y="2412264"/>
            <a:ext cx="1950212" cy="36810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880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en-US" sz="1400" b="1" dirty="0" smtClean="0"/>
              <a:t>Review Day 2</a:t>
            </a:r>
          </a:p>
          <a:p>
            <a:pPr marL="182880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b="1" dirty="0" err="1" smtClean="0"/>
              <a:t>Intents</a:t>
            </a:r>
            <a:endParaRPr lang="pt-BR" sz="1400" b="1" dirty="0" smtClean="0"/>
          </a:p>
          <a:p>
            <a:pPr marL="640080" lvl="1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dirty="0" err="1" smtClean="0"/>
              <a:t>Explicit</a:t>
            </a:r>
            <a:endParaRPr lang="pt-BR" sz="1400" dirty="0" smtClean="0"/>
          </a:p>
          <a:p>
            <a:pPr marL="1097280" lvl="2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dirty="0" smtClean="0"/>
              <a:t>Extras</a:t>
            </a:r>
          </a:p>
          <a:p>
            <a:pPr marL="640080" lvl="1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dirty="0" err="1" smtClean="0"/>
              <a:t>Implicit</a:t>
            </a:r>
            <a:endParaRPr lang="pt-BR" sz="1400" dirty="0" smtClean="0"/>
          </a:p>
          <a:p>
            <a:pPr marL="1097280" lvl="2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dirty="0" err="1" smtClean="0"/>
              <a:t>Intent</a:t>
            </a:r>
            <a:r>
              <a:rPr lang="pt-BR" sz="1400" dirty="0" smtClean="0"/>
              <a:t> </a:t>
            </a:r>
            <a:r>
              <a:rPr lang="pt-BR" sz="1400" dirty="0" err="1" smtClean="0"/>
              <a:t>Filters</a:t>
            </a:r>
            <a:endParaRPr lang="pt-BR" sz="1400" dirty="0" smtClean="0"/>
          </a:p>
          <a:p>
            <a:pPr marL="182880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b="1" dirty="0" err="1" smtClean="0"/>
              <a:t>Android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Manifest</a:t>
            </a:r>
            <a:endParaRPr lang="pt-BR" sz="1400" dirty="0" smtClean="0"/>
          </a:p>
          <a:p>
            <a:pPr marL="640080" lvl="1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dirty="0" smtClean="0"/>
              <a:t>Overview</a:t>
            </a:r>
          </a:p>
          <a:p>
            <a:pPr marL="640080" lvl="1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dirty="0" err="1" smtClean="0"/>
              <a:t>Add</a:t>
            </a:r>
            <a:r>
              <a:rPr lang="pt-BR" sz="1400" dirty="0" smtClean="0"/>
              <a:t> </a:t>
            </a:r>
            <a:r>
              <a:rPr lang="pt-BR" sz="1400" dirty="0" err="1" smtClean="0"/>
              <a:t>activities</a:t>
            </a:r>
            <a:endParaRPr lang="pt-BR" sz="1400" dirty="0" smtClean="0"/>
          </a:p>
          <a:p>
            <a:pPr marL="182880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b="1" dirty="0" err="1" smtClean="0"/>
              <a:t>Notifications</a:t>
            </a:r>
            <a:endParaRPr lang="pt-BR" sz="1400" b="1" dirty="0" smtClean="0"/>
          </a:p>
          <a:p>
            <a:pPr marL="182880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en-US" sz="1400" b="1" dirty="0" smtClean="0"/>
              <a:t>Practice</a:t>
            </a:r>
            <a:endParaRPr 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354903" y="2412265"/>
            <a:ext cx="1950212" cy="32325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880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b="1" dirty="0" err="1" smtClean="0"/>
              <a:t>Review</a:t>
            </a:r>
            <a:r>
              <a:rPr lang="pt-BR" sz="1400" b="1" dirty="0" smtClean="0"/>
              <a:t> Day 3</a:t>
            </a:r>
            <a:endParaRPr lang="en-US" sz="1400" b="1" dirty="0" smtClean="0"/>
          </a:p>
          <a:p>
            <a:pPr marL="182880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en-US" sz="1400" b="1" dirty="0" smtClean="0"/>
              <a:t>Fragments</a:t>
            </a:r>
          </a:p>
          <a:p>
            <a:pPr marL="640080" lvl="1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dirty="0" err="1" smtClean="0"/>
              <a:t>Lifecycle</a:t>
            </a:r>
            <a:endParaRPr lang="pt-BR" sz="1400" dirty="0" smtClean="0"/>
          </a:p>
          <a:p>
            <a:pPr marL="640080" lvl="1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dirty="0" err="1" smtClean="0"/>
              <a:t>Fragment</a:t>
            </a:r>
            <a:r>
              <a:rPr lang="pt-BR" sz="1400" dirty="0" smtClean="0"/>
              <a:t> Manager</a:t>
            </a:r>
          </a:p>
          <a:p>
            <a:pPr marL="640080" lvl="1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dirty="0" smtClean="0"/>
              <a:t>Arguments</a:t>
            </a:r>
          </a:p>
          <a:p>
            <a:pPr marL="182880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b="1" dirty="0" smtClean="0"/>
              <a:t>Broadcast Receiver</a:t>
            </a:r>
          </a:p>
          <a:p>
            <a:pPr marL="640080" lvl="1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b="1" dirty="0" smtClean="0"/>
              <a:t>Otto</a:t>
            </a:r>
          </a:p>
          <a:p>
            <a:pPr marL="182880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b="1" dirty="0" smtClean="0"/>
              <a:t>Async Task</a:t>
            </a:r>
          </a:p>
          <a:p>
            <a:pPr marL="182880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b="1" dirty="0" err="1" smtClean="0"/>
              <a:t>Practice</a:t>
            </a:r>
            <a:endParaRPr 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606832" y="2412265"/>
            <a:ext cx="1950212" cy="32325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880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en-US" sz="1400" b="1" dirty="0" smtClean="0"/>
              <a:t>Review Day 4</a:t>
            </a:r>
          </a:p>
          <a:p>
            <a:pPr marL="182880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en-US" sz="1400" b="1" dirty="0" err="1" smtClean="0"/>
              <a:t>ListView</a:t>
            </a:r>
            <a:endParaRPr lang="en-US" sz="1400" b="1" dirty="0" smtClean="0"/>
          </a:p>
          <a:p>
            <a:pPr marL="640080" lvl="1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dirty="0" err="1" smtClean="0"/>
              <a:t>Adapter</a:t>
            </a:r>
            <a:endParaRPr lang="pt-BR" sz="1400" dirty="0" smtClean="0"/>
          </a:p>
          <a:p>
            <a:pPr marL="640080" lvl="1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dirty="0" err="1" smtClean="0"/>
              <a:t>View</a:t>
            </a:r>
            <a:r>
              <a:rPr lang="pt-BR" sz="1400" dirty="0" smtClean="0"/>
              <a:t> </a:t>
            </a:r>
            <a:r>
              <a:rPr lang="pt-BR" sz="1400" dirty="0" err="1" smtClean="0"/>
              <a:t>Holder</a:t>
            </a:r>
            <a:endParaRPr lang="pt-BR" sz="1400" dirty="0" smtClean="0"/>
          </a:p>
          <a:p>
            <a:pPr marL="182880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b="1" dirty="0" smtClean="0"/>
              <a:t>Service</a:t>
            </a:r>
          </a:p>
          <a:p>
            <a:pPr marL="182880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b="1" dirty="0" smtClean="0"/>
              <a:t>Storage</a:t>
            </a:r>
          </a:p>
          <a:p>
            <a:pPr marL="640080" lvl="2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dirty="0" smtClean="0"/>
              <a:t>SharedPreferences</a:t>
            </a:r>
          </a:p>
          <a:p>
            <a:pPr marL="640080" lvl="1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dirty="0" smtClean="0"/>
              <a:t>SQLite</a:t>
            </a:r>
          </a:p>
          <a:p>
            <a:pPr marL="182880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b="1" dirty="0" smtClean="0"/>
              <a:t>Practice</a:t>
            </a:r>
            <a:endParaRPr lang="en-US" sz="1400" b="1" dirty="0"/>
          </a:p>
        </p:txBody>
      </p:sp>
      <p:sp>
        <p:nvSpPr>
          <p:cNvPr id="14" name="Shape 148"/>
          <p:cNvSpPr/>
          <p:nvPr/>
        </p:nvSpPr>
        <p:spPr>
          <a:xfrm>
            <a:off x="2851046" y="2412264"/>
            <a:ext cx="1950213" cy="3869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42239" lvl="0" indent="-142239">
              <a:lnSpc>
                <a:spcPct val="90000"/>
              </a:lnSpc>
              <a:spcBef>
                <a:spcPts val="1200"/>
              </a:spcBef>
              <a:buSzPct val="100000"/>
              <a:buFont typeface="Helvetica"/>
              <a:buChar char="•"/>
            </a:pPr>
            <a:r>
              <a:rPr sz="1400" b="1" dirty="0"/>
              <a:t>Review Day 1</a:t>
            </a:r>
          </a:p>
          <a:p>
            <a:pPr marL="142239" lvl="0" indent="-142239">
              <a:lnSpc>
                <a:spcPct val="90000"/>
              </a:lnSpc>
              <a:spcBef>
                <a:spcPts val="1200"/>
              </a:spcBef>
              <a:buSzPct val="100000"/>
              <a:buFont typeface="Helvetica"/>
              <a:buChar char="•"/>
            </a:pPr>
            <a:r>
              <a:rPr sz="1400" b="1" dirty="0" smtClean="0"/>
              <a:t>Resources</a:t>
            </a:r>
            <a:endParaRPr sz="1400" b="1" dirty="0"/>
          </a:p>
          <a:p>
            <a:pPr marL="599440" lvl="1" indent="-142240">
              <a:lnSpc>
                <a:spcPct val="90000"/>
              </a:lnSpc>
              <a:spcBef>
                <a:spcPts val="1200"/>
              </a:spcBef>
              <a:buSzPct val="100000"/>
              <a:buFont typeface="Helvetica"/>
              <a:buChar char="•"/>
            </a:pPr>
            <a:r>
              <a:rPr sz="1400" dirty="0"/>
              <a:t>String</a:t>
            </a:r>
          </a:p>
          <a:p>
            <a:pPr marL="599440" lvl="1" indent="-142240">
              <a:lnSpc>
                <a:spcPct val="90000"/>
              </a:lnSpc>
              <a:spcBef>
                <a:spcPts val="1200"/>
              </a:spcBef>
              <a:buSzPct val="100000"/>
              <a:buFont typeface="Helvetica"/>
              <a:buChar char="•"/>
            </a:pPr>
            <a:r>
              <a:rPr sz="1400" dirty="0"/>
              <a:t>Dimensions</a:t>
            </a:r>
          </a:p>
          <a:p>
            <a:pPr marL="599440" lvl="1" indent="-142240">
              <a:lnSpc>
                <a:spcPct val="90000"/>
              </a:lnSpc>
              <a:spcBef>
                <a:spcPts val="1200"/>
              </a:spcBef>
              <a:buSzPct val="100000"/>
              <a:buFont typeface="Helvetica"/>
              <a:buChar char="•"/>
            </a:pPr>
            <a:r>
              <a:rPr sz="1400" dirty="0"/>
              <a:t>Layout</a:t>
            </a:r>
            <a:endParaRPr sz="1400" b="1" dirty="0"/>
          </a:p>
          <a:p>
            <a:pPr marL="142240" lvl="0" indent="-142240">
              <a:lnSpc>
                <a:spcPct val="90000"/>
              </a:lnSpc>
              <a:spcBef>
                <a:spcPts val="1200"/>
              </a:spcBef>
              <a:buSzPct val="100000"/>
              <a:buFont typeface="Helvetica"/>
              <a:buChar char="•"/>
            </a:pPr>
            <a:r>
              <a:rPr sz="1400" b="1" dirty="0"/>
              <a:t>Views</a:t>
            </a:r>
          </a:p>
          <a:p>
            <a:pPr marL="599440" lvl="1" indent="-142240">
              <a:lnSpc>
                <a:spcPct val="90000"/>
              </a:lnSpc>
              <a:spcBef>
                <a:spcPts val="1200"/>
              </a:spcBef>
              <a:buSzPct val="100000"/>
              <a:buFont typeface="Helvetica"/>
              <a:buChar char="•"/>
            </a:pPr>
            <a:r>
              <a:rPr sz="1400" dirty="0"/>
              <a:t>TextView, Edit Text, Button</a:t>
            </a:r>
          </a:p>
          <a:p>
            <a:pPr marL="599440" lvl="1" indent="-142240">
              <a:lnSpc>
                <a:spcPct val="90000"/>
              </a:lnSpc>
              <a:spcBef>
                <a:spcPts val="1200"/>
              </a:spcBef>
              <a:buSzPct val="100000"/>
              <a:buFont typeface="Helvetica"/>
              <a:buChar char="•"/>
            </a:pPr>
            <a:r>
              <a:rPr sz="1400" dirty="0"/>
              <a:t>String resources</a:t>
            </a:r>
          </a:p>
          <a:p>
            <a:pPr marL="599440" lvl="1" indent="-142240">
              <a:lnSpc>
                <a:spcPct val="90000"/>
              </a:lnSpc>
              <a:spcBef>
                <a:spcPts val="1200"/>
              </a:spcBef>
              <a:buSzPct val="100000"/>
              <a:buFont typeface="Helvetica"/>
              <a:buChar char="•"/>
            </a:pPr>
            <a:r>
              <a:rPr sz="1400" dirty="0"/>
              <a:t>View </a:t>
            </a:r>
            <a:r>
              <a:rPr sz="1400" dirty="0" smtClean="0"/>
              <a:t>listeners</a:t>
            </a:r>
            <a:endParaRPr lang="en-US" sz="1400" dirty="0" smtClean="0"/>
          </a:p>
          <a:p>
            <a:pPr marL="142239" lvl="0" indent="-142239">
              <a:lnSpc>
                <a:spcPct val="90000"/>
              </a:lnSpc>
              <a:spcBef>
                <a:spcPts val="1200"/>
              </a:spcBef>
              <a:buSzPct val="100000"/>
              <a:buFont typeface="Helvetica"/>
              <a:buChar char="•"/>
            </a:pPr>
            <a:r>
              <a:rPr lang="en-US" sz="1400" b="1" dirty="0" smtClean="0"/>
              <a:t>Animation</a:t>
            </a:r>
          </a:p>
          <a:p>
            <a:pPr marL="142239" lvl="0" indent="-142239">
              <a:lnSpc>
                <a:spcPct val="90000"/>
              </a:lnSpc>
              <a:spcBef>
                <a:spcPts val="1200"/>
              </a:spcBef>
              <a:buSzPct val="100000"/>
              <a:buFont typeface="Helvetica"/>
              <a:buChar char="•"/>
            </a:pPr>
            <a:r>
              <a:rPr sz="1400" b="1" dirty="0" smtClean="0"/>
              <a:t>Practice</a:t>
            </a:r>
            <a:endParaRPr sz="1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454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Lucio Cossio </a:t>
            </a:r>
          </a:p>
          <a:p>
            <a:r>
              <a:rPr lang="pt-BR" dirty="0" smtClean="0"/>
              <a:t>Luis </a:t>
            </a:r>
            <a:r>
              <a:rPr lang="pt-BR" dirty="0" err="1" smtClean="0"/>
              <a:t>Mazoni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363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day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556792"/>
            <a:ext cx="10969943" cy="4539208"/>
          </a:xfrm>
        </p:spPr>
        <p:txBody>
          <a:bodyPr>
            <a:normAutofit/>
          </a:bodyPr>
          <a:lstStyle/>
          <a:p>
            <a:pPr marL="370840" indent="-142240">
              <a:buSzPct val="100000"/>
              <a:buFont typeface="Helvetica"/>
              <a:buChar char="•"/>
            </a:pPr>
            <a:r>
              <a:rPr lang="pt-BR" sz="2400" b="1" dirty="0" smtClean="0">
                <a:latin typeface="HP Simplified (Body)"/>
                <a:cs typeface="HP Simplified (Body)"/>
              </a:rPr>
              <a:t>Fragments</a:t>
            </a:r>
          </a:p>
          <a:p>
            <a:pPr marL="370840" indent="-142240">
              <a:buSzPct val="100000"/>
              <a:buFont typeface="Helvetica"/>
              <a:buChar char="•"/>
            </a:pPr>
            <a:r>
              <a:rPr lang="pt-BR" sz="2400" b="1" dirty="0" smtClean="0">
                <a:latin typeface="HP Simplified (Body)"/>
                <a:cs typeface="HP Simplified (Body)"/>
              </a:rPr>
              <a:t>Broadcast Receivers</a:t>
            </a:r>
          </a:p>
          <a:p>
            <a:pPr marL="599440" lvl="1" indent="-142240">
              <a:buSzPct val="100000"/>
              <a:buFont typeface="Helvetica"/>
              <a:buChar char="•"/>
            </a:pPr>
            <a:r>
              <a:rPr lang="pt-BR" sz="2200" b="1" dirty="0" smtClean="0">
                <a:latin typeface="HP Simplified (Body)"/>
                <a:cs typeface="HP Simplified (Body)"/>
              </a:rPr>
              <a:t>Otto</a:t>
            </a:r>
          </a:p>
          <a:p>
            <a:pPr marL="370840" indent="-142240">
              <a:buSzPct val="100000"/>
              <a:buFont typeface="Helvetica"/>
              <a:buChar char="•"/>
            </a:pPr>
            <a:r>
              <a:rPr lang="pt-BR" sz="2400" b="1" dirty="0" smtClean="0">
                <a:latin typeface="HP Simplified (Body)"/>
                <a:cs typeface="HP Simplified (Body)"/>
              </a:rPr>
              <a:t>Async Tasks</a:t>
            </a:r>
            <a:endParaRPr lang="en-US" sz="2400" b="1" dirty="0" smtClean="0">
              <a:latin typeface="HP Simplified (Body)"/>
              <a:cs typeface="HP Simplified (Body)"/>
            </a:endParaRPr>
          </a:p>
          <a:p>
            <a:pPr marL="457200" lvl="1" indent="0">
              <a:buSzPct val="100000"/>
              <a:buNone/>
            </a:pPr>
            <a:endParaRPr lang="en-US" sz="2200" b="1" dirty="0" smtClean="0">
              <a:latin typeface="HP Simplified (Body)"/>
              <a:cs typeface="HP Simplified (Body)"/>
            </a:endParaRPr>
          </a:p>
          <a:p>
            <a:pPr marL="370840" indent="-142240">
              <a:buSzPct val="100000"/>
              <a:buFont typeface="Helvetica"/>
              <a:buChar char="•"/>
            </a:pPr>
            <a:endParaRPr lang="en-US" sz="2400" b="1" dirty="0">
              <a:latin typeface="HP Simplified (Body)"/>
              <a:cs typeface="HP Simplified (Body)"/>
            </a:endParaRPr>
          </a:p>
          <a:p>
            <a:pPr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6499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457" y="304800"/>
            <a:ext cx="10969943" cy="762000"/>
          </a:xfrm>
        </p:spPr>
        <p:txBody>
          <a:bodyPr/>
          <a:lstStyle/>
          <a:p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457" y="1484784"/>
            <a:ext cx="10969943" cy="4464496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/>
              <a:t>ListView</a:t>
            </a:r>
            <a:r>
              <a:rPr lang="en-US" sz="2400" dirty="0"/>
              <a:t> is a view group that displays a list of scrollable items. The list items are automatically inserted to the list using an Adapter that pulls content from a source such as an array or database query and converts each item result into a view that's placed into the list.</a:t>
            </a:r>
            <a:endParaRPr lang="en-US" sz="2400" dirty="0" smtClean="0"/>
          </a:p>
        </p:txBody>
      </p:sp>
      <p:pic>
        <p:nvPicPr>
          <p:cNvPr id="1027" name="Picture 3" descr="http://developer.android.com/images/ui/list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180" y="3139404"/>
            <a:ext cx="3810000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99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457" y="304800"/>
            <a:ext cx="10969943" cy="762000"/>
          </a:xfrm>
        </p:spPr>
        <p:txBody>
          <a:bodyPr/>
          <a:lstStyle/>
          <a:p>
            <a:r>
              <a:rPr lang="en-US" dirty="0" smtClean="0"/>
              <a:t>Adapter - </a:t>
            </a:r>
            <a:r>
              <a:rPr lang="en-US" dirty="0" err="1" smtClean="0"/>
              <a:t>ArrayAdapter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457" y="1484784"/>
            <a:ext cx="10969943" cy="4464496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Use this adapter when your data source is an array. By default, </a:t>
            </a:r>
            <a:r>
              <a:rPr lang="en-US" sz="2400" dirty="0" err="1"/>
              <a:t>ArrayAdapter</a:t>
            </a:r>
            <a:r>
              <a:rPr lang="en-US" sz="2400" dirty="0"/>
              <a:t> creates a view for each array item by calling </a:t>
            </a:r>
            <a:r>
              <a:rPr lang="en-US" sz="2400" dirty="0" err="1"/>
              <a:t>toString</a:t>
            </a:r>
            <a:r>
              <a:rPr lang="en-US" sz="2400" dirty="0"/>
              <a:t>() on each item and placing the contents in a </a:t>
            </a:r>
            <a:r>
              <a:rPr lang="en-US" sz="2400" dirty="0" err="1"/>
              <a:t>TextView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884" y="2852936"/>
            <a:ext cx="9919469" cy="1080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883" y="4376368"/>
            <a:ext cx="9659659" cy="121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457" y="304800"/>
            <a:ext cx="10969943" cy="762000"/>
          </a:xfrm>
        </p:spPr>
        <p:txBody>
          <a:bodyPr/>
          <a:lstStyle/>
          <a:p>
            <a:r>
              <a:rPr lang="pt-BR" dirty="0" smtClean="0"/>
              <a:t>Custom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457" y="1484784"/>
            <a:ext cx="10969943" cy="4464496"/>
          </a:xfrm>
        </p:spPr>
        <p:txBody>
          <a:bodyPr>
            <a:normAutofit/>
          </a:bodyPr>
          <a:lstStyle/>
          <a:p>
            <a:pPr algn="just"/>
            <a:r>
              <a:rPr lang="pt-BR" sz="2400" dirty="0" smtClean="0"/>
              <a:t>We can extend an arrayadapter and use a custom layout</a:t>
            </a:r>
          </a:p>
          <a:p>
            <a:pPr algn="just"/>
            <a:r>
              <a:rPr lang="pt-BR" sz="2400" dirty="0" smtClean="0"/>
              <a:t>Layout:</a:t>
            </a:r>
            <a:endParaRPr lang="en-US" sz="2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964" y="2780928"/>
            <a:ext cx="718078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0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457" y="304800"/>
            <a:ext cx="10969943" cy="762000"/>
          </a:xfrm>
        </p:spPr>
        <p:txBody>
          <a:bodyPr/>
          <a:lstStyle/>
          <a:p>
            <a:r>
              <a:rPr lang="pt-BR" dirty="0" smtClean="0"/>
              <a:t>Custom Adapter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24" y="1412776"/>
            <a:ext cx="7756327" cy="490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4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457" y="304800"/>
            <a:ext cx="10969943" cy="762000"/>
          </a:xfrm>
        </p:spPr>
        <p:txBody>
          <a:bodyPr/>
          <a:lstStyle/>
          <a:p>
            <a:r>
              <a:rPr lang="en-US" dirty="0" smtClean="0"/>
              <a:t>View Holder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457" y="1484784"/>
            <a:ext cx="10969943" cy="4464496"/>
          </a:xfrm>
        </p:spPr>
        <p:txBody>
          <a:bodyPr>
            <a:normAutofit/>
          </a:bodyPr>
          <a:lstStyle/>
          <a:p>
            <a:pPr algn="just"/>
            <a:r>
              <a:rPr lang="pt-BR" sz="2400" dirty="0" smtClean="0"/>
              <a:t>To improve performance on a ListView you should use the View Holder pattern.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972" y="2030007"/>
            <a:ext cx="7193538" cy="424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2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309507" cy="1828800"/>
          </a:xfrm>
        </p:spPr>
        <p:txBody>
          <a:bodyPr/>
          <a:lstStyle/>
          <a:p>
            <a:r>
              <a:rPr lang="en-US" dirty="0" smtClean="0"/>
              <a:t>Practice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Movie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84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UNT" val="12"/>
</p:tagLst>
</file>

<file path=ppt/theme/theme1.xml><?xml version="1.0" encoding="utf-8"?>
<a:theme xmlns:a="http://schemas.openxmlformats.org/drawingml/2006/main" name="HP Standard 16x9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accent1"/>
          </a:solidFill>
          <a:miter lim="800000"/>
        </a:ln>
      </a:spPr>
      <a:bodyPr rtlCol="0" anchor="ctr"/>
      <a:lstStyle>
        <a:defPPr algn="ctr">
          <a:lnSpc>
            <a:spcPct val="90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ppt/theme/theme2.xml><?xml version="1.0" encoding="utf-8"?>
<a:theme xmlns:a="http://schemas.openxmlformats.org/drawingml/2006/main" name="Office Theme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ppt/theme/theme3.xml><?xml version="1.0" encoding="utf-8"?>
<a:theme xmlns:a="http://schemas.openxmlformats.org/drawingml/2006/main" name="Office Theme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8ECC96C0E4BC48AF4F099E0CE18302" ma:contentTypeVersion="1" ma:contentTypeDescription="Create a new document." ma:contentTypeScope="" ma:versionID="122955005f89001378a60e857f054811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949202dcc3c1780e91e58fb2af340b1d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704C9597-6605-4D34-A8D5-F020DF524840}">
  <ds:schemaRefs>
    <ds:schemaRef ds:uri="http://schemas.microsoft.com/office/2006/metadata/properties"/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5284EB4-B39B-4A67-92B7-717510CCFE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1CD398-0552-4454-858F-3A13FF628F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HP_PPT_Standard_16x9_EN</Template>
  <TotalTime>2518</TotalTime>
  <Words>669</Words>
  <Application>Microsoft Office PowerPoint</Application>
  <PresentationFormat>Custom</PresentationFormat>
  <Paragraphs>129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Helvetica</vt:lpstr>
      <vt:lpstr>HP Simplified</vt:lpstr>
      <vt:lpstr>HP Simplified (Body)</vt:lpstr>
      <vt:lpstr>HP Standard 16x9</vt:lpstr>
      <vt:lpstr>Android Course Day 5</vt:lpstr>
      <vt:lpstr>Course Agenda</vt:lpstr>
      <vt:lpstr>Review day 4</vt:lpstr>
      <vt:lpstr>ListView</vt:lpstr>
      <vt:lpstr>Adapter - ArrayAdapter</vt:lpstr>
      <vt:lpstr>Custom Adapter</vt:lpstr>
      <vt:lpstr>Custom Adapter</vt:lpstr>
      <vt:lpstr>View Holder</vt:lpstr>
      <vt:lpstr>Practice: Movie search</vt:lpstr>
      <vt:lpstr>Services</vt:lpstr>
      <vt:lpstr>Services</vt:lpstr>
      <vt:lpstr>Services</vt:lpstr>
      <vt:lpstr>Services</vt:lpstr>
      <vt:lpstr>Services</vt:lpstr>
      <vt:lpstr>Storage - options</vt:lpstr>
      <vt:lpstr>SharedPreferences</vt:lpstr>
      <vt:lpstr>Sqlite – ActiveAndroid</vt:lpstr>
      <vt:lpstr>Sqlite – ActiveAndroid</vt:lpstr>
      <vt:lpstr>Practice: Save movie favorites</vt:lpstr>
      <vt:lpstr>Thank you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this template</dc:title>
  <dc:creator>COSSIO, LUCIO</dc:creator>
  <cp:lastModifiedBy>Lucio Cossio</cp:lastModifiedBy>
  <cp:revision>186</cp:revision>
  <dcterms:created xsi:type="dcterms:W3CDTF">2014-10-06T13:54:18Z</dcterms:created>
  <dcterms:modified xsi:type="dcterms:W3CDTF">2014-12-02T01:04:09Z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2839718</vt:lpwstr>
  </property>
  <property fmtid="{D5CDD505-2E9C-101B-9397-08002B2CF9AE}" pid="3" name="NXPowerLiteSettings">
    <vt:lpwstr>F900050004A000</vt:lpwstr>
  </property>
  <property fmtid="{D5CDD505-2E9C-101B-9397-08002B2CF9AE}" pid="4" name="NXPowerLiteVersion">
    <vt:lpwstr>D6.0.7</vt:lpwstr>
  </property>
</Properties>
</file>