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7" r:id="rId27"/>
    <p:sldId id="281" r:id="rId28"/>
    <p:sldId id="282" r:id="rId29"/>
    <p:sldId id="284" r:id="rId30"/>
    <p:sldId id="283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ana Müller" initials="L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660"/>
  </p:normalViewPr>
  <p:slideViewPr>
    <p:cSldViewPr>
      <p:cViewPr>
        <p:scale>
          <a:sx n="50" d="100"/>
          <a:sy n="50" d="100"/>
        </p:scale>
        <p:origin x="-150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16T16:34:28.508" idx="4">
    <p:pos x="5229" y="1061"/>
    <p:text>Não entendi direito essa parte. Talvez na minha tradução tenha ficado um pouco confusa. Que variáveis seriam essas? Seria bom aqui termos algum exemplo.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16T16:37:01.522" idx="5">
    <p:pos x="5313" y="1061"/>
    <p:text>No que a etnia da pessoa poderia influenciar na parte de aspectos culturais em uma interface?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E6F8F1C-E0E7-4739-813F-109495992D0A}" type="datetimeFigureOut">
              <a:rPr lang="pt-BR" smtClean="0"/>
              <a:pPr/>
              <a:t>21/10/2012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8775CA8-8F28-4A30-AB83-43417217244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F8F1C-E0E7-4739-813F-109495992D0A}" type="datetimeFigureOut">
              <a:rPr lang="pt-BR" smtClean="0"/>
              <a:pPr/>
              <a:t>21/10/2012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775CA8-8F28-4A30-AB83-4341721724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F8F1C-E0E7-4739-813F-109495992D0A}" type="datetimeFigureOut">
              <a:rPr lang="pt-BR" smtClean="0"/>
              <a:pPr/>
              <a:t>21/10/2012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775CA8-8F28-4A30-AB83-4341721724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F8F1C-E0E7-4739-813F-109495992D0A}" type="datetimeFigureOut">
              <a:rPr lang="pt-BR" smtClean="0"/>
              <a:pPr/>
              <a:t>21/10/2012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775CA8-8F28-4A30-AB83-4341721724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E6F8F1C-E0E7-4739-813F-109495992D0A}" type="datetimeFigureOut">
              <a:rPr lang="pt-BR" smtClean="0"/>
              <a:pPr/>
              <a:t>21/10/2012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8775CA8-8F28-4A30-AB83-43417217244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F8F1C-E0E7-4739-813F-109495992D0A}" type="datetimeFigureOut">
              <a:rPr lang="pt-BR" smtClean="0"/>
              <a:pPr/>
              <a:t>21/10/2012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8775CA8-8F28-4A30-AB83-43417217244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F8F1C-E0E7-4739-813F-109495992D0A}" type="datetimeFigureOut">
              <a:rPr lang="pt-BR" smtClean="0"/>
              <a:pPr/>
              <a:t>21/10/2012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8775CA8-8F28-4A30-AB83-4341721724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F8F1C-E0E7-4739-813F-109495992D0A}" type="datetimeFigureOut">
              <a:rPr lang="pt-BR" smtClean="0"/>
              <a:pPr/>
              <a:t>21/10/2012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775CA8-8F28-4A30-AB83-43417217244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F8F1C-E0E7-4739-813F-109495992D0A}" type="datetimeFigureOut">
              <a:rPr lang="pt-BR" smtClean="0"/>
              <a:pPr/>
              <a:t>21/10/2012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775CA8-8F28-4A30-AB83-4341721724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E6F8F1C-E0E7-4739-813F-109495992D0A}" type="datetimeFigureOut">
              <a:rPr lang="pt-BR" smtClean="0"/>
              <a:pPr/>
              <a:t>21/10/2012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8775CA8-8F28-4A30-AB83-43417217244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E6F8F1C-E0E7-4739-813F-109495992D0A}" type="datetimeFigureOut">
              <a:rPr lang="pt-BR" smtClean="0"/>
              <a:pPr/>
              <a:t>21/10/2012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8775CA8-8F28-4A30-AB83-43417217244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E6F8F1C-E0E7-4739-813F-109495992D0A}" type="datetimeFigureOut">
              <a:rPr lang="pt-BR" smtClean="0"/>
              <a:pPr/>
              <a:t>21/10/2012</a:t>
            </a:fld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8775CA8-8F28-4A30-AB83-43417217244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enet.edu/AM/Template.cfm?Section=Search&amp;template=/CM/HTMLDisplay.cfm&amp;ContentID=943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Aspectos culturais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Adriana Cassia Costa</a:t>
            </a:r>
          </a:p>
          <a:p>
            <a:r>
              <a:rPr lang="pt-BR" dirty="0" smtClean="0"/>
              <a:t>Luana Müller</a:t>
            </a:r>
          </a:p>
          <a:p>
            <a:r>
              <a:rPr lang="pt-BR" dirty="0" smtClean="0"/>
              <a:t>Lucio </a:t>
            </a:r>
            <a:r>
              <a:rPr lang="pt-BR" dirty="0" err="1" smtClean="0"/>
              <a:t>Polese</a:t>
            </a:r>
            <a:r>
              <a:rPr lang="pt-BR" dirty="0" smtClean="0"/>
              <a:t> </a:t>
            </a:r>
            <a:r>
              <a:rPr lang="pt-BR" dirty="0" err="1" smtClean="0"/>
              <a:t>Cossio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4631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Influência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contexto cultural pode ser influenciado por variáveis que não constituem uma cultura, mas que refinam os grupos culturais, ou conectam pessoas de diferentes culturas e regiões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Gênero e idade, por exemplo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representam</a:t>
            </a:r>
            <a:r>
              <a:rPr lang="en-US" dirty="0" smtClean="0"/>
              <a:t> </a:t>
            </a:r>
            <a:r>
              <a:rPr lang="en-US" dirty="0" err="1" smtClean="0"/>
              <a:t>cultura</a:t>
            </a:r>
            <a:r>
              <a:rPr lang="en-US" dirty="0" smtClean="0"/>
              <a:t>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frequentemente</a:t>
            </a:r>
            <a:r>
              <a:rPr lang="en-US" dirty="0" smtClean="0"/>
              <a:t> vistas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variaveis</a:t>
            </a:r>
            <a:r>
              <a:rPr lang="en-US" dirty="0" smtClean="0"/>
              <a:t> de </a:t>
            </a:r>
            <a:r>
              <a:rPr lang="en-US" dirty="0" err="1" smtClean="0"/>
              <a:t>conexão</a:t>
            </a:r>
            <a:r>
              <a:rPr lang="en-US" dirty="0" smtClean="0"/>
              <a:t> entre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culturas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Aspectos culturais influenciadores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Nacionalidade</a:t>
            </a:r>
          </a:p>
          <a:p>
            <a:r>
              <a:rPr lang="pt-BR" dirty="0" smtClean="0"/>
              <a:t>Linguagem</a:t>
            </a:r>
          </a:p>
          <a:p>
            <a:r>
              <a:rPr lang="pt-BR" dirty="0" smtClean="0"/>
              <a:t>Religião</a:t>
            </a:r>
          </a:p>
          <a:p>
            <a:r>
              <a:rPr lang="pt-BR" dirty="0" smtClean="0"/>
              <a:t>Educação</a:t>
            </a:r>
          </a:p>
          <a:p>
            <a:r>
              <a:rPr lang="pt-BR" dirty="0" smtClean="0"/>
              <a:t>Normas políticas e estrutura social</a:t>
            </a:r>
          </a:p>
          <a:p>
            <a:r>
              <a:rPr lang="pt-BR" dirty="0" smtClean="0"/>
              <a:t>Idade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Nacionalidade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Nacionalidade pode ser relacionada a um determinado país ou território, mas também pode se referir à etnia de uma </a:t>
            </a:r>
            <a:r>
              <a:rPr lang="pt-BR" dirty="0" smtClean="0"/>
              <a:t>pessoa, </a:t>
            </a:r>
            <a:r>
              <a:rPr lang="pt-BR" dirty="0" err="1" smtClean="0"/>
              <a:t>v.g.</a:t>
            </a:r>
            <a:r>
              <a:rPr lang="pt-BR" dirty="0" smtClean="0"/>
              <a:t> Emigrantes.</a:t>
            </a:r>
          </a:p>
          <a:p>
            <a:r>
              <a:rPr lang="pt-BR" dirty="0" smtClean="0"/>
              <a:t>Diferentes influencias territoriais na cultura do usuário, como as informações sobre a residência atual e as passadas, podem ser uma boa dica para a sua preferência.</a:t>
            </a:r>
            <a:endParaRPr lang="pt-B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Nacionalidade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 encontrar as diferenças entre países, pesquisadores tem usado frequentemente a classificação cultural de </a:t>
            </a:r>
            <a:r>
              <a:rPr lang="pt-BR" dirty="0" err="1" smtClean="0"/>
              <a:t>Hofstede</a:t>
            </a:r>
            <a:r>
              <a:rPr lang="pt-BR" dirty="0" smtClean="0"/>
              <a:t> e suas 5 dimensões por país para comparar as diferenças culturais entre países.</a:t>
            </a:r>
          </a:p>
          <a:p>
            <a:r>
              <a:rPr lang="pt-BR" dirty="0" smtClean="0"/>
              <a:t>Em diversos estudos, todas as dimensões de </a:t>
            </a:r>
            <a:r>
              <a:rPr lang="pt-BR" dirty="0" err="1" smtClean="0"/>
              <a:t>Hofstede</a:t>
            </a:r>
            <a:r>
              <a:rPr lang="pt-BR" dirty="0" smtClean="0"/>
              <a:t> tem sido relacionadas a determinadas preferências, revelando que suas dimensões generalizadas podem não ser aplicáveis a toda a população de um país, mas pode no entanto, ser utilizado como um meio de previsão.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Nacionalidade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+ </a:t>
            </a:r>
            <a:r>
              <a:rPr lang="pt-BR" dirty="0" err="1" smtClean="0">
                <a:solidFill>
                  <a:srgbClr val="FFFF00"/>
                </a:solidFill>
              </a:rPr>
              <a:t>Hofstede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smtClean="0"/>
              <a:t>das </a:t>
            </a:r>
            <a:r>
              <a:rPr lang="en-US" dirty="0" err="1" smtClean="0"/>
              <a:t>distinções</a:t>
            </a:r>
            <a:r>
              <a:rPr lang="en-US" dirty="0" smtClean="0"/>
              <a:t> </a:t>
            </a:r>
            <a:r>
              <a:rPr lang="en-US" dirty="0" err="1" smtClean="0"/>
              <a:t>fundamentais</a:t>
            </a:r>
            <a:r>
              <a:rPr lang="en-US" dirty="0" smtClean="0"/>
              <a:t> entre </a:t>
            </a:r>
            <a:r>
              <a:rPr lang="en-US" dirty="0" err="1" smtClean="0"/>
              <a:t>linguagens</a:t>
            </a:r>
            <a:r>
              <a:rPr lang="en-US" dirty="0" smtClean="0"/>
              <a:t> é a </a:t>
            </a:r>
            <a:r>
              <a:rPr lang="en-US" dirty="0" err="1" smtClean="0"/>
              <a:t>orientação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escrita</a:t>
            </a:r>
            <a:r>
              <a:rPr lang="en-US" dirty="0" smtClean="0"/>
              <a:t>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línguas</a:t>
            </a:r>
            <a:r>
              <a:rPr lang="en-US" dirty="0" smtClean="0"/>
              <a:t> a </a:t>
            </a:r>
            <a:r>
              <a:rPr lang="en-US" dirty="0" err="1" smtClean="0"/>
              <a:t>leitura</a:t>
            </a:r>
            <a:r>
              <a:rPr lang="en-US" dirty="0" smtClean="0"/>
              <a:t> e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dá</a:t>
            </a:r>
            <a:r>
              <a:rPr lang="en-US" dirty="0" smtClean="0"/>
              <a:t>-se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direito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esquerda</a:t>
            </a:r>
            <a:r>
              <a:rPr lang="en-US" dirty="0" smtClean="0"/>
              <a:t>, e </a:t>
            </a:r>
            <a:r>
              <a:rPr lang="en-US" dirty="0" err="1" smtClean="0"/>
              <a:t>algumas</a:t>
            </a:r>
            <a:r>
              <a:rPr lang="en-US" dirty="0" smtClean="0"/>
              <a:t> de </a:t>
            </a:r>
            <a:r>
              <a:rPr lang="en-US" dirty="0" err="1" smtClean="0"/>
              <a:t>cima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começando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orientação </a:t>
            </a:r>
            <a:r>
              <a:rPr lang="pt-BR" dirty="0" smtClean="0"/>
              <a:t>do sistema de escrita influencia o centro das atenções em uma </a:t>
            </a:r>
            <a:r>
              <a:rPr lang="pt-BR" dirty="0" smtClean="0"/>
              <a:t>tela [5]. </a:t>
            </a:r>
            <a:r>
              <a:rPr lang="pt-BR" dirty="0" smtClean="0"/>
              <a:t>Assim, se um sistema quer chamar a atenção do usuário para certa parte da interface (ex: mensagens de erro), o posicionamento deverá levar em consideração o sistema de escrita vigente.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Chan</a:t>
            </a:r>
            <a:r>
              <a:rPr lang="pt-BR" dirty="0" smtClean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Bergen</a:t>
            </a:r>
            <a:r>
              <a:rPr lang="pt-BR" dirty="0" smtClean="0"/>
              <a:t> </a:t>
            </a:r>
            <a:r>
              <a:rPr lang="pt-BR" dirty="0" smtClean="0"/>
              <a:t>[5] demonstraram </a:t>
            </a:r>
            <a:r>
              <a:rPr lang="pt-BR" dirty="0" smtClean="0"/>
              <a:t>que o primeiro ponto de atenção visual esta localizado no ponto de início da orientação do sistema de escrita do usuário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aconselhável incorporar o conhecimento sobre a língua primária do usuário, mas também sobre sua segunda língua e a forma como esta foi </a:t>
            </a:r>
            <a:r>
              <a:rPr lang="pt-BR" dirty="0" smtClean="0"/>
              <a:t>aprendida [3].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Religião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afiliação religiosa pode ser expressada em uma interface através de símbolos e cores.</a:t>
            </a:r>
          </a:p>
          <a:p>
            <a:r>
              <a:rPr lang="pt-BR" dirty="0" smtClean="0"/>
              <a:t>O estudo de </a:t>
            </a:r>
            <a:r>
              <a:rPr lang="pt-BR" dirty="0" err="1" smtClean="0"/>
              <a:t>Siala</a:t>
            </a:r>
            <a:r>
              <a:rPr lang="pt-BR" dirty="0" smtClean="0"/>
              <a:t> </a:t>
            </a:r>
            <a:r>
              <a:rPr lang="pt-BR" dirty="0" err="1" smtClean="0"/>
              <a:t>et</a:t>
            </a:r>
            <a:r>
              <a:rPr lang="pt-BR" dirty="0" smtClean="0"/>
              <a:t> al. </a:t>
            </a:r>
            <a:r>
              <a:rPr lang="pt-BR" dirty="0" smtClean="0"/>
              <a:t>[6] </a:t>
            </a:r>
            <a:r>
              <a:rPr lang="pt-BR" dirty="0" smtClean="0"/>
              <a:t>sugere que a religião pode resultar em uma aceitação mais positiva em relação a sites que demonstram a mesma filiação religiosa, mas, o estudo também aponta que isso depende muito do compromisso religioso.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Religião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Suas descobertas sugerem que um sistema culturalmente inteligente deve ter conhecimento sobre a religião do usuário, mas também sobre o seu compromisso religioso.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83601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Educação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Estudantes que receberam principalmente instruções centradas no professor, oposto a aprendizado participativo, como trabalhos em grupo, parecem ter preferência por web sites linearmente compostos, um maior nível de suporte, e mais instruções nas opções subsequentes.</a:t>
            </a:r>
            <a:r>
              <a:rPr lang="en-US" dirty="0" smtClean="0"/>
              <a:t>([</a:t>
            </a:r>
            <a:r>
              <a:rPr lang="en-US" dirty="0" smtClean="0"/>
              <a:t>7] </a:t>
            </a:r>
            <a:r>
              <a:rPr lang="en-US" dirty="0" err="1" smtClean="0"/>
              <a:t>apud</a:t>
            </a:r>
            <a:r>
              <a:rPr lang="en-US" dirty="0" smtClean="0"/>
              <a:t> [3</a:t>
            </a:r>
            <a:r>
              <a:rPr lang="en-US" dirty="0" smtClean="0"/>
              <a:t>]).</a:t>
            </a:r>
          </a:p>
          <a:p>
            <a:r>
              <a:rPr lang="pt-BR" dirty="0" smtClean="0"/>
              <a:t>Em contraste, estudantes que estão acostumados e aprendizado participativo, e.g. onde eles podem propor pensamentos próprios nas discussões, são mais propensos a valorizar a liberdade de uma navegação não linear, e preferem explorar as informações sozinhos.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Educação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Assume-se que pessoas que raramente tiveram contato com outras culturas, apresentam traços culturais mais fortes do que pessoas que já interagiram ou experimentaram uma diferente.</a:t>
            </a:r>
          </a:p>
          <a:p>
            <a:r>
              <a:rPr lang="pt-BR" dirty="0" smtClean="0"/>
              <a:t>O nível de educação pode ser um bom indicador da quantidade de viagens internacionais que o usuário possui, considerando que quanto maior o nível de escolaridade, maior a quantidade de vezes que tenha visitado um país estrangeiro e interagido assim, com uma diferente cultura </a:t>
            </a:r>
            <a:r>
              <a:rPr lang="pt-BR" dirty="0" smtClean="0"/>
              <a:t>[8].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Educação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nível de educação também é um forte indicador do nível de experiência que o usuário possui com computadores, onde pode-se considerar que quanto mais educação o usuário recebeu, mais ele usa o computador </a:t>
            </a:r>
            <a:r>
              <a:rPr lang="pt-BR" dirty="0" smtClean="0"/>
              <a:t>[</a:t>
            </a:r>
            <a:r>
              <a:rPr lang="pt-BR" dirty="0" smtClean="0"/>
              <a:t>9</a:t>
            </a:r>
            <a:r>
              <a:rPr lang="pt-BR" dirty="0" smtClean="0"/>
              <a:t>]. </a:t>
            </a:r>
            <a:r>
              <a:rPr lang="pt-BR" dirty="0" smtClean="0"/>
              <a:t>Alta experiência no uso de computadores resulta em menos necessidade de pistas de navegação e suporte.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Normas políticas e estrutura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Pesquisas [3] incentivam ao </a:t>
            </a:r>
            <a:r>
              <a:rPr lang="pt-BR" dirty="0" smtClean="0"/>
              <a:t>designer de software a aumentar a ajuda online e usar mecanismos de navegação claros para usuários idosos.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ocidente, a idade também pode ser usada como uma variável de previsão de experiência com computadores: o uso de computadores é mais alto por volta dos 30 anos de idade, e diminui progressivamente com uma idade mais avançada </a:t>
            </a:r>
            <a:r>
              <a:rPr lang="pt-BR" dirty="0" smtClean="0"/>
              <a:t>[</a:t>
            </a:r>
            <a:r>
              <a:rPr lang="pt-BR" dirty="0" smtClean="0"/>
              <a:t>9</a:t>
            </a:r>
            <a:r>
              <a:rPr lang="pt-BR" dirty="0" smtClean="0"/>
              <a:t>]. 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 entanto, com os diferentes níveis de uso de computadores em diversificados grupos profissionais, assumir esta hipótese pode ser fortemente tendencioso. É recomendável, para se proteger contra falsas suposições a respeito dos conhecimentos dos usuários, que dê a eles a oportunidade de julgarem seus próprios conhecimentos sobre </a:t>
            </a:r>
            <a:r>
              <a:rPr lang="pt-BR" dirty="0" smtClean="0"/>
              <a:t>informática [3].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0363" indent="-360363" fontAlgn="base">
              <a:buNone/>
            </a:pPr>
            <a:r>
              <a:rPr lang="pt-BR" dirty="0" smtClean="0"/>
              <a:t>1. Vanessa </a:t>
            </a:r>
            <a:r>
              <a:rPr lang="pt-BR" dirty="0" err="1" smtClean="0"/>
              <a:t>Evers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Donald Day. 1997. </a:t>
            </a:r>
            <a:r>
              <a:rPr lang="pt-BR" dirty="0" err="1" smtClean="0"/>
              <a:t>The</a:t>
            </a:r>
            <a:r>
              <a:rPr lang="pt-BR" dirty="0" smtClean="0"/>
              <a:t> Role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Culture</a:t>
            </a:r>
            <a:r>
              <a:rPr lang="pt-BR" dirty="0" smtClean="0"/>
              <a:t> in Interface </a:t>
            </a:r>
            <a:r>
              <a:rPr lang="pt-BR" dirty="0" err="1" smtClean="0"/>
              <a:t>Acceptance</a:t>
            </a:r>
            <a:r>
              <a:rPr lang="pt-BR" dirty="0" smtClean="0"/>
              <a:t>. In </a:t>
            </a:r>
            <a:r>
              <a:rPr lang="pt-BR" dirty="0" err="1" smtClean="0"/>
              <a:t>Proceedings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IFIP TC13 </a:t>
            </a:r>
            <a:r>
              <a:rPr lang="pt-BR" dirty="0" err="1" smtClean="0"/>
              <a:t>Interantional</a:t>
            </a:r>
            <a:r>
              <a:rPr lang="pt-BR" dirty="0" smtClean="0"/>
              <a:t> </a:t>
            </a:r>
            <a:r>
              <a:rPr lang="pt-BR" dirty="0" err="1" smtClean="0"/>
              <a:t>Conference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Human-Computer</a:t>
            </a:r>
            <a:r>
              <a:rPr lang="pt-BR" dirty="0" smtClean="0"/>
              <a:t> </a:t>
            </a:r>
            <a:r>
              <a:rPr lang="pt-BR" dirty="0" err="1" smtClean="0"/>
              <a:t>Interaction</a:t>
            </a:r>
            <a:r>
              <a:rPr lang="pt-BR" dirty="0" smtClean="0"/>
              <a:t> (INTERACT '97)</a:t>
            </a:r>
          </a:p>
          <a:p>
            <a:pPr marL="360363" indent="-360363" fontAlgn="base">
              <a:buNone/>
            </a:pPr>
            <a:r>
              <a:rPr lang="pt-BR" dirty="0" smtClean="0"/>
              <a:t>2. Julie </a:t>
            </a:r>
            <a:r>
              <a:rPr lang="pt-BR" dirty="0" err="1" smtClean="0"/>
              <a:t>Khaslavsky</a:t>
            </a:r>
            <a:r>
              <a:rPr lang="pt-BR" dirty="0" smtClean="0"/>
              <a:t>. 1998. </a:t>
            </a:r>
            <a:r>
              <a:rPr lang="pt-BR" dirty="0" err="1" smtClean="0"/>
              <a:t>Integrating</a:t>
            </a:r>
            <a:r>
              <a:rPr lang="pt-BR" dirty="0" smtClean="0"/>
              <a:t> </a:t>
            </a:r>
            <a:r>
              <a:rPr lang="pt-BR" dirty="0" err="1" smtClean="0"/>
              <a:t>culture</a:t>
            </a:r>
            <a:r>
              <a:rPr lang="pt-BR" dirty="0" smtClean="0"/>
              <a:t> </a:t>
            </a:r>
            <a:r>
              <a:rPr lang="pt-BR" dirty="0" err="1" smtClean="0"/>
              <a:t>into</a:t>
            </a:r>
            <a:r>
              <a:rPr lang="pt-BR" dirty="0" smtClean="0"/>
              <a:t> interface design. In CHI 98 </a:t>
            </a:r>
            <a:r>
              <a:rPr lang="pt-BR" dirty="0" err="1" smtClean="0"/>
              <a:t>conference</a:t>
            </a:r>
            <a:r>
              <a:rPr lang="pt-BR" dirty="0" smtClean="0"/>
              <a:t> </a:t>
            </a:r>
            <a:r>
              <a:rPr lang="pt-BR" dirty="0" err="1" smtClean="0"/>
              <a:t>summary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Human</a:t>
            </a:r>
            <a:r>
              <a:rPr lang="pt-BR" dirty="0" smtClean="0"/>
              <a:t> </a:t>
            </a:r>
            <a:r>
              <a:rPr lang="pt-BR" dirty="0" err="1" smtClean="0"/>
              <a:t>factors</a:t>
            </a:r>
            <a:r>
              <a:rPr lang="pt-BR" dirty="0" smtClean="0"/>
              <a:t> in computing systems (CHI '98). ACM, </a:t>
            </a:r>
            <a:r>
              <a:rPr lang="pt-BR" dirty="0" err="1" smtClean="0"/>
              <a:t>New</a:t>
            </a:r>
            <a:r>
              <a:rPr lang="pt-BR" dirty="0" smtClean="0"/>
              <a:t> York, NY, USA, 365-366</a:t>
            </a:r>
          </a:p>
          <a:p>
            <a:pPr marL="360363" indent="-360363" fontAlgn="base">
              <a:buNone/>
            </a:pPr>
            <a:r>
              <a:rPr lang="pt-BR" dirty="0" smtClean="0"/>
              <a:t>3. </a:t>
            </a:r>
            <a:r>
              <a:rPr lang="pt-BR" dirty="0" err="1" smtClean="0"/>
              <a:t>Reinecke</a:t>
            </a:r>
            <a:r>
              <a:rPr lang="pt-BR" dirty="0" smtClean="0"/>
              <a:t>, K; </a:t>
            </a:r>
            <a:r>
              <a:rPr lang="pt-BR" dirty="0" err="1" smtClean="0"/>
              <a:t>Schenkel</a:t>
            </a:r>
            <a:r>
              <a:rPr lang="pt-BR" dirty="0" smtClean="0"/>
              <a:t>, S; Bernstein, A (2010). </a:t>
            </a:r>
            <a:r>
              <a:rPr lang="pt-BR" dirty="0" err="1" smtClean="0"/>
              <a:t>Modeling</a:t>
            </a:r>
            <a:r>
              <a:rPr lang="pt-BR" dirty="0" smtClean="0"/>
              <a:t> a </a:t>
            </a:r>
            <a:r>
              <a:rPr lang="pt-BR" dirty="0" err="1" smtClean="0"/>
              <a:t>user's</a:t>
            </a:r>
            <a:r>
              <a:rPr lang="pt-BR" dirty="0" smtClean="0"/>
              <a:t> </a:t>
            </a:r>
            <a:r>
              <a:rPr lang="pt-BR" dirty="0" err="1" smtClean="0"/>
              <a:t>culture</a:t>
            </a:r>
            <a:r>
              <a:rPr lang="pt-BR" dirty="0" smtClean="0"/>
              <a:t>. In: </a:t>
            </a:r>
            <a:r>
              <a:rPr lang="pt-BR" dirty="0" err="1" smtClean="0"/>
              <a:t>Blanchard</a:t>
            </a:r>
            <a:r>
              <a:rPr lang="pt-BR" dirty="0" smtClean="0"/>
              <a:t>, E G; </a:t>
            </a:r>
            <a:r>
              <a:rPr lang="pt-BR" dirty="0" err="1" smtClean="0"/>
              <a:t>Allard</a:t>
            </a:r>
            <a:r>
              <a:rPr lang="pt-BR" dirty="0" smtClean="0"/>
              <a:t>, D. </a:t>
            </a:r>
            <a:r>
              <a:rPr lang="pt-BR" dirty="0" err="1" smtClean="0"/>
              <a:t>Handbook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Research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Culturally-Aware</a:t>
            </a:r>
            <a:r>
              <a:rPr lang="pt-BR" dirty="0" smtClean="0"/>
              <a:t>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Technology</a:t>
            </a:r>
            <a:r>
              <a:rPr lang="pt-BR" dirty="0" smtClean="0"/>
              <a:t>: Perspectives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Models</a:t>
            </a:r>
            <a:r>
              <a:rPr lang="pt-BR" dirty="0" smtClean="0"/>
              <a:t>. Hershey, PA, 242-264. ISBN 978-1-6152-0883-8 ; E-ISBN 978-1-6152-0884-5.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0363" indent="-360363" fontAlgn="base">
              <a:buNone/>
            </a:pPr>
            <a:r>
              <a:rPr lang="en-US" dirty="0" smtClean="0"/>
              <a:t>4. </a:t>
            </a:r>
            <a:r>
              <a:rPr lang="en-US" dirty="0" err="1" smtClean="0"/>
              <a:t>Hofstede</a:t>
            </a:r>
            <a:r>
              <a:rPr lang="en-US" dirty="0" smtClean="0"/>
              <a:t>, G. (1997). Cultures and Organizations: Software of the Mind. London: McGraw-Hill.</a:t>
            </a:r>
          </a:p>
          <a:p>
            <a:pPr marL="360363" indent="-360363" fontAlgn="base">
              <a:buNone/>
            </a:pPr>
            <a:r>
              <a:rPr lang="en-US" dirty="0" smtClean="0"/>
              <a:t>5. </a:t>
            </a:r>
            <a:r>
              <a:rPr lang="en-US" dirty="0" smtClean="0"/>
              <a:t>Chan, T. T., &amp; Bergen, B. (2005). Writing Direction Influences Spatial Cognition. Paper presented at the Proceedings of the 27th Annual Conference of the Cognitive Science Society. from http://www.cogsci.rpi.edu/CSJarchive/Proceedings/2005/docs/p412.pdf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 fontAlgn="base">
              <a:buNone/>
            </a:pPr>
            <a:r>
              <a:rPr lang="pt-BR" sz="2700" dirty="0" smtClean="0"/>
              <a:t>6. </a:t>
            </a:r>
            <a:r>
              <a:rPr lang="pt-BR" sz="2700" dirty="0" err="1" smtClean="0"/>
              <a:t>Siala</a:t>
            </a:r>
            <a:r>
              <a:rPr lang="pt-BR" sz="2700" dirty="0" smtClean="0"/>
              <a:t>, H., </a:t>
            </a:r>
            <a:r>
              <a:rPr lang="pt-BR" sz="2700" dirty="0" err="1" smtClean="0"/>
              <a:t>O'Keefe</a:t>
            </a:r>
            <a:r>
              <a:rPr lang="pt-BR" sz="2700" dirty="0" smtClean="0"/>
              <a:t>, R. M., &amp; </a:t>
            </a:r>
            <a:r>
              <a:rPr lang="pt-BR" sz="2700" dirty="0" err="1" smtClean="0"/>
              <a:t>Hone</a:t>
            </a:r>
            <a:r>
              <a:rPr lang="pt-BR" sz="2700" dirty="0" smtClean="0"/>
              <a:t>, K. S. (2004).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Impact</a:t>
            </a:r>
            <a:r>
              <a:rPr lang="pt-BR" sz="2700" dirty="0" smtClean="0"/>
              <a:t> </a:t>
            </a:r>
            <a:r>
              <a:rPr lang="pt-BR" sz="2700" dirty="0" err="1" smtClean="0"/>
              <a:t>of</a:t>
            </a:r>
            <a:r>
              <a:rPr lang="pt-BR" sz="2700" dirty="0" smtClean="0"/>
              <a:t> </a:t>
            </a:r>
            <a:r>
              <a:rPr lang="pt-BR" sz="2700" dirty="0" err="1" smtClean="0"/>
              <a:t>Religious</a:t>
            </a:r>
            <a:r>
              <a:rPr lang="pt-BR" sz="2700" dirty="0" smtClean="0"/>
              <a:t> </a:t>
            </a:r>
            <a:r>
              <a:rPr lang="pt-BR" sz="2700" dirty="0" err="1" smtClean="0"/>
              <a:t>Affiliation</a:t>
            </a:r>
            <a:r>
              <a:rPr lang="pt-BR" sz="2700" dirty="0" smtClean="0"/>
              <a:t> </a:t>
            </a:r>
            <a:r>
              <a:rPr lang="pt-BR" sz="2700" dirty="0" err="1" smtClean="0"/>
              <a:t>on</a:t>
            </a:r>
            <a:r>
              <a:rPr lang="pt-BR" sz="2700" dirty="0" smtClean="0"/>
              <a:t> </a:t>
            </a:r>
            <a:r>
              <a:rPr lang="pt-BR" sz="2700" dirty="0" err="1" smtClean="0"/>
              <a:t>Trust</a:t>
            </a:r>
            <a:r>
              <a:rPr lang="pt-BR" sz="2700" dirty="0" smtClean="0"/>
              <a:t> in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Context</a:t>
            </a:r>
            <a:r>
              <a:rPr lang="pt-BR" sz="2700" dirty="0" smtClean="0"/>
              <a:t> </a:t>
            </a:r>
            <a:r>
              <a:rPr lang="pt-BR" sz="2700" dirty="0" err="1" smtClean="0"/>
              <a:t>of</a:t>
            </a:r>
            <a:r>
              <a:rPr lang="pt-BR" sz="2700" dirty="0" smtClean="0"/>
              <a:t> </a:t>
            </a:r>
            <a:r>
              <a:rPr lang="pt-BR" sz="2700" dirty="0" err="1" smtClean="0"/>
              <a:t>Electronic</a:t>
            </a:r>
            <a:r>
              <a:rPr lang="pt-BR" sz="2700" dirty="0" smtClean="0"/>
              <a:t> </a:t>
            </a:r>
            <a:r>
              <a:rPr lang="pt-BR" sz="2700" dirty="0" err="1" smtClean="0"/>
              <a:t>Commerce</a:t>
            </a:r>
            <a:r>
              <a:rPr lang="pt-BR" sz="2700" dirty="0" smtClean="0"/>
              <a:t>. </a:t>
            </a:r>
            <a:r>
              <a:rPr lang="pt-BR" sz="2700" dirty="0" err="1" smtClean="0"/>
              <a:t>Interacting</a:t>
            </a:r>
            <a:r>
              <a:rPr lang="pt-BR" sz="2700" dirty="0" smtClean="0"/>
              <a:t> </a:t>
            </a:r>
            <a:r>
              <a:rPr lang="pt-BR" sz="2700" dirty="0" err="1" smtClean="0"/>
              <a:t>with</a:t>
            </a:r>
            <a:r>
              <a:rPr lang="pt-BR" sz="2700" dirty="0" smtClean="0"/>
              <a:t> </a:t>
            </a:r>
            <a:r>
              <a:rPr lang="pt-BR" sz="2700" dirty="0" err="1" smtClean="0"/>
              <a:t>Computers</a:t>
            </a:r>
            <a:r>
              <a:rPr lang="pt-BR" sz="2700" dirty="0" smtClean="0"/>
              <a:t>, 16, 7-27</a:t>
            </a:r>
            <a:r>
              <a:rPr lang="pt-BR" sz="2700" dirty="0" smtClean="0"/>
              <a:t>.</a:t>
            </a:r>
          </a:p>
          <a:p>
            <a:pPr marL="360363" indent="-360363" fontAlgn="base">
              <a:buNone/>
            </a:pPr>
            <a:r>
              <a:rPr lang="en-US" sz="2800" dirty="0" smtClean="0"/>
              <a:t>7. </a:t>
            </a:r>
            <a:r>
              <a:rPr lang="en-US" sz="2800" dirty="0" err="1" smtClean="0"/>
              <a:t>Reinecke</a:t>
            </a:r>
            <a:r>
              <a:rPr lang="en-US" sz="2800" dirty="0" smtClean="0"/>
              <a:t>, K. (2005). Conceptual Design and Development of an XML-based Ergonomic Multimedia Information and Learning Platform for the Education of Agricultural Advisers in Rwanda. Master Thesis, University of Koblenz</a:t>
            </a:r>
            <a:r>
              <a:rPr lang="en-US" sz="2800" dirty="0" smtClean="0"/>
              <a:t>.</a:t>
            </a:r>
            <a:endParaRPr lang="pt-BR" sz="27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cultura impacta a usabilidade e </a:t>
            </a:r>
            <a:r>
              <a:rPr lang="pt-BR" dirty="0" smtClean="0"/>
              <a:t>design</a:t>
            </a:r>
          </a:p>
          <a:p>
            <a:r>
              <a:rPr lang="pt-BR" dirty="0" smtClean="0"/>
              <a:t>Softwares internacionais realmente intuitivos devem refletir a orientação cultural de seus usuários e não serem apenas a tradução de uma interface Americana [2].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904305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41338" indent="-541338" fontAlgn="base">
              <a:buNone/>
            </a:pPr>
            <a:r>
              <a:rPr lang="en-US" dirty="0" smtClean="0"/>
              <a:t>8. </a:t>
            </a:r>
            <a:r>
              <a:rPr lang="en-US" dirty="0" err="1" smtClean="0"/>
              <a:t>Siaya</a:t>
            </a:r>
            <a:r>
              <a:rPr lang="en-US" dirty="0" smtClean="0"/>
              <a:t>, L. (2005). Public </a:t>
            </a:r>
            <a:r>
              <a:rPr lang="en-US" dirty="0" smtClean="0"/>
              <a:t>Experience, Attitudes</a:t>
            </a:r>
            <a:r>
              <a:rPr lang="en-US" dirty="0" smtClean="0"/>
              <a:t>, and Knowledge: A Report on Two National Surveys About International Education. Retrieved from </a:t>
            </a:r>
            <a:r>
              <a:rPr lang="en-US" dirty="0" smtClean="0">
                <a:hlinkClick r:id="rId2"/>
              </a:rPr>
              <a:t>http://www.acenet.edu/AM/Template.cfm?Section=Search&amp;template=/</a:t>
            </a:r>
            <a:r>
              <a:rPr lang="en-US" dirty="0" smtClean="0">
                <a:hlinkClick r:id="rId2"/>
              </a:rPr>
              <a:t>CM/HTMLDisplay.cfm&amp;ContentID=9433</a:t>
            </a:r>
            <a:endParaRPr lang="en-US" dirty="0" smtClean="0"/>
          </a:p>
          <a:p>
            <a:pPr marL="541338" indent="-541338" fontAlgn="base">
              <a:buNone/>
            </a:pPr>
            <a:r>
              <a:rPr lang="en-US" dirty="0" smtClean="0"/>
              <a:t>9. </a:t>
            </a:r>
            <a:r>
              <a:rPr lang="en-US" dirty="0" smtClean="0"/>
              <a:t>Microsoft (2004). Factors that Influence the Use of Computers. Retrieved from http://www.microsoft.com/enable/research/factors1.aspx</a:t>
            </a:r>
            <a:endParaRPr lang="pt-BR" dirty="0" smtClean="0"/>
          </a:p>
          <a:p>
            <a:pPr marL="541338" indent="-541338" fontAlgn="base">
              <a:buNone/>
            </a:pPr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Indivíduos se comunicam uns com os outros através da atribuição de significado às mensagens com base em suas crenças, atitudes e valores.</a:t>
            </a:r>
          </a:p>
          <a:p>
            <a:r>
              <a:rPr lang="pt-BR" dirty="0" smtClean="0"/>
              <a:t>A incompreensão é normal entre indivíduos de um mesmo contexto cultural devido às diferentes crenças, atitudes e valores de cada um.</a:t>
            </a:r>
          </a:p>
          <a:p>
            <a:r>
              <a:rPr lang="pt-BR" dirty="0" smtClean="0"/>
              <a:t>Essa incompreensão é ampliada por em interações de diferentes culturas. 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5163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Algumas pesquisas [1] mostram que chineses estão mais dispostos a trabalhar com interfaces úteis, ainda que difíceis, os indonésios tem menor tolerância à problemas de usabilidade e para os australianos a aparência é um importante fator.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619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Preferências culturais são certamente influenciadas por preferências pessoais, “borrando” as fronteiras entre personalidade e cultura; e cultura e natureza humana </a:t>
            </a:r>
            <a:r>
              <a:rPr lang="pt-BR" dirty="0" smtClean="0"/>
              <a:t>[4].</a:t>
            </a:r>
            <a:endParaRPr lang="pt-BR" dirty="0" smtClean="0"/>
          </a:p>
          <a:p>
            <a:r>
              <a:rPr lang="pt-BR" dirty="0" smtClean="0"/>
              <a:t>Cultura é uma construção dinâmica. Culturas influenciam umas as outras, e as pessoas podem também se adaptar a outras culturas, em certa medida.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13059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pessoas não pertencem necessariamente a uma única cultura, mas podem ser parte de várias diferentes culturas e formas de culturas. Assim, um usuário pode pertencer a uma determinada cultura </a:t>
            </a:r>
            <a:r>
              <a:rPr lang="pt-BR" b="1" dirty="0" smtClean="0"/>
              <a:t>nacional</a:t>
            </a:r>
            <a:r>
              <a:rPr lang="pt-BR" dirty="0" smtClean="0"/>
              <a:t>, mas pode se diferir de seu vizinho, pertencendo a uma outra cultura </a:t>
            </a:r>
            <a:r>
              <a:rPr lang="pt-BR" b="1" dirty="0" smtClean="0"/>
              <a:t>empresarial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19632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sobre 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computador pode adquirir conhecimentos a respeito do contexto cultural do usuários de diferentes formas:</a:t>
            </a:r>
          </a:p>
          <a:p>
            <a:pPr marL="514350" indent="-514350">
              <a:buAutoNum type="arabicPeriod"/>
            </a:pPr>
            <a:r>
              <a:rPr lang="pt-BR" dirty="0" smtClean="0"/>
              <a:t>Implicitamente, observando o comportamento do usuário</a:t>
            </a:r>
          </a:p>
          <a:p>
            <a:pPr marL="514350" indent="-514350">
              <a:buAutoNum type="arabicPeriod"/>
            </a:pPr>
            <a:r>
              <a:rPr lang="pt-BR" dirty="0" smtClean="0"/>
              <a:t>Explicitamente, questionando o usuário, de forma direta, sobre sua formação cultural e preferências [3]. 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Influência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estabelecer a conexão entre as informações sobre o contexto cultural do usuário e as regras de adaptação, é necessário investigar as variáveis mais comuns que etnologistas consideram como parte da cultura e extrair aquelas que influenciam na percepção [3]. 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çã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undição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ç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193</TotalTime>
  <Words>1480</Words>
  <Application>Microsoft Office PowerPoint</Application>
  <PresentationFormat>Apresentação na tela (4:3)</PresentationFormat>
  <Paragraphs>83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Fundição</vt:lpstr>
      <vt:lpstr>Aspectos culturais</vt:lpstr>
      <vt:lpstr>Tópicos</vt:lpstr>
      <vt:lpstr>O que</vt:lpstr>
      <vt:lpstr>Porque</vt:lpstr>
      <vt:lpstr>Porque</vt:lpstr>
      <vt:lpstr>Desafio</vt:lpstr>
      <vt:lpstr>Desafio</vt:lpstr>
      <vt:lpstr>Informações sobre o usuário</vt:lpstr>
      <vt:lpstr>Influência</vt:lpstr>
      <vt:lpstr>Influência</vt:lpstr>
      <vt:lpstr>Aspectos culturais influenciadores</vt:lpstr>
      <vt:lpstr>Nacionalidade</vt:lpstr>
      <vt:lpstr>Nacionalidade</vt:lpstr>
      <vt:lpstr>Nacionalidade</vt:lpstr>
      <vt:lpstr>Linguagem</vt:lpstr>
      <vt:lpstr>Linguagem</vt:lpstr>
      <vt:lpstr>Linguagem</vt:lpstr>
      <vt:lpstr>Religião</vt:lpstr>
      <vt:lpstr>Religião</vt:lpstr>
      <vt:lpstr>Educação</vt:lpstr>
      <vt:lpstr>Educação</vt:lpstr>
      <vt:lpstr>Educação</vt:lpstr>
      <vt:lpstr>Normas políticas e estrutura social</vt:lpstr>
      <vt:lpstr>Idade</vt:lpstr>
      <vt:lpstr>Idade</vt:lpstr>
      <vt:lpstr>Idade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culturais</dc:title>
  <dc:creator>Luana Muller</dc:creator>
  <cp:lastModifiedBy>Lucio Cossio</cp:lastModifiedBy>
  <cp:revision>42</cp:revision>
  <dcterms:created xsi:type="dcterms:W3CDTF">2012-10-14T23:53:33Z</dcterms:created>
  <dcterms:modified xsi:type="dcterms:W3CDTF">2012-10-21T23:54:49Z</dcterms:modified>
</cp:coreProperties>
</file>