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8184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01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94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81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71002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96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21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7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3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408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0207A0-2AF1-4319-B459-77868B1D63E6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93C125-38DB-45BC-A3DA-1F07B46CBA8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0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7" y="1133342"/>
            <a:ext cx="8361229" cy="1712889"/>
          </a:xfrm>
        </p:spPr>
        <p:txBody>
          <a:bodyPr/>
          <a:lstStyle/>
          <a:p>
            <a:r>
              <a:rPr lang="es-ES" sz="2800" dirty="0" smtClean="0">
                <a:solidFill>
                  <a:schemeClr val="tx1"/>
                </a:solidFill>
              </a:rPr>
              <a:t>División de ingeniería en sistemas computacionales</a:t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 smtClean="0">
                <a:solidFill>
                  <a:schemeClr val="tx1"/>
                </a:solidFill>
              </a:rPr>
              <a:t/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 smtClean="0">
                <a:solidFill>
                  <a:schemeClr val="tx1"/>
                </a:solidFill>
              </a:rPr>
              <a:t>COLAS CIRCULARES</a:t>
            </a:r>
            <a:endParaRPr lang="es-MX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7821" y="3201362"/>
            <a:ext cx="7596450" cy="2251338"/>
          </a:xfrm>
        </p:spPr>
        <p:txBody>
          <a:bodyPr>
            <a:normAutofit fontScale="55000" lnSpcReduction="20000"/>
          </a:bodyPr>
          <a:lstStyle/>
          <a:p>
            <a:r>
              <a:rPr lang="es-ES" sz="4900" dirty="0" smtClean="0">
                <a:solidFill>
                  <a:schemeClr val="bg1"/>
                </a:solidFill>
              </a:rPr>
              <a:t>Integrantes del equipo: </a:t>
            </a:r>
          </a:p>
          <a:p>
            <a:r>
              <a:rPr lang="es-ES" sz="4900" dirty="0" smtClean="0">
                <a:solidFill>
                  <a:schemeClr val="bg1"/>
                </a:solidFill>
              </a:rPr>
              <a:t>Jessica Lilian Becerra Hernández</a:t>
            </a:r>
          </a:p>
          <a:p>
            <a:r>
              <a:rPr lang="es-ES" sz="4900" dirty="0" smtClean="0">
                <a:solidFill>
                  <a:schemeClr val="bg1"/>
                </a:solidFill>
              </a:rPr>
              <a:t>José Lucio Hernández Noguez</a:t>
            </a:r>
          </a:p>
          <a:p>
            <a:r>
              <a:rPr lang="es-ES" sz="4900" dirty="0" smtClean="0">
                <a:solidFill>
                  <a:schemeClr val="bg1"/>
                </a:solidFill>
              </a:rPr>
              <a:t>Valeria Monroy Miranda</a:t>
            </a:r>
          </a:p>
          <a:p>
            <a:r>
              <a:rPr lang="es-ES" sz="4900" dirty="0" smtClean="0">
                <a:solidFill>
                  <a:schemeClr val="bg1"/>
                </a:solidFill>
              </a:rPr>
              <a:t>Kevin Jared Núñez Escalona </a:t>
            </a:r>
          </a:p>
          <a:p>
            <a:endParaRPr lang="es-ES" sz="4900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56" y="402729"/>
            <a:ext cx="960149" cy="1012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14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59826" y="573111"/>
            <a:ext cx="8361229" cy="1049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/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 smtClean="0">
                <a:solidFill>
                  <a:schemeClr val="tx1"/>
                </a:solidFill>
              </a:rPr>
              <a:t>COLAS CIRCULARES</a:t>
            </a:r>
            <a:endParaRPr lang="es-MX" sz="6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81032" y="1783724"/>
            <a:ext cx="9946315" cy="44367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dirty="0" smtClean="0">
                <a:solidFill>
                  <a:schemeClr val="tx1"/>
                </a:solidFill>
              </a:rPr>
              <a:t>¿Qué es una cola? </a:t>
            </a:r>
            <a:r>
              <a:rPr lang="es-MX" sz="2800" dirty="0">
                <a:solidFill>
                  <a:srgbClr val="00B050"/>
                </a:solidFill>
              </a:rPr>
              <a:t>Una cola es una estructura de datos que almacena elementos en una lista y permite acceder a los datos por uno de los dos extremos de la lista</a:t>
            </a:r>
            <a:r>
              <a:rPr lang="es-MX" sz="2800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endParaRPr lang="es-ES" sz="2800" dirty="0">
              <a:solidFill>
                <a:srgbClr val="00B050"/>
              </a:solidFill>
            </a:endParaRPr>
          </a:p>
          <a:p>
            <a:pPr algn="just"/>
            <a:endParaRPr lang="es-MX" sz="2800" dirty="0">
              <a:solidFill>
                <a:srgbClr val="00B050"/>
              </a:solidFill>
            </a:endParaRPr>
          </a:p>
          <a:p>
            <a:pPr algn="just"/>
            <a:r>
              <a:rPr lang="es-ES" sz="2800" dirty="0" smtClean="0">
                <a:solidFill>
                  <a:schemeClr val="tx1"/>
                </a:solidFill>
              </a:rPr>
              <a:t>¿Qué es una cola circular</a:t>
            </a:r>
            <a:r>
              <a:rPr lang="es-ES" sz="2800" dirty="0">
                <a:solidFill>
                  <a:schemeClr val="tx1"/>
                </a:solidFill>
              </a:rPr>
              <a:t>? </a:t>
            </a:r>
            <a:r>
              <a:rPr lang="es-ES" sz="2800" dirty="0">
                <a:solidFill>
                  <a:srgbClr val="C00000"/>
                </a:solidFill>
              </a:rPr>
              <a:t>Una cola circular o anillo es una estructura de datos en la que los elementos están de forma circular y cada elemento tiene un sucesor y un predecesor. Los elementos pueden consultarse, añadirse y eliminarse únicamente desde la cabeza del anillo que es una posición distinguida</a:t>
            </a:r>
            <a:r>
              <a:rPr lang="es-ES" sz="2800" dirty="0" smtClean="0">
                <a:solidFill>
                  <a:srgbClr val="C00000"/>
                </a:solidFill>
              </a:rPr>
              <a:t>.</a:t>
            </a:r>
          </a:p>
          <a:p>
            <a:pPr algn="just"/>
            <a:endParaRPr lang="es-ES" sz="2800" dirty="0" smtClean="0">
              <a:solidFill>
                <a:schemeClr val="tx1"/>
              </a:solidFill>
            </a:endParaRPr>
          </a:p>
          <a:p>
            <a:pPr algn="just"/>
            <a:r>
              <a:rPr lang="es-ES" sz="2800" dirty="0" smtClean="0">
                <a:solidFill>
                  <a:schemeClr val="tx1"/>
                </a:solidFill>
              </a:rPr>
              <a:t>¿</a:t>
            </a:r>
            <a:r>
              <a:rPr lang="es-ES" sz="2800" dirty="0">
                <a:solidFill>
                  <a:schemeClr val="tx1"/>
                </a:solidFill>
              </a:rPr>
              <a:t>Para qué sirven las colas? </a:t>
            </a:r>
          </a:p>
          <a:p>
            <a:pPr algn="just"/>
            <a:r>
              <a:rPr lang="es-ES" sz="2800" dirty="0">
                <a:solidFill>
                  <a:srgbClr val="00B050"/>
                </a:solidFill>
              </a:rPr>
              <a:t>Las colas se conocen como estructuras FIFO (first-in, first-out, primero en entrar-primero en salir), debido a la forma y orden de inserción y de extracción de elementos. Las colas tienen numerosas aplicaciones en el mundo de la computación: colas de mensajes, colas de tareas a realizar por una impresora, colas de prioridades, etc</a:t>
            </a:r>
            <a:r>
              <a:rPr lang="es-ES" sz="2800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s-ES" sz="2800" dirty="0" smtClean="0">
                <a:solidFill>
                  <a:schemeClr val="tx1"/>
                </a:solidFill>
              </a:rPr>
              <a:t>Ejemplo: </a:t>
            </a:r>
          </a:p>
          <a:p>
            <a:pPr algn="just"/>
            <a:endParaRPr lang="es-ES" sz="2800" dirty="0" smtClean="0">
              <a:solidFill>
                <a:schemeClr val="tx1"/>
              </a:solidFill>
            </a:endParaRPr>
          </a:p>
          <a:p>
            <a:pPr algn="just"/>
            <a:r>
              <a:rPr lang="es-ES" sz="2800" dirty="0" smtClean="0">
                <a:solidFill>
                  <a:schemeClr val="tx1"/>
                </a:solidFill>
              </a:rPr>
              <a:t>Este </a:t>
            </a:r>
            <a:r>
              <a:rPr lang="es-ES" sz="2800" dirty="0">
                <a:solidFill>
                  <a:schemeClr val="tx1"/>
                </a:solidFill>
              </a:rPr>
              <a:t>sistema tiene el gran inconveniente de que si su trabajo personal consta de una única página para imprimir y delante de su petición de impresión existe otra petición para imprimir un informe de 300 páginas, deberá esperar a la impresión de esas 300 páginas antes de que se imprima su página.</a:t>
            </a:r>
            <a:endParaRPr lang="es-ES" sz="2800" dirty="0" smtClean="0">
              <a:solidFill>
                <a:schemeClr val="tx1"/>
              </a:solidFill>
            </a:endParaRPr>
          </a:p>
          <a:p>
            <a:pPr algn="just"/>
            <a:endParaRPr lang="es-ES" sz="2800" dirty="0" smtClean="0">
              <a:solidFill>
                <a:srgbClr val="00B050"/>
              </a:solidFill>
            </a:endParaRPr>
          </a:p>
          <a:p>
            <a:pPr algn="just"/>
            <a:endParaRPr lang="es-ES" sz="2800" dirty="0">
              <a:solidFill>
                <a:srgbClr val="00B050"/>
              </a:solidFill>
            </a:endParaRPr>
          </a:p>
          <a:p>
            <a:pPr algn="just"/>
            <a:endParaRPr lang="es-ES" sz="28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3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59826" y="573111"/>
            <a:ext cx="8361229" cy="1049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/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 smtClean="0">
                <a:solidFill>
                  <a:schemeClr val="tx1"/>
                </a:solidFill>
              </a:rPr>
              <a:t>OPERACIONES PARA DEFINIR UNA COLA </a:t>
            </a:r>
            <a:endParaRPr lang="es-MX" sz="6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81032" y="1783724"/>
            <a:ext cx="9946315" cy="4436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2800" dirty="0" smtClean="0">
                <a:solidFill>
                  <a:schemeClr val="tx1"/>
                </a:solidFill>
              </a:rPr>
              <a:t>Las </a:t>
            </a:r>
            <a:r>
              <a:rPr lang="es-MX" sz="2800" dirty="0">
                <a:solidFill>
                  <a:schemeClr val="tx1"/>
                </a:solidFill>
              </a:rPr>
              <a:t>operaciones que sirven para definir una cola y poder manipular su contenido son las siguientes</a:t>
            </a:r>
            <a:r>
              <a:rPr lang="es-MX" sz="2800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s-MX" sz="2800" dirty="0"/>
          </a:p>
          <a:p>
            <a:pPr algn="just"/>
            <a:endParaRPr lang="es-ES" sz="2800" dirty="0" smtClean="0">
              <a:solidFill>
                <a:srgbClr val="00B050"/>
              </a:solidFill>
            </a:endParaRPr>
          </a:p>
          <a:p>
            <a:pPr algn="just"/>
            <a:endParaRPr lang="es-ES" sz="2800" dirty="0">
              <a:solidFill>
                <a:srgbClr val="00B050"/>
              </a:solidFill>
            </a:endParaRPr>
          </a:p>
          <a:p>
            <a:pPr algn="just"/>
            <a:endParaRPr lang="es-ES" sz="28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59794"/>
              </p:ext>
            </p:extLst>
          </p:nvPr>
        </p:nvGraphicFramePr>
        <p:xfrm>
          <a:off x="2274602" y="2652642"/>
          <a:ext cx="7564856" cy="369811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782428"/>
                <a:gridCol w="3782428"/>
              </a:tblGrid>
              <a:tr h="257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Tipo de dato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Elemento que se almacena en la cola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Operaciones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 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Crear Cola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Inicia la cola como vacía 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Insertar 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Añade un elemento por el final de la cola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7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Quitar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Retira (extrae) el elemento frente de la cola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Cola vacía 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Comprueba si la cola está llena de elementos 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Frente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Obtiene el elemento frente o primero de la cola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84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</a:rPr>
                        <a:t>Tamaño de la cola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Número de elementos máximo que puede contener la cola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6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59826" y="573111"/>
            <a:ext cx="8361229" cy="1049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/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 smtClean="0">
                <a:solidFill>
                  <a:schemeClr val="tx1"/>
                </a:solidFill>
              </a:rPr>
              <a:t>COLAS CIRCULARES </a:t>
            </a:r>
            <a:endParaRPr lang="es-MX" sz="6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81032" y="1783724"/>
            <a:ext cx="9946315" cy="4436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2800" dirty="0" smtClean="0">
                <a:solidFill>
                  <a:schemeClr val="tx1"/>
                </a:solidFill>
              </a:rPr>
              <a:t>La forma </a:t>
            </a:r>
            <a:r>
              <a:rPr lang="es-MX" sz="2800" dirty="0">
                <a:solidFill>
                  <a:schemeClr val="tx1"/>
                </a:solidFill>
              </a:rPr>
              <a:t>más eficiente de almacenar una cola en un </a:t>
            </a:r>
            <a:r>
              <a:rPr lang="es-MX" sz="2800" i="1" dirty="0">
                <a:solidFill>
                  <a:schemeClr val="tx1"/>
                </a:solidFill>
              </a:rPr>
              <a:t>array </a:t>
            </a:r>
            <a:r>
              <a:rPr lang="es-MX" sz="2800" dirty="0">
                <a:solidFill>
                  <a:schemeClr val="tx1"/>
                </a:solidFill>
              </a:rPr>
              <a:t>es modelarlo de tal forma que se una el extremo final con el extremo cabeza. Tal </a:t>
            </a:r>
            <a:r>
              <a:rPr lang="es-MX" sz="2800" i="1" dirty="0">
                <a:solidFill>
                  <a:schemeClr val="tx1"/>
                </a:solidFill>
              </a:rPr>
              <a:t>array </a:t>
            </a:r>
            <a:r>
              <a:rPr lang="es-MX" sz="2800" dirty="0">
                <a:solidFill>
                  <a:schemeClr val="tx1"/>
                </a:solidFill>
              </a:rPr>
              <a:t>se denomina </a:t>
            </a:r>
            <a:r>
              <a:rPr lang="es-MX" sz="2800" i="1" dirty="0">
                <a:solidFill>
                  <a:schemeClr val="tx1"/>
                </a:solidFill>
              </a:rPr>
              <a:t>array circular </a:t>
            </a:r>
            <a:r>
              <a:rPr lang="es-MX" sz="2800" dirty="0">
                <a:solidFill>
                  <a:schemeClr val="tx1"/>
                </a:solidFill>
              </a:rPr>
              <a:t>y </a:t>
            </a:r>
            <a:r>
              <a:rPr lang="es-MX" sz="2800" dirty="0">
                <a:solidFill>
                  <a:srgbClr val="00B050"/>
                </a:solidFill>
              </a:rPr>
              <a:t>permite que la totalidad de sus posiciones se utilicen para almacenar elementos de la cola sin necesidad de desplazar elementos.</a:t>
            </a:r>
          </a:p>
          <a:p>
            <a:pPr algn="just"/>
            <a:endParaRPr lang="es-ES" sz="2800" dirty="0" smtClean="0">
              <a:solidFill>
                <a:srgbClr val="00B050"/>
              </a:solidFill>
            </a:endParaRPr>
          </a:p>
          <a:p>
            <a:pPr algn="just"/>
            <a:endParaRPr lang="es-ES" sz="2800" dirty="0">
              <a:solidFill>
                <a:srgbClr val="00B050"/>
              </a:solidFill>
            </a:endParaRPr>
          </a:p>
          <a:p>
            <a:pPr algn="just"/>
            <a:endParaRPr lang="es-ES" sz="2800" dirty="0" smtClean="0">
              <a:solidFill>
                <a:srgbClr val="C0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381" y="3925995"/>
            <a:ext cx="2713338" cy="22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59826" y="573111"/>
            <a:ext cx="8361229" cy="1049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/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 smtClean="0">
                <a:solidFill>
                  <a:schemeClr val="tx1"/>
                </a:solidFill>
              </a:rPr>
              <a:t>COLAS CIRCULARES </a:t>
            </a:r>
            <a:endParaRPr lang="es-MX" sz="6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81032" y="1783724"/>
            <a:ext cx="9946315" cy="4436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dirty="0">
                <a:solidFill>
                  <a:schemeClr val="tx1"/>
                </a:solidFill>
              </a:rPr>
              <a:t>El array se almacena de modo natural en la memoria como un bloque lineal de n elementos. Se necesitan dos marcadores (apuntadores) </a:t>
            </a:r>
            <a:r>
              <a:rPr lang="es-ES" sz="2800" dirty="0">
                <a:solidFill>
                  <a:srgbClr val="00B050"/>
                </a:solidFill>
              </a:rPr>
              <a:t>frente y fin </a:t>
            </a:r>
            <a:r>
              <a:rPr lang="es-ES" sz="2800" dirty="0">
                <a:solidFill>
                  <a:schemeClr val="tx1"/>
                </a:solidFill>
              </a:rPr>
              <a:t>para indicar, respectivamente, la posición del elemento cabeza y del último elemento puesto en la cola</a:t>
            </a:r>
            <a:r>
              <a:rPr lang="es-ES" sz="28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s-ES" sz="2800" dirty="0" smtClean="0">
              <a:solidFill>
                <a:schemeClr val="tx1"/>
              </a:solidFill>
            </a:endParaRPr>
          </a:p>
        </p:txBody>
      </p:sp>
      <p:pic>
        <p:nvPicPr>
          <p:cNvPr id="11" name="Imagen 10"/>
          <p:cNvPicPr/>
          <p:nvPr/>
        </p:nvPicPr>
        <p:blipFill rotWithShape="1">
          <a:blip r:embed="rId2"/>
          <a:srcRect l="39578" t="22080" r="40646" b="49970"/>
          <a:stretch/>
        </p:blipFill>
        <p:spPr bwMode="auto">
          <a:xfrm>
            <a:off x="4680241" y="3875311"/>
            <a:ext cx="2802383" cy="20360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162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2159826" y="573111"/>
            <a:ext cx="8361229" cy="1049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/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 smtClean="0">
                <a:solidFill>
                  <a:schemeClr val="tx1"/>
                </a:solidFill>
              </a:rPr>
              <a:t>COLAS CIRCULARES </a:t>
            </a:r>
            <a:endParaRPr lang="es-MX" sz="6000" dirty="0">
              <a:solidFill>
                <a:schemeClr val="tx1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81032" y="1783724"/>
            <a:ext cx="9946315" cy="4436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2800" dirty="0" smtClean="0">
                <a:solidFill>
                  <a:schemeClr val="tx1"/>
                </a:solidFill>
              </a:rPr>
              <a:t>El </a:t>
            </a:r>
            <a:r>
              <a:rPr lang="es-MX" sz="2800" dirty="0" smtClean="0">
                <a:solidFill>
                  <a:srgbClr val="00B050"/>
                </a:solidFill>
              </a:rPr>
              <a:t>frente</a:t>
            </a:r>
            <a:r>
              <a:rPr lang="es-MX" sz="2800" dirty="0" smtClean="0">
                <a:solidFill>
                  <a:schemeClr val="tx1"/>
                </a:solidFill>
              </a:rPr>
              <a:t> </a:t>
            </a:r>
            <a:r>
              <a:rPr lang="es-MX" sz="2800" dirty="0">
                <a:solidFill>
                  <a:schemeClr val="tx1"/>
                </a:solidFill>
              </a:rPr>
              <a:t>siempre contiene la posición del primer elemento de la cola y avanza en el sentido de las agujas del reloj; </a:t>
            </a:r>
            <a:r>
              <a:rPr lang="es-MX" sz="2800" b="1" dirty="0">
                <a:solidFill>
                  <a:srgbClr val="00B050"/>
                </a:solidFill>
              </a:rPr>
              <a:t>fin</a:t>
            </a:r>
            <a:r>
              <a:rPr lang="es-MX" sz="2800" dirty="0">
                <a:solidFill>
                  <a:srgbClr val="00B050"/>
                </a:solidFill>
              </a:rPr>
              <a:t> </a:t>
            </a:r>
            <a:r>
              <a:rPr lang="es-MX" sz="2800" dirty="0">
                <a:solidFill>
                  <a:schemeClr val="tx1"/>
                </a:solidFill>
              </a:rPr>
              <a:t>contiene la posición donde se puso el último elemento y también avanza en el sentido del reloj (circularmente a la derecha). La implementación del movimiento circular se realiza según la </a:t>
            </a:r>
            <a:r>
              <a:rPr lang="es-MX" sz="2800" i="1" dirty="0">
                <a:solidFill>
                  <a:schemeClr val="tx1"/>
                </a:solidFill>
              </a:rPr>
              <a:t>teoría de los restos, </a:t>
            </a:r>
            <a:r>
              <a:rPr lang="es-MX" sz="2800" dirty="0">
                <a:solidFill>
                  <a:schemeClr val="tx1"/>
                </a:solidFill>
              </a:rPr>
              <a:t>de tal forma que se generen índices de 0 a MAXTAMQ-1:</a:t>
            </a:r>
          </a:p>
          <a:p>
            <a:pPr algn="just"/>
            <a:endParaRPr lang="es-ES" sz="2800" dirty="0" smtClean="0">
              <a:solidFill>
                <a:schemeClr val="tx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42" y="4516470"/>
            <a:ext cx="2823196" cy="17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1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42395" y="1294326"/>
            <a:ext cx="9972072" cy="51451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MX" sz="5000" dirty="0" smtClean="0">
                <a:solidFill>
                  <a:schemeClr val="tx1"/>
                </a:solidFill>
              </a:rPr>
              <a:t>Los </a:t>
            </a:r>
            <a:r>
              <a:rPr lang="es-MX" sz="5000" dirty="0">
                <a:solidFill>
                  <a:schemeClr val="tx1"/>
                </a:solidFill>
              </a:rPr>
              <a:t>algoritmos que formalizan la gestión de colas en un </a:t>
            </a:r>
            <a:r>
              <a:rPr lang="es-MX" sz="5000" i="1" dirty="0">
                <a:solidFill>
                  <a:schemeClr val="tx1"/>
                </a:solidFill>
              </a:rPr>
              <a:t>array </a:t>
            </a:r>
            <a:r>
              <a:rPr lang="es-MX" sz="5000" dirty="0">
                <a:solidFill>
                  <a:schemeClr val="tx1"/>
                </a:solidFill>
              </a:rPr>
              <a:t>circular han de incluir las operaciones básicas del </a:t>
            </a:r>
            <a:r>
              <a:rPr lang="es-MX" sz="5000" i="1" dirty="0">
                <a:solidFill>
                  <a:schemeClr val="tx1"/>
                </a:solidFill>
              </a:rPr>
              <a:t>TAD Cola</a:t>
            </a:r>
            <a:r>
              <a:rPr lang="es-MX" sz="5000" dirty="0">
                <a:solidFill>
                  <a:schemeClr val="tx1"/>
                </a:solidFill>
              </a:rPr>
              <a:t>, en concreto, las siguientes tareas básicas:</a:t>
            </a:r>
          </a:p>
          <a:p>
            <a:pPr lvl="0" algn="just"/>
            <a:endParaRPr lang="es-MX" sz="5000" dirty="0" smtClean="0">
              <a:solidFill>
                <a:schemeClr val="tx1"/>
              </a:solidFill>
            </a:endParaRPr>
          </a:p>
          <a:p>
            <a:pPr lvl="0" algn="just"/>
            <a:r>
              <a:rPr lang="es-MX" sz="5000" dirty="0" smtClean="0">
                <a:solidFill>
                  <a:schemeClr val="tx1"/>
                </a:solidFill>
              </a:rPr>
              <a:t>Creación </a:t>
            </a:r>
            <a:r>
              <a:rPr lang="es-MX" sz="5000" dirty="0">
                <a:solidFill>
                  <a:schemeClr val="tx1"/>
                </a:solidFill>
              </a:rPr>
              <a:t>de una cola vacía, de tal forma que fin apunte a una posición inmediatamente anterior a </a:t>
            </a:r>
            <a:r>
              <a:rPr lang="es-MX" sz="5000" i="1" dirty="0">
                <a:solidFill>
                  <a:srgbClr val="00B050"/>
                </a:solidFill>
              </a:rPr>
              <a:t>frente</a:t>
            </a:r>
            <a:r>
              <a:rPr lang="es-MX" sz="5000" dirty="0">
                <a:solidFill>
                  <a:schemeClr val="tx1"/>
                </a:solidFill>
              </a:rPr>
              <a:t>: </a:t>
            </a:r>
          </a:p>
          <a:p>
            <a:pPr algn="just"/>
            <a:r>
              <a:rPr lang="es-MX" sz="5000" i="1" dirty="0">
                <a:solidFill>
                  <a:srgbClr val="00B050"/>
                </a:solidFill>
              </a:rPr>
              <a:t>frente = 0; fin = MAXTAMQ-1.</a:t>
            </a:r>
            <a:endParaRPr lang="es-MX" sz="5000" dirty="0">
              <a:solidFill>
                <a:srgbClr val="00B050"/>
              </a:solidFill>
            </a:endParaRPr>
          </a:p>
          <a:p>
            <a:pPr lvl="0" algn="just"/>
            <a:endParaRPr lang="es-MX" sz="5000" dirty="0" smtClean="0">
              <a:solidFill>
                <a:schemeClr val="tx1"/>
              </a:solidFill>
            </a:endParaRPr>
          </a:p>
          <a:p>
            <a:pPr lvl="0" algn="just"/>
            <a:r>
              <a:rPr lang="es-MX" sz="5000" dirty="0" smtClean="0">
                <a:solidFill>
                  <a:schemeClr val="tx1"/>
                </a:solidFill>
              </a:rPr>
              <a:t>Comprobar </a:t>
            </a:r>
            <a:r>
              <a:rPr lang="es-MX" sz="5000" dirty="0">
                <a:solidFill>
                  <a:schemeClr val="tx1"/>
                </a:solidFill>
              </a:rPr>
              <a:t>si una cola está vacía: </a:t>
            </a:r>
          </a:p>
          <a:p>
            <a:pPr algn="just"/>
            <a:r>
              <a:rPr lang="es-MX" sz="5000" i="1" dirty="0">
                <a:solidFill>
                  <a:srgbClr val="00B050"/>
                </a:solidFill>
              </a:rPr>
              <a:t>frente == siguiente (fin)</a:t>
            </a:r>
            <a:endParaRPr lang="es-MX" sz="5000" dirty="0">
              <a:solidFill>
                <a:srgbClr val="00B050"/>
              </a:solidFill>
            </a:endParaRPr>
          </a:p>
          <a:p>
            <a:pPr lvl="0" algn="just"/>
            <a:endParaRPr lang="es-MX" sz="5000" dirty="0" smtClean="0">
              <a:solidFill>
                <a:schemeClr val="tx1"/>
              </a:solidFill>
            </a:endParaRPr>
          </a:p>
          <a:p>
            <a:pPr lvl="0" algn="just"/>
            <a:r>
              <a:rPr lang="es-MX" sz="5000" dirty="0" smtClean="0">
                <a:solidFill>
                  <a:schemeClr val="tx1"/>
                </a:solidFill>
              </a:rPr>
              <a:t>Comprobar </a:t>
            </a:r>
            <a:r>
              <a:rPr lang="es-MX" sz="5000" dirty="0">
                <a:solidFill>
                  <a:schemeClr val="tx1"/>
                </a:solidFill>
              </a:rPr>
              <a:t>si una cola está llena. Para diferenciar la condición de </a:t>
            </a:r>
            <a:r>
              <a:rPr lang="es-MX" sz="5000" i="1" dirty="0">
                <a:solidFill>
                  <a:schemeClr val="tx1"/>
                </a:solidFill>
              </a:rPr>
              <a:t>cola llena </a:t>
            </a:r>
            <a:r>
              <a:rPr lang="es-MX" sz="5000" dirty="0">
                <a:solidFill>
                  <a:schemeClr val="tx1"/>
                </a:solidFill>
              </a:rPr>
              <a:t>de </a:t>
            </a:r>
            <a:r>
              <a:rPr lang="es-MX" sz="5000" i="1" dirty="0">
                <a:solidFill>
                  <a:schemeClr val="tx1"/>
                </a:solidFill>
              </a:rPr>
              <a:t>cola vacía </a:t>
            </a:r>
            <a:r>
              <a:rPr lang="es-MX" sz="5000" dirty="0">
                <a:solidFill>
                  <a:schemeClr val="tx1"/>
                </a:solidFill>
              </a:rPr>
              <a:t>se sacrifica una posición del </a:t>
            </a:r>
            <a:r>
              <a:rPr lang="es-MX" sz="5000" i="1" dirty="0">
                <a:solidFill>
                  <a:schemeClr val="tx1"/>
                </a:solidFill>
              </a:rPr>
              <a:t>array, </a:t>
            </a:r>
            <a:r>
              <a:rPr lang="es-MX" sz="5000" dirty="0">
                <a:solidFill>
                  <a:schemeClr val="tx1"/>
                </a:solidFill>
              </a:rPr>
              <a:t>de tal forma que la capacidad de la cola va a ser </a:t>
            </a:r>
            <a:r>
              <a:rPr lang="es-MX" sz="5000" i="1" dirty="0">
                <a:solidFill>
                  <a:schemeClr val="tx1"/>
                </a:solidFill>
              </a:rPr>
              <a:t>MAXTAMQ-1</a:t>
            </a:r>
            <a:r>
              <a:rPr lang="es-MX" sz="5000" dirty="0">
                <a:solidFill>
                  <a:schemeClr val="tx1"/>
                </a:solidFill>
              </a:rPr>
              <a:t>. </a:t>
            </a:r>
            <a:r>
              <a:rPr lang="es-MX" sz="5000" dirty="0" smtClean="0">
                <a:solidFill>
                  <a:schemeClr val="tx1"/>
                </a:solidFill>
              </a:rPr>
              <a:t>La </a:t>
            </a:r>
            <a:r>
              <a:rPr lang="es-MX" sz="5000" dirty="0">
                <a:solidFill>
                  <a:schemeClr val="tx1"/>
                </a:solidFill>
              </a:rPr>
              <a:t>condición de cola llena es: </a:t>
            </a:r>
          </a:p>
          <a:p>
            <a:pPr algn="just"/>
            <a:r>
              <a:rPr lang="es-MX" sz="5000" i="1" dirty="0">
                <a:solidFill>
                  <a:srgbClr val="00B050"/>
                </a:solidFill>
              </a:rPr>
              <a:t>frente == siguiente (siguiente (fin))</a:t>
            </a:r>
            <a:r>
              <a:rPr lang="es-MX" sz="5000" dirty="0">
                <a:solidFill>
                  <a:srgbClr val="00B050"/>
                </a:solidFill>
              </a:rPr>
              <a:t>. </a:t>
            </a:r>
          </a:p>
          <a:p>
            <a:pPr lvl="0" algn="just"/>
            <a:endParaRPr lang="es-MX" sz="5000" dirty="0" smtClean="0">
              <a:solidFill>
                <a:schemeClr val="tx1"/>
              </a:solidFill>
            </a:endParaRPr>
          </a:p>
          <a:p>
            <a:pPr lvl="0" algn="just"/>
            <a:r>
              <a:rPr lang="es-MX" sz="5000" dirty="0" smtClean="0">
                <a:solidFill>
                  <a:schemeClr val="tx1"/>
                </a:solidFill>
              </a:rPr>
              <a:t>Poner un elemento a la cola: si la cola no está llena, avanzar fin a la siguiente posición, </a:t>
            </a:r>
            <a:r>
              <a:rPr lang="es-MX" sz="5000" i="1" dirty="0" smtClean="0">
                <a:solidFill>
                  <a:srgbClr val="00B050"/>
                </a:solidFill>
              </a:rPr>
              <a:t>fin </a:t>
            </a:r>
            <a:r>
              <a:rPr lang="es-MX" sz="5000" i="1" dirty="0">
                <a:solidFill>
                  <a:srgbClr val="00B050"/>
                </a:solidFill>
              </a:rPr>
              <a:t>= (fin + 1) % MAXTAMQ</a:t>
            </a:r>
            <a:r>
              <a:rPr lang="es-MX" sz="5000" dirty="0">
                <a:solidFill>
                  <a:schemeClr val="tx1"/>
                </a:solidFill>
              </a:rPr>
              <a:t>, y </a:t>
            </a:r>
            <a:r>
              <a:rPr lang="es-MX" sz="5000" dirty="0" smtClean="0">
                <a:solidFill>
                  <a:schemeClr val="tx1"/>
                </a:solidFill>
              </a:rPr>
              <a:t>asignar </a:t>
            </a:r>
            <a:r>
              <a:rPr lang="es-MX" sz="5000" dirty="0">
                <a:solidFill>
                  <a:schemeClr val="tx1"/>
                </a:solidFill>
              </a:rPr>
              <a:t>el elemento. </a:t>
            </a:r>
          </a:p>
          <a:p>
            <a:pPr lvl="0" algn="just"/>
            <a:endParaRPr lang="es-MX" sz="5000" dirty="0" smtClean="0">
              <a:solidFill>
                <a:schemeClr val="tx1"/>
              </a:solidFill>
            </a:endParaRPr>
          </a:p>
          <a:p>
            <a:pPr lvl="0" algn="just"/>
            <a:r>
              <a:rPr lang="es-MX" sz="5000" dirty="0" smtClean="0">
                <a:solidFill>
                  <a:schemeClr val="tx1"/>
                </a:solidFill>
              </a:rPr>
              <a:t>Retirar </a:t>
            </a:r>
            <a:r>
              <a:rPr lang="es-MX" sz="5000" dirty="0">
                <a:solidFill>
                  <a:schemeClr val="tx1"/>
                </a:solidFill>
              </a:rPr>
              <a:t>un elemento de la cola: si la cola no está vacía, quitarlo de la posición</a:t>
            </a:r>
            <a:r>
              <a:rPr lang="es-MX" sz="5000" dirty="0"/>
              <a:t> </a:t>
            </a:r>
            <a:r>
              <a:rPr lang="es-MX" sz="5000" i="1" dirty="0">
                <a:solidFill>
                  <a:srgbClr val="00B050"/>
                </a:solidFill>
              </a:rPr>
              <a:t>frente</a:t>
            </a:r>
            <a:r>
              <a:rPr lang="es-MX" sz="5000" dirty="0"/>
              <a:t> </a:t>
            </a:r>
            <a:r>
              <a:rPr lang="es-MX" sz="5000" dirty="0">
                <a:solidFill>
                  <a:schemeClr val="tx1"/>
                </a:solidFill>
              </a:rPr>
              <a:t>y avanzar </a:t>
            </a:r>
            <a:r>
              <a:rPr lang="es-MX" sz="5000" i="1" dirty="0">
                <a:solidFill>
                  <a:srgbClr val="00B050"/>
                </a:solidFill>
              </a:rPr>
              <a:t>frente</a:t>
            </a:r>
            <a:r>
              <a:rPr lang="es-MX" sz="5000" dirty="0"/>
              <a:t> </a:t>
            </a:r>
            <a:r>
              <a:rPr lang="es-MX" sz="5000" dirty="0">
                <a:solidFill>
                  <a:schemeClr val="tx1"/>
                </a:solidFill>
              </a:rPr>
              <a:t>a la siguiente posición:</a:t>
            </a:r>
            <a:r>
              <a:rPr lang="es-MX" sz="5000" i="1" dirty="0">
                <a:solidFill>
                  <a:srgbClr val="00B050"/>
                </a:solidFill>
              </a:rPr>
              <a:t>(frente + 1) % MAXTAMQ</a:t>
            </a:r>
            <a:r>
              <a:rPr lang="es-MX" sz="5000" dirty="0">
                <a:solidFill>
                  <a:srgbClr val="00B050"/>
                </a:solidFill>
              </a:rPr>
              <a:t>.</a:t>
            </a:r>
          </a:p>
          <a:p>
            <a:pPr lvl="0" algn="just"/>
            <a:endParaRPr lang="es-MX" sz="5000" dirty="0" smtClean="0">
              <a:solidFill>
                <a:schemeClr val="tx1"/>
              </a:solidFill>
            </a:endParaRPr>
          </a:p>
          <a:p>
            <a:pPr lvl="0" algn="just"/>
            <a:r>
              <a:rPr lang="es-MX" sz="5000" dirty="0" smtClean="0">
                <a:solidFill>
                  <a:schemeClr val="tx1"/>
                </a:solidFill>
              </a:rPr>
              <a:t>Obtener </a:t>
            </a:r>
            <a:r>
              <a:rPr lang="es-MX" sz="5000" dirty="0">
                <a:solidFill>
                  <a:schemeClr val="tx1"/>
                </a:solidFill>
              </a:rPr>
              <a:t>el elemento primero de la cola, si la cola no está vacía, sin suprimirlo de la cola.</a:t>
            </a:r>
          </a:p>
          <a:p>
            <a:pPr algn="just"/>
            <a:r>
              <a:rPr lang="es-ES" sz="28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159826" y="135229"/>
            <a:ext cx="8361229" cy="1049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/>
            </a:r>
            <a:br>
              <a:rPr lang="es-ES" sz="2800" dirty="0" smtClean="0">
                <a:solidFill>
                  <a:schemeClr val="tx1"/>
                </a:solidFill>
              </a:rPr>
            </a:br>
            <a:r>
              <a:rPr lang="es-ES" sz="2800" dirty="0" smtClean="0">
                <a:solidFill>
                  <a:schemeClr val="tx1"/>
                </a:solidFill>
              </a:rPr>
              <a:t>COLAS CIRCULARES </a:t>
            </a:r>
            <a:endParaRPr lang="es-MX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347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73</TotalTime>
  <Words>722</Words>
  <Application>Microsoft Office PowerPoint</Application>
  <PresentationFormat>Panorámica</PresentationFormat>
  <Paragraphs>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Times New Roman</vt:lpstr>
      <vt:lpstr>Crop</vt:lpstr>
      <vt:lpstr>División de ingeniería en sistemas computacionales  COLAS CIRCULARES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División de ingeniería en sistemas computacionales  COLAS CIRCULARES</dc:title>
  <dc:creator>ALEJANDRO</dc:creator>
  <cp:lastModifiedBy>ALEJANDRO</cp:lastModifiedBy>
  <cp:revision>6</cp:revision>
  <dcterms:created xsi:type="dcterms:W3CDTF">2019-11-07T03:26:30Z</dcterms:created>
  <dcterms:modified xsi:type="dcterms:W3CDTF">2019-11-07T04:39:44Z</dcterms:modified>
</cp:coreProperties>
</file>