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9"/>
  </p:notesMasterIdLst>
  <p:sldIdLst>
    <p:sldId id="257" r:id="rId2"/>
    <p:sldId id="258" r:id="rId3"/>
    <p:sldId id="274" r:id="rId4"/>
    <p:sldId id="259" r:id="rId5"/>
    <p:sldId id="261" r:id="rId6"/>
    <p:sldId id="292" r:id="rId7"/>
    <p:sldId id="260" r:id="rId8"/>
    <p:sldId id="273" r:id="rId9"/>
    <p:sldId id="262" r:id="rId10"/>
    <p:sldId id="263" r:id="rId11"/>
    <p:sldId id="264" r:id="rId12"/>
    <p:sldId id="265" r:id="rId13"/>
    <p:sldId id="266" r:id="rId14"/>
    <p:sldId id="267" r:id="rId15"/>
    <p:sldId id="268" r:id="rId16"/>
    <p:sldId id="269" r:id="rId17"/>
    <p:sldId id="270" r:id="rId18"/>
    <p:sldId id="271" r:id="rId19"/>
    <p:sldId id="272"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47C658-7ADD-43C2-BB47-2BEA004BF4A7}" v="5" dt="2021-12-24T15:19:21.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1" autoAdjust="0"/>
  </p:normalViewPr>
  <p:slideViewPr>
    <p:cSldViewPr snapToGrid="0">
      <p:cViewPr>
        <p:scale>
          <a:sx n="70" d="100"/>
          <a:sy n="70" d="100"/>
        </p:scale>
        <p:origin x="442"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38E5CC-FFD7-4921-B85A-BC18368CE41E}" type="datetimeFigureOut">
              <a:rPr lang="ru-RU" smtClean="0"/>
              <a:t>24.12.2021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B55F87-E913-4BBC-97E5-4D964998219A}" type="slidenum">
              <a:rPr lang="ru-RU" smtClean="0"/>
              <a:t>‹#›</a:t>
            </a:fld>
            <a:endParaRPr lang="ru-RU"/>
          </a:p>
        </p:txBody>
      </p:sp>
    </p:spTree>
    <p:extLst>
      <p:ext uri="{BB962C8B-B14F-4D97-AF65-F5344CB8AC3E}">
        <p14:creationId xmlns:p14="http://schemas.microsoft.com/office/powerpoint/2010/main" val="617509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37B55F87-E913-4BBC-97E5-4D964998219A}" type="slidenum">
              <a:rPr lang="ru-RU" smtClean="0"/>
              <a:t>23</a:t>
            </a:fld>
            <a:endParaRPr lang="ru-RU"/>
          </a:p>
        </p:txBody>
      </p:sp>
    </p:spTree>
    <p:extLst>
      <p:ext uri="{BB962C8B-B14F-4D97-AF65-F5344CB8AC3E}">
        <p14:creationId xmlns:p14="http://schemas.microsoft.com/office/powerpoint/2010/main" val="278676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37B55F87-E913-4BBC-97E5-4D964998219A}" type="slidenum">
              <a:rPr lang="ru-RU" smtClean="0"/>
              <a:t>32</a:t>
            </a:fld>
            <a:endParaRPr lang="ru-RU"/>
          </a:p>
        </p:txBody>
      </p:sp>
    </p:spTree>
    <p:extLst>
      <p:ext uri="{BB962C8B-B14F-4D97-AF65-F5344CB8AC3E}">
        <p14:creationId xmlns:p14="http://schemas.microsoft.com/office/powerpoint/2010/main" val="3279531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37B55F87-E913-4BBC-97E5-4D964998219A}" type="slidenum">
              <a:rPr lang="ru-RU" smtClean="0"/>
              <a:t>33</a:t>
            </a:fld>
            <a:endParaRPr lang="ru-RU"/>
          </a:p>
        </p:txBody>
      </p:sp>
    </p:spTree>
    <p:extLst>
      <p:ext uri="{BB962C8B-B14F-4D97-AF65-F5344CB8AC3E}">
        <p14:creationId xmlns:p14="http://schemas.microsoft.com/office/powerpoint/2010/main" val="832145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37B55F87-E913-4BBC-97E5-4D964998219A}" type="slidenum">
              <a:rPr lang="ru-RU" smtClean="0"/>
              <a:t>34</a:t>
            </a:fld>
            <a:endParaRPr lang="ru-RU"/>
          </a:p>
        </p:txBody>
      </p:sp>
    </p:spTree>
    <p:extLst>
      <p:ext uri="{BB962C8B-B14F-4D97-AF65-F5344CB8AC3E}">
        <p14:creationId xmlns:p14="http://schemas.microsoft.com/office/powerpoint/2010/main" val="669036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37B55F87-E913-4BBC-97E5-4D964998219A}" type="slidenum">
              <a:rPr lang="ru-RU" smtClean="0"/>
              <a:t>35</a:t>
            </a:fld>
            <a:endParaRPr lang="ru-RU"/>
          </a:p>
        </p:txBody>
      </p:sp>
    </p:spTree>
    <p:extLst>
      <p:ext uri="{BB962C8B-B14F-4D97-AF65-F5344CB8AC3E}">
        <p14:creationId xmlns:p14="http://schemas.microsoft.com/office/powerpoint/2010/main" val="1200602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37B55F87-E913-4BBC-97E5-4D964998219A}" type="slidenum">
              <a:rPr lang="ru-RU" smtClean="0"/>
              <a:t>36</a:t>
            </a:fld>
            <a:endParaRPr lang="ru-RU"/>
          </a:p>
        </p:txBody>
      </p:sp>
    </p:spTree>
    <p:extLst>
      <p:ext uri="{BB962C8B-B14F-4D97-AF65-F5344CB8AC3E}">
        <p14:creationId xmlns:p14="http://schemas.microsoft.com/office/powerpoint/2010/main" val="63038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37B55F87-E913-4BBC-97E5-4D964998219A}" type="slidenum">
              <a:rPr lang="ru-RU" smtClean="0"/>
              <a:t>24</a:t>
            </a:fld>
            <a:endParaRPr lang="ru-RU"/>
          </a:p>
        </p:txBody>
      </p:sp>
    </p:spTree>
    <p:extLst>
      <p:ext uri="{BB962C8B-B14F-4D97-AF65-F5344CB8AC3E}">
        <p14:creationId xmlns:p14="http://schemas.microsoft.com/office/powerpoint/2010/main" val="1117901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37B55F87-E913-4BBC-97E5-4D964998219A}" type="slidenum">
              <a:rPr lang="ru-RU" smtClean="0"/>
              <a:t>25</a:t>
            </a:fld>
            <a:endParaRPr lang="ru-RU"/>
          </a:p>
        </p:txBody>
      </p:sp>
    </p:spTree>
    <p:extLst>
      <p:ext uri="{BB962C8B-B14F-4D97-AF65-F5344CB8AC3E}">
        <p14:creationId xmlns:p14="http://schemas.microsoft.com/office/powerpoint/2010/main" val="3024555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37B55F87-E913-4BBC-97E5-4D964998219A}" type="slidenum">
              <a:rPr lang="ru-RU" smtClean="0"/>
              <a:t>26</a:t>
            </a:fld>
            <a:endParaRPr lang="ru-RU"/>
          </a:p>
        </p:txBody>
      </p:sp>
    </p:spTree>
    <p:extLst>
      <p:ext uri="{BB962C8B-B14F-4D97-AF65-F5344CB8AC3E}">
        <p14:creationId xmlns:p14="http://schemas.microsoft.com/office/powerpoint/2010/main" val="1924575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37B55F87-E913-4BBC-97E5-4D964998219A}" type="slidenum">
              <a:rPr lang="ru-RU" smtClean="0"/>
              <a:t>27</a:t>
            </a:fld>
            <a:endParaRPr lang="ru-RU"/>
          </a:p>
        </p:txBody>
      </p:sp>
    </p:spTree>
    <p:extLst>
      <p:ext uri="{BB962C8B-B14F-4D97-AF65-F5344CB8AC3E}">
        <p14:creationId xmlns:p14="http://schemas.microsoft.com/office/powerpoint/2010/main" val="3749509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37B55F87-E913-4BBC-97E5-4D964998219A}" type="slidenum">
              <a:rPr lang="ru-RU" smtClean="0"/>
              <a:t>28</a:t>
            </a:fld>
            <a:endParaRPr lang="ru-RU"/>
          </a:p>
        </p:txBody>
      </p:sp>
    </p:spTree>
    <p:extLst>
      <p:ext uri="{BB962C8B-B14F-4D97-AF65-F5344CB8AC3E}">
        <p14:creationId xmlns:p14="http://schemas.microsoft.com/office/powerpoint/2010/main" val="2134543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37B55F87-E913-4BBC-97E5-4D964998219A}" type="slidenum">
              <a:rPr lang="ru-RU" smtClean="0"/>
              <a:t>29</a:t>
            </a:fld>
            <a:endParaRPr lang="ru-RU"/>
          </a:p>
        </p:txBody>
      </p:sp>
    </p:spTree>
    <p:extLst>
      <p:ext uri="{BB962C8B-B14F-4D97-AF65-F5344CB8AC3E}">
        <p14:creationId xmlns:p14="http://schemas.microsoft.com/office/powerpoint/2010/main" val="374235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37B55F87-E913-4BBC-97E5-4D964998219A}" type="slidenum">
              <a:rPr lang="ru-RU" smtClean="0"/>
              <a:t>30</a:t>
            </a:fld>
            <a:endParaRPr lang="ru-RU"/>
          </a:p>
        </p:txBody>
      </p:sp>
    </p:spTree>
    <p:extLst>
      <p:ext uri="{BB962C8B-B14F-4D97-AF65-F5344CB8AC3E}">
        <p14:creationId xmlns:p14="http://schemas.microsoft.com/office/powerpoint/2010/main" val="2316822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37B55F87-E913-4BBC-97E5-4D964998219A}" type="slidenum">
              <a:rPr lang="ru-RU" smtClean="0"/>
              <a:t>31</a:t>
            </a:fld>
            <a:endParaRPr lang="ru-RU"/>
          </a:p>
        </p:txBody>
      </p:sp>
    </p:spTree>
    <p:extLst>
      <p:ext uri="{BB962C8B-B14F-4D97-AF65-F5344CB8AC3E}">
        <p14:creationId xmlns:p14="http://schemas.microsoft.com/office/powerpoint/2010/main" val="1379446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ru-RU"/>
              <a:t>Образец заголовка</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B183AC4-D16C-49BF-8415-809B4923BBEE}" type="datetimeFigureOut">
              <a:rPr lang="ru-RU" smtClean="0"/>
              <a:t>24.12.2021</a:t>
            </a:fld>
            <a:endParaRPr lang="ru-RU"/>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ru-RU"/>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1C79A4C-403A-4916-A44A-94579B233604}" type="slidenum">
              <a:rPr lang="ru-RU" smtClean="0"/>
              <a:t>‹#›</a:t>
            </a:fld>
            <a:endParaRPr lang="ru-RU"/>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9106343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B183AC4-D16C-49BF-8415-809B4923BBEE}" type="datetimeFigureOut">
              <a:rPr lang="ru-RU" smtClean="0"/>
              <a:t>24.12.2021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C79A4C-403A-4916-A44A-94579B233604}" type="slidenum">
              <a:rPr lang="ru-RU" smtClean="0"/>
              <a:t>‹#›</a:t>
            </a:fld>
            <a:endParaRPr lang="ru-RU"/>
          </a:p>
        </p:txBody>
      </p:sp>
    </p:spTree>
    <p:extLst>
      <p:ext uri="{BB962C8B-B14F-4D97-AF65-F5344CB8AC3E}">
        <p14:creationId xmlns:p14="http://schemas.microsoft.com/office/powerpoint/2010/main" val="1910377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B183AC4-D16C-49BF-8415-809B4923BBEE}" type="datetimeFigureOut">
              <a:rPr lang="ru-RU" smtClean="0"/>
              <a:t>24.12.2021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C79A4C-403A-4916-A44A-94579B233604}" type="slidenum">
              <a:rPr lang="ru-RU" smtClean="0"/>
              <a:t>‹#›</a:t>
            </a:fld>
            <a:endParaRPr lang="ru-RU"/>
          </a:p>
        </p:txBody>
      </p:sp>
    </p:spTree>
    <p:extLst>
      <p:ext uri="{BB962C8B-B14F-4D97-AF65-F5344CB8AC3E}">
        <p14:creationId xmlns:p14="http://schemas.microsoft.com/office/powerpoint/2010/main" val="3721908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B183AC4-D16C-49BF-8415-809B4923BBEE}" type="datetimeFigureOut">
              <a:rPr lang="ru-RU" smtClean="0"/>
              <a:t>24.12.2021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C79A4C-403A-4916-A44A-94579B233604}" type="slidenum">
              <a:rPr lang="ru-RU" smtClean="0"/>
              <a:t>‹#›</a:t>
            </a:fld>
            <a:endParaRPr lang="ru-RU"/>
          </a:p>
        </p:txBody>
      </p:sp>
    </p:spTree>
    <p:extLst>
      <p:ext uri="{BB962C8B-B14F-4D97-AF65-F5344CB8AC3E}">
        <p14:creationId xmlns:p14="http://schemas.microsoft.com/office/powerpoint/2010/main" val="317523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B183AC4-D16C-49BF-8415-809B4923BBEE}" type="datetimeFigureOut">
              <a:rPr lang="ru-RU" smtClean="0"/>
              <a:t>24.12.2021</a:t>
            </a:fld>
            <a:endParaRPr lang="ru-RU"/>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ru-RU"/>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1C79A4C-403A-4916-A44A-94579B233604}" type="slidenum">
              <a:rPr lang="ru-RU" smtClean="0"/>
              <a:t>‹#›</a:t>
            </a:fld>
            <a:endParaRPr lang="ru-RU"/>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5947983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ru-RU"/>
              <a:t>Образец заголовка</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DB183AC4-D16C-49BF-8415-809B4923BBEE}" type="datetimeFigureOut">
              <a:rPr lang="ru-RU" smtClean="0"/>
              <a:t>24.12.2021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C79A4C-403A-4916-A44A-94579B233604}" type="slidenum">
              <a:rPr lang="ru-RU" smtClean="0"/>
              <a:t>‹#›</a:t>
            </a:fld>
            <a:endParaRPr lang="ru-RU"/>
          </a:p>
        </p:txBody>
      </p:sp>
    </p:spTree>
    <p:extLst>
      <p:ext uri="{BB962C8B-B14F-4D97-AF65-F5344CB8AC3E}">
        <p14:creationId xmlns:p14="http://schemas.microsoft.com/office/powerpoint/2010/main" val="3158174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DB183AC4-D16C-49BF-8415-809B4923BBEE}" type="datetimeFigureOut">
              <a:rPr lang="ru-RU" smtClean="0"/>
              <a:t>24.12.2021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C79A4C-403A-4916-A44A-94579B233604}" type="slidenum">
              <a:rPr lang="ru-RU" smtClean="0"/>
              <a:t>‹#›</a:t>
            </a:fld>
            <a:endParaRPr lang="ru-RU"/>
          </a:p>
        </p:txBody>
      </p:sp>
    </p:spTree>
    <p:extLst>
      <p:ext uri="{BB962C8B-B14F-4D97-AF65-F5344CB8AC3E}">
        <p14:creationId xmlns:p14="http://schemas.microsoft.com/office/powerpoint/2010/main" val="275720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DB183AC4-D16C-49BF-8415-809B4923BBEE}" type="datetimeFigureOut">
              <a:rPr lang="ru-RU" smtClean="0"/>
              <a:t>24.12.2021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C79A4C-403A-4916-A44A-94579B233604}" type="slidenum">
              <a:rPr lang="ru-RU" smtClean="0"/>
              <a:t>‹#›</a:t>
            </a:fld>
            <a:endParaRPr lang="ru-RU"/>
          </a:p>
        </p:txBody>
      </p:sp>
    </p:spTree>
    <p:extLst>
      <p:ext uri="{BB962C8B-B14F-4D97-AF65-F5344CB8AC3E}">
        <p14:creationId xmlns:p14="http://schemas.microsoft.com/office/powerpoint/2010/main" val="3615075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83AC4-D16C-49BF-8415-809B4923BBEE}" type="datetimeFigureOut">
              <a:rPr lang="ru-RU" smtClean="0"/>
              <a:t>24.12.2021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C79A4C-403A-4916-A44A-94579B233604}" type="slidenum">
              <a:rPr lang="ru-RU" smtClean="0"/>
              <a:t>‹#›</a:t>
            </a:fld>
            <a:endParaRPr lang="ru-RU"/>
          </a:p>
        </p:txBody>
      </p:sp>
    </p:spTree>
    <p:extLst>
      <p:ext uri="{BB962C8B-B14F-4D97-AF65-F5344CB8AC3E}">
        <p14:creationId xmlns:p14="http://schemas.microsoft.com/office/powerpoint/2010/main" val="3525150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ru-RU"/>
              <a:t>Образец заголовка</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B183AC4-D16C-49BF-8415-809B4923BBEE}" type="datetimeFigureOut">
              <a:rPr lang="ru-RU" smtClean="0"/>
              <a:t>24.12.2021</a:t>
            </a:fld>
            <a:endParaRPr lang="ru-RU"/>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ru-RU"/>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1C79A4C-403A-4916-A44A-94579B233604}" type="slidenum">
              <a:rPr lang="ru-RU" smtClean="0"/>
              <a:t>‹#›</a:t>
            </a:fld>
            <a:endParaRPr lang="ru-RU"/>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8070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B183AC4-D16C-49BF-8415-809B4923BBEE}" type="datetimeFigureOut">
              <a:rPr lang="ru-RU" smtClean="0"/>
              <a:t>24.12.2021</a:t>
            </a:fld>
            <a:endParaRPr lang="ru-RU"/>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ru-RU"/>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1C79A4C-403A-4916-A44A-94579B233604}" type="slidenum">
              <a:rPr lang="ru-RU" smtClean="0"/>
              <a:t>‹#›</a:t>
            </a:fld>
            <a:endParaRPr lang="ru-RU"/>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19635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B183AC4-D16C-49BF-8415-809B4923BBEE}" type="datetimeFigureOut">
              <a:rPr lang="ru-RU" smtClean="0"/>
              <a:t>24.12.2021</a:t>
            </a:fld>
            <a:endParaRPr lang="ru-RU"/>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ru-RU"/>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1C79A4C-403A-4916-A44A-94579B233604}" type="slidenum">
              <a:rPr lang="ru-RU" smtClean="0"/>
              <a:t>‹#›</a:t>
            </a:fld>
            <a:endParaRPr lang="ru-RU"/>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1016498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microsoft.com/ru-ru/visualstudio/ide/find-code-changes-and-other-history-with-codelens?view=vs-2019"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77D947-57AF-4CFD-9EAD-DAF92760A955}"/>
              </a:ext>
            </a:extLst>
          </p:cNvPr>
          <p:cNvSpPr txBox="1"/>
          <p:nvPr/>
        </p:nvSpPr>
        <p:spPr>
          <a:xfrm>
            <a:off x="1473609" y="114652"/>
            <a:ext cx="9244781" cy="1477328"/>
          </a:xfrm>
          <a:prstGeom prst="rect">
            <a:avLst/>
          </a:prstGeom>
          <a:noFill/>
        </p:spPr>
        <p:txBody>
          <a:bodyPr wrap="square">
            <a:spAutoFit/>
          </a:bodyPr>
          <a:lstStyle/>
          <a:p>
            <a:pPr algn="ctr"/>
            <a:r>
              <a:rPr lang="ru-RU" sz="1800" b="1" dirty="0">
                <a:latin typeface="Times New Roman" panose="02020603050405020304" pitchFamily="18" charset="0"/>
                <a:cs typeface="Times New Roman" panose="02020603050405020304" pitchFamily="18" charset="0"/>
              </a:rPr>
              <a:t>Федеральное государственное бюджетное образовательное учреждение</a:t>
            </a:r>
            <a:br>
              <a:rPr lang="ru-RU" sz="1800" b="1" dirty="0">
                <a:latin typeface="Times New Roman" panose="02020603050405020304" pitchFamily="18" charset="0"/>
                <a:cs typeface="Times New Roman" panose="02020603050405020304" pitchFamily="18" charset="0"/>
              </a:rPr>
            </a:br>
            <a:r>
              <a:rPr lang="ru-RU" sz="1800" b="1" dirty="0">
                <a:latin typeface="Times New Roman" panose="02020603050405020304" pitchFamily="18" charset="0"/>
                <a:cs typeface="Times New Roman" panose="02020603050405020304" pitchFamily="18" charset="0"/>
              </a:rPr>
              <a:t>высшего образования</a:t>
            </a:r>
            <a:br>
              <a:rPr lang="ru-RU" sz="1800" b="1" dirty="0">
                <a:latin typeface="Times New Roman" panose="02020603050405020304" pitchFamily="18" charset="0"/>
                <a:cs typeface="Times New Roman" panose="02020603050405020304" pitchFamily="18" charset="0"/>
              </a:rPr>
            </a:br>
            <a:r>
              <a:rPr lang="ru-RU" sz="1800" b="1" dirty="0">
                <a:latin typeface="Times New Roman" panose="02020603050405020304" pitchFamily="18" charset="0"/>
                <a:cs typeface="Times New Roman" panose="02020603050405020304" pitchFamily="18" charset="0"/>
              </a:rPr>
              <a:t>«РОССИЙСКАЯ АКАДЕМИЯ НАРОДНОГО ХОЗЯЙСТВА И ГОСУДАРСТВЕННОЙ СЛУЖБЫ ПРИ ПРЕЗИДЕНТЕ РОССИЙСКОЙ ФЕДЕРАЦИИ»</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КОЛЛЕДЖ МНОГОУРОВНЕВОГО ПРОФЕССИОНАЛЬНОГО ОБРАЗОВАНИЯ</a:t>
            </a:r>
            <a:endParaRPr lang="ru-RU" dirty="0"/>
          </a:p>
        </p:txBody>
      </p:sp>
      <p:sp>
        <p:nvSpPr>
          <p:cNvPr id="5" name="TextBox 4">
            <a:extLst>
              <a:ext uri="{FF2B5EF4-FFF2-40B4-BE49-F238E27FC236}">
                <a16:creationId xmlns:a16="http://schemas.microsoft.com/office/drawing/2014/main" id="{3068EC69-CF7F-4FD7-B61D-7FB838CE6114}"/>
              </a:ext>
            </a:extLst>
          </p:cNvPr>
          <p:cNvSpPr txBox="1"/>
          <p:nvPr/>
        </p:nvSpPr>
        <p:spPr>
          <a:xfrm>
            <a:off x="2502923" y="1710520"/>
            <a:ext cx="7186152" cy="1231106"/>
          </a:xfrm>
          <a:prstGeom prst="rect">
            <a:avLst/>
          </a:prstGeom>
          <a:noFill/>
        </p:spPr>
        <p:txBody>
          <a:bodyPr wrap="square">
            <a:spAutoFit/>
          </a:bodyPr>
          <a:lstStyle/>
          <a:p>
            <a:pPr algn="ctr"/>
            <a:r>
              <a:rPr lang="ru-RU" sz="2800" b="1" dirty="0">
                <a:latin typeface="Times New Roman" panose="02020603050405020304" pitchFamily="18" charset="0"/>
                <a:cs typeface="Times New Roman" panose="02020603050405020304" pitchFamily="18" charset="0"/>
              </a:rPr>
              <a:t>КОНТРОЛЬНАЯ РАБОТА</a:t>
            </a:r>
          </a:p>
          <a:p>
            <a:pPr algn="ctr"/>
            <a:endParaRPr lang="ru-RU" sz="2800" b="1" dirty="0">
              <a:latin typeface="Times New Roman" panose="02020603050405020304" pitchFamily="18" charset="0"/>
              <a:cs typeface="Times New Roman" panose="02020603050405020304" pitchFamily="18" charset="0"/>
            </a:endParaRPr>
          </a:p>
          <a:p>
            <a:pPr algn="ctr"/>
            <a:r>
              <a:rPr lang="ru-RU" sz="1800" b="1" dirty="0">
                <a:latin typeface="Times New Roman" panose="02020603050405020304" pitchFamily="18" charset="0"/>
                <a:cs typeface="Times New Roman" panose="02020603050405020304" pitchFamily="18" charset="0"/>
              </a:rPr>
              <a:t>ОП.11 «Основы объектно-ориентированного программирования»</a:t>
            </a:r>
            <a:endParaRPr lang="ru-RU"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F96C793-797D-4D4D-8C8F-30A1D03E3566}"/>
              </a:ext>
            </a:extLst>
          </p:cNvPr>
          <p:cNvSpPr txBox="1"/>
          <p:nvPr/>
        </p:nvSpPr>
        <p:spPr>
          <a:xfrm>
            <a:off x="2648926" y="3264450"/>
            <a:ext cx="6894146" cy="830997"/>
          </a:xfrm>
          <a:prstGeom prst="rect">
            <a:avLst/>
          </a:prstGeom>
          <a:noFill/>
        </p:spPr>
        <p:txBody>
          <a:bodyPr wrap="square">
            <a:spAutoFit/>
          </a:bodyPr>
          <a:lstStyle/>
          <a:p>
            <a:pPr algn="ctr"/>
            <a:r>
              <a:rPr lang="ru-RU" sz="2400" b="1" dirty="0">
                <a:latin typeface="Times New Roman" panose="02020603050405020304" pitchFamily="18" charset="0"/>
                <a:ea typeface="Calibri" panose="020F0502020204030204" pitchFamily="34" charset="0"/>
              </a:rPr>
              <a:t>«Назначение и возможности </a:t>
            </a:r>
            <a:r>
              <a:rPr lang="en-US" sz="2400" b="1" dirty="0">
                <a:latin typeface="Times New Roman" panose="02020603050405020304" pitchFamily="18" charset="0"/>
                <a:ea typeface="Calibri" panose="020F0502020204030204" pitchFamily="34" charset="0"/>
              </a:rPr>
              <a:t>Visual Studio</a:t>
            </a:r>
            <a:r>
              <a:rPr lang="ru-RU" sz="2400" b="1" dirty="0">
                <a:latin typeface="Times New Roman" panose="02020603050405020304" pitchFamily="18" charset="0"/>
                <a:ea typeface="Calibri" panose="020F0502020204030204" pitchFamily="34" charset="0"/>
              </a:rPr>
              <a:t>. Работа с компонентами»</a:t>
            </a:r>
            <a:endParaRPr lang="ru-RU" sz="2400" dirty="0"/>
          </a:p>
        </p:txBody>
      </p:sp>
      <p:sp>
        <p:nvSpPr>
          <p:cNvPr id="9" name="TextBox 8">
            <a:extLst>
              <a:ext uri="{FF2B5EF4-FFF2-40B4-BE49-F238E27FC236}">
                <a16:creationId xmlns:a16="http://schemas.microsoft.com/office/drawing/2014/main" id="{E3BD8D94-49A1-4171-A460-508E55D14B7A}"/>
              </a:ext>
            </a:extLst>
          </p:cNvPr>
          <p:cNvSpPr txBox="1"/>
          <p:nvPr/>
        </p:nvSpPr>
        <p:spPr>
          <a:xfrm>
            <a:off x="8542873" y="4779121"/>
            <a:ext cx="3313429" cy="923330"/>
          </a:xfrm>
          <a:prstGeom prst="rect">
            <a:avLst/>
          </a:prstGeom>
          <a:noFill/>
        </p:spPr>
        <p:txBody>
          <a:bodyPr wrap="square">
            <a:spAutoFit/>
          </a:bodyPr>
          <a:lstStyle/>
          <a:p>
            <a:r>
              <a:rPr lang="ru-RU" sz="1800" dirty="0">
                <a:latin typeface="Times New Roman" panose="02020603050405020304" pitchFamily="18" charset="0"/>
                <a:cs typeface="Times New Roman" panose="02020603050405020304" pitchFamily="18" charset="0"/>
              </a:rPr>
              <a:t>Исполнитель: </a:t>
            </a:r>
            <a:r>
              <a:rPr lang="ru-RU" sz="1800" dirty="0" err="1">
                <a:latin typeface="Times New Roman" panose="02020603050405020304" pitchFamily="18" charset="0"/>
                <a:cs typeface="Times New Roman" panose="02020603050405020304" pitchFamily="18" charset="0"/>
              </a:rPr>
              <a:t>Варячева</a:t>
            </a:r>
            <a:r>
              <a:rPr lang="ru-RU" sz="1800" dirty="0">
                <a:latin typeface="Times New Roman" panose="02020603050405020304" pitchFamily="18" charset="0"/>
                <a:cs typeface="Times New Roman" panose="02020603050405020304" pitchFamily="18" charset="0"/>
              </a:rPr>
              <a:t> Л.В.</a:t>
            </a:r>
          </a:p>
          <a:p>
            <a:r>
              <a:rPr lang="ru-RU" sz="1800" dirty="0">
                <a:latin typeface="Times New Roman" panose="02020603050405020304" pitchFamily="18" charset="0"/>
                <a:cs typeface="Times New Roman" panose="02020603050405020304" pitchFamily="18" charset="0"/>
              </a:rPr>
              <a:t>Руководитель: </a:t>
            </a:r>
            <a:r>
              <a:rPr lang="ru-RU" sz="1800" dirty="0" err="1">
                <a:latin typeface="Times New Roman" panose="02020603050405020304" pitchFamily="18" charset="0"/>
                <a:cs typeface="Times New Roman" panose="02020603050405020304" pitchFamily="18" charset="0"/>
              </a:rPr>
              <a:t>Кукшева</a:t>
            </a:r>
            <a:r>
              <a:rPr lang="ru-RU" sz="1800" dirty="0">
                <a:latin typeface="Times New Roman" panose="02020603050405020304" pitchFamily="18" charset="0"/>
                <a:cs typeface="Times New Roman" panose="02020603050405020304" pitchFamily="18" charset="0"/>
              </a:rPr>
              <a:t> Б.А.</a:t>
            </a:r>
          </a:p>
          <a:p>
            <a:r>
              <a:rPr lang="ru-RU" sz="1800" dirty="0">
                <a:latin typeface="Times New Roman" panose="02020603050405020304" pitchFamily="18" charset="0"/>
                <a:cs typeface="Times New Roman" panose="02020603050405020304" pitchFamily="18" charset="0"/>
              </a:rPr>
              <a:t>Группа: 31КС-19</a:t>
            </a:r>
          </a:p>
        </p:txBody>
      </p:sp>
      <p:sp>
        <p:nvSpPr>
          <p:cNvPr id="11" name="TextBox 10">
            <a:extLst>
              <a:ext uri="{FF2B5EF4-FFF2-40B4-BE49-F238E27FC236}">
                <a16:creationId xmlns:a16="http://schemas.microsoft.com/office/drawing/2014/main" id="{7FA6B20D-42D6-491F-8FA2-007F4EE0203F}"/>
              </a:ext>
            </a:extLst>
          </p:cNvPr>
          <p:cNvSpPr txBox="1"/>
          <p:nvPr/>
        </p:nvSpPr>
        <p:spPr>
          <a:xfrm>
            <a:off x="3051856" y="6238803"/>
            <a:ext cx="6093372" cy="369332"/>
          </a:xfrm>
          <a:prstGeom prst="rect">
            <a:avLst/>
          </a:prstGeom>
          <a:noFill/>
        </p:spPr>
        <p:txBody>
          <a:bodyPr wrap="square">
            <a:spAutoFit/>
          </a:bodyPr>
          <a:lstStyle/>
          <a:p>
            <a:pPr algn="ctr"/>
            <a:r>
              <a:rPr lang="ru-RU" sz="1800" dirty="0">
                <a:latin typeface="Times New Roman" panose="02020603050405020304" pitchFamily="18" charset="0"/>
                <a:cs typeface="Times New Roman" panose="02020603050405020304" pitchFamily="18" charset="0"/>
              </a:rPr>
              <a:t>Москва 2021</a:t>
            </a:r>
          </a:p>
        </p:txBody>
      </p:sp>
    </p:spTree>
    <p:extLst>
      <p:ext uri="{BB962C8B-B14F-4D97-AF65-F5344CB8AC3E}">
        <p14:creationId xmlns:p14="http://schemas.microsoft.com/office/powerpoint/2010/main" val="2744597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79B3AD-0CFD-4D97-B1DA-7669D431DCC7}"/>
              </a:ext>
            </a:extLst>
          </p:cNvPr>
          <p:cNvSpPr txBox="1"/>
          <p:nvPr/>
        </p:nvSpPr>
        <p:spPr>
          <a:xfrm>
            <a:off x="1381432" y="1182231"/>
            <a:ext cx="9429135" cy="4493538"/>
          </a:xfrm>
          <a:prstGeom prst="rect">
            <a:avLst/>
          </a:prstGeom>
          <a:noFill/>
        </p:spPr>
        <p:txBody>
          <a:bodyPr wrap="square">
            <a:spAutoFit/>
          </a:bodyPr>
          <a:lstStyle/>
          <a:p>
            <a:pPr marL="342900" indent="-342900" algn="l">
              <a:buFont typeface="Wingdings" panose="05000000000000000000" pitchFamily="2" charset="2"/>
              <a:buChar char="§"/>
            </a:pPr>
            <a:r>
              <a:rPr lang="ru-RU" sz="2200" b="0" i="0" dirty="0">
                <a:effectLst/>
                <a:latin typeface="Times New Roman" panose="02020603050405020304" pitchFamily="18" charset="0"/>
                <a:cs typeface="Times New Roman" panose="02020603050405020304" pitchFamily="18" charset="0"/>
              </a:rPr>
              <a:t>Очистка кода</a:t>
            </a:r>
          </a:p>
          <a:p>
            <a:pPr algn="l"/>
            <a:endParaRPr lang="ru-RU" sz="2200" b="0" i="0" dirty="0">
              <a:effectLst/>
              <a:latin typeface="Times New Roman" panose="02020603050405020304" pitchFamily="18" charset="0"/>
              <a:cs typeface="Times New Roman" panose="02020603050405020304" pitchFamily="18" charset="0"/>
            </a:endParaRPr>
          </a:p>
          <a:p>
            <a:pPr algn="l"/>
            <a:r>
              <a:rPr lang="ru-RU" sz="2200" b="0" i="0" dirty="0">
                <a:effectLst/>
                <a:latin typeface="Times New Roman" panose="02020603050405020304" pitchFamily="18" charset="0"/>
                <a:cs typeface="Times New Roman" panose="02020603050405020304" pitchFamily="18" charset="0"/>
              </a:rPr>
              <a:t>Вы можете одним нажатием кнопки отформатировать код и применить к нему исправления, предложенные параметрами стиля кода, соглашениями в файле .</a:t>
            </a:r>
            <a:r>
              <a:rPr lang="ru-RU" sz="2200" b="0" i="0" dirty="0" err="1">
                <a:effectLst/>
                <a:latin typeface="Times New Roman" panose="02020603050405020304" pitchFamily="18" charset="0"/>
                <a:cs typeface="Times New Roman" panose="02020603050405020304" pitchFamily="18" charset="0"/>
              </a:rPr>
              <a:t>editorconfig</a:t>
            </a:r>
            <a:r>
              <a:rPr lang="ru-RU" sz="2200" b="0" i="0" dirty="0">
                <a:effectLst/>
                <a:latin typeface="Times New Roman" panose="02020603050405020304" pitchFamily="18" charset="0"/>
                <a:cs typeface="Times New Roman" panose="02020603050405020304" pitchFamily="18" charset="0"/>
              </a:rPr>
              <a:t> и (или) анализаторами </a:t>
            </a:r>
            <a:r>
              <a:rPr lang="ru-RU" sz="2200" b="0" i="1" dirty="0" err="1">
                <a:effectLst/>
                <a:latin typeface="Times New Roman" panose="02020603050405020304" pitchFamily="18" charset="0"/>
                <a:cs typeface="Times New Roman" panose="02020603050405020304" pitchFamily="18" charset="0"/>
              </a:rPr>
              <a:t>Roslyn</a:t>
            </a:r>
            <a:r>
              <a:rPr lang="ru-RU" sz="2200" b="0" i="0" dirty="0">
                <a:effectLst/>
                <a:latin typeface="Times New Roman" panose="02020603050405020304" pitchFamily="18" charset="0"/>
                <a:cs typeface="Times New Roman" panose="02020603050405020304" pitchFamily="18" charset="0"/>
              </a:rPr>
              <a:t>. Очистка кода, которая сейчас доступна только для кода </a:t>
            </a:r>
            <a:r>
              <a:rPr lang="ru-RU" sz="2200" b="0" i="1" dirty="0">
                <a:effectLst/>
                <a:latin typeface="Times New Roman" panose="02020603050405020304" pitchFamily="18" charset="0"/>
                <a:cs typeface="Times New Roman" panose="02020603050405020304" pitchFamily="18" charset="0"/>
              </a:rPr>
              <a:t>C#</a:t>
            </a:r>
            <a:r>
              <a:rPr lang="ru-RU" sz="2200" b="0" i="0" dirty="0">
                <a:effectLst/>
                <a:latin typeface="Times New Roman" panose="02020603050405020304" pitchFamily="18" charset="0"/>
                <a:cs typeface="Times New Roman" panose="02020603050405020304" pitchFamily="18" charset="0"/>
              </a:rPr>
              <a:t>, помогает устранять проблемы в коде перед переходом к его проверке.</a:t>
            </a:r>
            <a:endParaRPr lang="en-US" sz="2200" b="0" i="0" dirty="0">
              <a:effectLst/>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a:p>
            <a:pPr algn="l"/>
            <a:endParaRPr lang="en-US" sz="2200" b="0" i="0" dirty="0">
              <a:effectLst/>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a:p>
            <a:pPr algn="l"/>
            <a:endParaRPr lang="en-US" sz="2200" b="0" i="0" dirty="0">
              <a:effectLst/>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a:p>
            <a:pPr algn="l"/>
            <a:endParaRPr lang="ru-RU" sz="2200" b="0" i="0" dirty="0">
              <a:effectLst/>
              <a:latin typeface="Times New Roman" panose="02020603050405020304" pitchFamily="18" charset="0"/>
              <a:cs typeface="Times New Roman" panose="02020603050405020304" pitchFamily="18" charset="0"/>
            </a:endParaRPr>
          </a:p>
        </p:txBody>
      </p:sp>
      <p:pic>
        <p:nvPicPr>
          <p:cNvPr id="3" name="Рисунок 2" descr="Изображение выглядит как текст, монитор, снимок экрана, несколько&#10;&#10;Автоматически созданное описание">
            <a:extLst>
              <a:ext uri="{FF2B5EF4-FFF2-40B4-BE49-F238E27FC236}">
                <a16:creationId xmlns:a16="http://schemas.microsoft.com/office/drawing/2014/main" id="{E299BAC2-A9D2-46A9-B709-3BC49B013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432" y="4027714"/>
            <a:ext cx="9429135" cy="1648055"/>
          </a:xfrm>
          <a:prstGeom prst="rect">
            <a:avLst/>
          </a:prstGeom>
        </p:spPr>
      </p:pic>
    </p:spTree>
    <p:extLst>
      <p:ext uri="{BB962C8B-B14F-4D97-AF65-F5344CB8AC3E}">
        <p14:creationId xmlns:p14="http://schemas.microsoft.com/office/powerpoint/2010/main" val="697033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79B3AD-0CFD-4D97-B1DA-7669D431DCC7}"/>
              </a:ext>
            </a:extLst>
          </p:cNvPr>
          <p:cNvSpPr txBox="1"/>
          <p:nvPr/>
        </p:nvSpPr>
        <p:spPr>
          <a:xfrm>
            <a:off x="1381432" y="1182231"/>
            <a:ext cx="9429135" cy="4493538"/>
          </a:xfrm>
          <a:prstGeom prst="rect">
            <a:avLst/>
          </a:prstGeom>
          <a:noFill/>
        </p:spPr>
        <p:txBody>
          <a:bodyPr wrap="square">
            <a:spAutoFit/>
          </a:bodyPr>
          <a:lstStyle/>
          <a:p>
            <a:pPr marL="342900" indent="-342900" algn="l">
              <a:buFont typeface="Wingdings" panose="05000000000000000000" pitchFamily="2" charset="2"/>
              <a:buChar char="§"/>
            </a:pPr>
            <a:r>
              <a:rPr lang="ru-RU" sz="2200" b="0" i="0" u="none" strike="noStrike" dirty="0">
                <a:effectLst/>
                <a:latin typeface="Times New Roman" panose="02020603050405020304" pitchFamily="18" charset="0"/>
                <a:cs typeface="Times New Roman" panose="02020603050405020304" pitchFamily="18" charset="0"/>
              </a:rPr>
              <a:t>Рефакторинг</a:t>
            </a:r>
            <a:endParaRPr lang="en-US" sz="2200" b="0" i="0" u="none" strike="noStrike" dirty="0">
              <a:effectLst/>
              <a:latin typeface="Times New Roman" panose="02020603050405020304" pitchFamily="18" charset="0"/>
              <a:cs typeface="Times New Roman" panose="02020603050405020304" pitchFamily="18" charset="0"/>
            </a:endParaRPr>
          </a:p>
          <a:p>
            <a:pPr algn="l"/>
            <a:endParaRPr lang="ru-RU" sz="2200" b="0" i="0" dirty="0">
              <a:effectLst/>
              <a:latin typeface="Times New Roman" panose="02020603050405020304" pitchFamily="18" charset="0"/>
              <a:cs typeface="Times New Roman" panose="02020603050405020304" pitchFamily="18" charset="0"/>
            </a:endParaRPr>
          </a:p>
          <a:p>
            <a:pPr algn="l"/>
            <a:r>
              <a:rPr lang="ru-RU" sz="2200" b="0" i="0" dirty="0">
                <a:effectLst/>
                <a:latin typeface="Times New Roman" panose="02020603050405020304" pitchFamily="18" charset="0"/>
                <a:cs typeface="Times New Roman" panose="02020603050405020304" pitchFamily="18" charset="0"/>
              </a:rPr>
              <a:t>Рефакторинг включает в себя такие операции, как интеллектуальное переименование переменных, извлечение одной или нескольких строк кода в новый метод и изменение порядка параметров методов.</a:t>
            </a:r>
            <a:endParaRPr lang="en-US" sz="2200" dirty="0">
              <a:latin typeface="Times New Roman" panose="02020603050405020304" pitchFamily="18" charset="0"/>
              <a:cs typeface="Times New Roman" panose="02020603050405020304" pitchFamily="18" charset="0"/>
            </a:endParaRPr>
          </a:p>
          <a:p>
            <a:pPr algn="l"/>
            <a:endParaRPr lang="ru-RU" sz="2200" b="0" i="0" dirty="0">
              <a:effectLst/>
              <a:latin typeface="Times New Roman" panose="02020603050405020304" pitchFamily="18" charset="0"/>
              <a:cs typeface="Times New Roman" panose="02020603050405020304" pitchFamily="18" charset="0"/>
            </a:endParaRPr>
          </a:p>
          <a:p>
            <a:pPr algn="l"/>
            <a:endParaRPr lang="en-US" sz="2200" b="0" i="0" dirty="0">
              <a:effectLst/>
              <a:latin typeface="Times New Roman" panose="02020603050405020304" pitchFamily="18" charset="0"/>
              <a:cs typeface="Times New Roman" panose="02020603050405020304" pitchFamily="18" charset="0"/>
            </a:endParaRPr>
          </a:p>
          <a:p>
            <a:pPr algn="l"/>
            <a:endParaRPr lang="en-US" sz="2200" b="0" i="0" dirty="0">
              <a:effectLst/>
              <a:latin typeface="Times New Roman" panose="02020603050405020304" pitchFamily="18" charset="0"/>
              <a:cs typeface="Times New Roman" panose="02020603050405020304" pitchFamily="18" charset="0"/>
            </a:endParaRPr>
          </a:p>
          <a:p>
            <a:pPr algn="l"/>
            <a:endParaRPr lang="en-US" sz="2200" b="0" i="0" dirty="0">
              <a:effectLst/>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a:p>
            <a:pPr algn="l"/>
            <a:endParaRPr lang="en-US" sz="2200" b="0" i="0" dirty="0">
              <a:effectLst/>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a:p>
            <a:pPr algn="l"/>
            <a:endParaRPr lang="ru-RU" sz="2200" b="0" i="0" dirty="0">
              <a:effectLst/>
              <a:latin typeface="Times New Roman" panose="02020603050405020304" pitchFamily="18" charset="0"/>
              <a:cs typeface="Times New Roman" panose="02020603050405020304" pitchFamily="18" charset="0"/>
            </a:endParaRPr>
          </a:p>
        </p:txBody>
      </p:sp>
      <p:pic>
        <p:nvPicPr>
          <p:cNvPr id="4" name="Рисунок 3" descr="Изображение выглядит как текст&#10;&#10;Автоматически созданное описание">
            <a:extLst>
              <a:ext uri="{FF2B5EF4-FFF2-40B4-BE49-F238E27FC236}">
                <a16:creationId xmlns:a16="http://schemas.microsoft.com/office/drawing/2014/main" id="{D5C1E577-175C-4CBC-8530-295D7C760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432" y="3419211"/>
            <a:ext cx="9429135" cy="2256558"/>
          </a:xfrm>
          <a:prstGeom prst="rect">
            <a:avLst/>
          </a:prstGeom>
        </p:spPr>
      </p:pic>
    </p:spTree>
    <p:extLst>
      <p:ext uri="{BB962C8B-B14F-4D97-AF65-F5344CB8AC3E}">
        <p14:creationId xmlns:p14="http://schemas.microsoft.com/office/powerpoint/2010/main" val="4244758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79B3AD-0CFD-4D97-B1DA-7669D431DCC7}"/>
              </a:ext>
            </a:extLst>
          </p:cNvPr>
          <p:cNvSpPr txBox="1"/>
          <p:nvPr/>
        </p:nvSpPr>
        <p:spPr>
          <a:xfrm>
            <a:off x="1381432" y="843677"/>
            <a:ext cx="9429135" cy="5170646"/>
          </a:xfrm>
          <a:prstGeom prst="rect">
            <a:avLst/>
          </a:prstGeom>
          <a:noFill/>
        </p:spPr>
        <p:txBody>
          <a:bodyPr wrap="square">
            <a:spAutoFit/>
          </a:bodyPr>
          <a:lstStyle/>
          <a:p>
            <a:pPr marL="342900" indent="-342900" algn="l">
              <a:buFont typeface="Wingdings" panose="05000000000000000000" pitchFamily="2" charset="2"/>
              <a:buChar char="§"/>
            </a:pPr>
            <a:r>
              <a:rPr lang="ru-RU" sz="2200" b="0" i="0" u="none" strike="noStrike" dirty="0">
                <a:effectLst/>
                <a:latin typeface="Times New Roman" panose="02020603050405020304" pitchFamily="18" charset="0"/>
                <a:cs typeface="Times New Roman" panose="02020603050405020304" pitchFamily="18" charset="0"/>
              </a:rPr>
              <a:t>IntelliSense</a:t>
            </a:r>
            <a:endParaRPr lang="en-US" sz="2200" b="0" i="0" u="none" strike="noStrike" dirty="0">
              <a:effectLst/>
              <a:latin typeface="Times New Roman" panose="02020603050405020304" pitchFamily="18" charset="0"/>
              <a:cs typeface="Times New Roman" panose="02020603050405020304" pitchFamily="18" charset="0"/>
            </a:endParaRPr>
          </a:p>
          <a:p>
            <a:pPr algn="l"/>
            <a:endParaRPr lang="ru-RU" sz="2200" b="0" i="0" dirty="0">
              <a:effectLst/>
              <a:latin typeface="Times New Roman" panose="02020603050405020304" pitchFamily="18" charset="0"/>
              <a:cs typeface="Times New Roman" panose="02020603050405020304" pitchFamily="18" charset="0"/>
            </a:endParaRPr>
          </a:p>
          <a:p>
            <a:pPr algn="l"/>
            <a:r>
              <a:rPr lang="ru-RU" sz="2200" b="0" i="1" dirty="0">
                <a:effectLst/>
                <a:latin typeface="Times New Roman" panose="02020603050405020304" pitchFamily="18" charset="0"/>
                <a:cs typeface="Times New Roman" panose="02020603050405020304" pitchFamily="18" charset="0"/>
              </a:rPr>
              <a:t>IntelliSense</a:t>
            </a:r>
            <a:r>
              <a:rPr lang="ru-RU" sz="2200" b="0" i="0" dirty="0">
                <a:effectLst/>
                <a:latin typeface="Times New Roman" panose="02020603050405020304" pitchFamily="18" charset="0"/>
                <a:cs typeface="Times New Roman" panose="02020603050405020304" pitchFamily="18" charset="0"/>
              </a:rPr>
              <a:t> — это набор возможностей, отображающих сведения о коде непосредственно в редакторе и в некоторых случаях автоматически создающих небольшие отрывки кода. По сути, это встроенная в редактор базовая документация, которая избавляет от необходимости искать информацию в других источниках.</a:t>
            </a:r>
          </a:p>
          <a:p>
            <a:pPr algn="l"/>
            <a:r>
              <a:rPr lang="ru-RU" sz="2200" b="0" i="0" dirty="0">
                <a:effectLst/>
                <a:latin typeface="Times New Roman" panose="02020603050405020304" pitchFamily="18" charset="0"/>
                <a:cs typeface="Times New Roman" panose="02020603050405020304" pitchFamily="18" charset="0"/>
              </a:rPr>
              <a:t>На следующем рисунке показано, как </a:t>
            </a:r>
            <a:r>
              <a:rPr lang="ru-RU" sz="2200" b="0" i="1" dirty="0">
                <a:effectLst/>
                <a:latin typeface="Times New Roman" panose="02020603050405020304" pitchFamily="18" charset="0"/>
                <a:cs typeface="Times New Roman" panose="02020603050405020304" pitchFamily="18" charset="0"/>
              </a:rPr>
              <a:t>IntelliSense</a:t>
            </a:r>
            <a:r>
              <a:rPr lang="ru-RU" sz="2200" b="0" i="0" dirty="0">
                <a:effectLst/>
                <a:latin typeface="Times New Roman" panose="02020603050405020304" pitchFamily="18" charset="0"/>
                <a:cs typeface="Times New Roman" panose="02020603050405020304" pitchFamily="18" charset="0"/>
              </a:rPr>
              <a:t> отображает список членов типа:</a:t>
            </a:r>
            <a:endParaRPr lang="en-US" sz="2200" b="0" i="0" dirty="0">
              <a:effectLst/>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a:p>
            <a:pPr algn="l"/>
            <a:endParaRPr lang="en-US" sz="2200" b="0" i="0" dirty="0">
              <a:effectLst/>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a:p>
            <a:pPr algn="l"/>
            <a:endParaRPr lang="en-US" sz="2200" b="0" i="0" dirty="0">
              <a:effectLst/>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a:p>
            <a:pPr algn="l"/>
            <a:endParaRPr lang="ru-RU" sz="2200" b="0" i="0" dirty="0">
              <a:effectLst/>
              <a:latin typeface="Times New Roman" panose="02020603050405020304" pitchFamily="18" charset="0"/>
              <a:cs typeface="Times New Roman" panose="02020603050405020304" pitchFamily="18" charset="0"/>
            </a:endParaRPr>
          </a:p>
        </p:txBody>
      </p:sp>
      <p:pic>
        <p:nvPicPr>
          <p:cNvPr id="4" name="Рисунок 3">
            <a:extLst>
              <a:ext uri="{FF2B5EF4-FFF2-40B4-BE49-F238E27FC236}">
                <a16:creationId xmlns:a16="http://schemas.microsoft.com/office/drawing/2014/main" id="{B4DA63EB-E3D8-4050-BEA7-12C98116F8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432" y="4176823"/>
            <a:ext cx="9429135" cy="1837500"/>
          </a:xfrm>
          <a:prstGeom prst="rect">
            <a:avLst/>
          </a:prstGeom>
        </p:spPr>
      </p:pic>
    </p:spTree>
    <p:extLst>
      <p:ext uri="{BB962C8B-B14F-4D97-AF65-F5344CB8AC3E}">
        <p14:creationId xmlns:p14="http://schemas.microsoft.com/office/powerpoint/2010/main" val="286671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79B3AD-0CFD-4D97-B1DA-7669D431DCC7}"/>
              </a:ext>
            </a:extLst>
          </p:cNvPr>
          <p:cNvSpPr txBox="1"/>
          <p:nvPr/>
        </p:nvSpPr>
        <p:spPr>
          <a:xfrm>
            <a:off x="1381431" y="1520786"/>
            <a:ext cx="9429135" cy="3816429"/>
          </a:xfrm>
          <a:prstGeom prst="rect">
            <a:avLst/>
          </a:prstGeom>
          <a:noFill/>
        </p:spPr>
        <p:txBody>
          <a:bodyPr wrap="square">
            <a:spAutoFit/>
          </a:bodyPr>
          <a:lstStyle/>
          <a:p>
            <a:pPr marL="342900" indent="-342900" algn="l">
              <a:buFont typeface="Wingdings" panose="05000000000000000000" pitchFamily="2" charset="2"/>
              <a:buChar char="§"/>
            </a:pPr>
            <a:r>
              <a:rPr lang="ru-RU" sz="2200" b="0" i="0" u="none" strike="noStrike" dirty="0">
                <a:effectLst/>
                <a:latin typeface="Times New Roman" panose="02020603050405020304" pitchFamily="18" charset="0"/>
                <a:cs typeface="Times New Roman" panose="02020603050405020304" pitchFamily="18" charset="0"/>
              </a:rPr>
              <a:t>Поиск в Visual Studio</a:t>
            </a:r>
            <a:endParaRPr lang="en-US" sz="2200" b="0" i="0" u="none" strike="noStrike" dirty="0">
              <a:effectLst/>
              <a:latin typeface="Times New Roman" panose="02020603050405020304" pitchFamily="18" charset="0"/>
              <a:cs typeface="Times New Roman" panose="02020603050405020304" pitchFamily="18" charset="0"/>
            </a:endParaRPr>
          </a:p>
          <a:p>
            <a:pPr algn="l"/>
            <a:endParaRPr lang="ru-RU" sz="2200" b="0" i="0" dirty="0">
              <a:effectLst/>
              <a:latin typeface="Times New Roman" panose="02020603050405020304" pitchFamily="18" charset="0"/>
              <a:cs typeface="Times New Roman" panose="02020603050405020304" pitchFamily="18" charset="0"/>
            </a:endParaRPr>
          </a:p>
          <a:p>
            <a:pPr algn="l"/>
            <a:r>
              <a:rPr lang="ru-RU" sz="2200" b="0" i="0" dirty="0">
                <a:effectLst/>
                <a:latin typeface="Times New Roman" panose="02020603050405020304" pitchFamily="18" charset="0"/>
                <a:cs typeface="Times New Roman" panose="02020603050405020304" pitchFamily="18" charset="0"/>
              </a:rPr>
              <a:t>Иногда вам будет казаться, что в Visual Studio слишком много меню, действий и свойств. Чтобы быстро находить функции интегрированной среды разработки или элементы кода, в Visual Studio представлен единый компонент поиска </a:t>
            </a:r>
            <a:r>
              <a:rPr lang="ru-RU" sz="2200" dirty="0">
                <a:effectLst/>
                <a:latin typeface="Times New Roman" panose="02020603050405020304" pitchFamily="18" charset="0"/>
                <a:cs typeface="Times New Roman" panose="02020603050405020304" pitchFamily="18" charset="0"/>
              </a:rPr>
              <a:t>(</a:t>
            </a:r>
            <a:r>
              <a:rPr lang="ru-RU" sz="2200" b="1" dirty="0">
                <a:effectLst/>
                <a:latin typeface="Times New Roman" panose="02020603050405020304" pitchFamily="18" charset="0"/>
                <a:cs typeface="Times New Roman" panose="02020603050405020304" pitchFamily="18" charset="0"/>
              </a:rPr>
              <a:t>CTRL</a:t>
            </a:r>
            <a:r>
              <a:rPr lang="ru-RU" sz="2200" dirty="0">
                <a:effectLst/>
                <a:latin typeface="Times New Roman" panose="02020603050405020304" pitchFamily="18" charset="0"/>
                <a:cs typeface="Times New Roman" panose="02020603050405020304" pitchFamily="18" charset="0"/>
              </a:rPr>
              <a:t>+</a:t>
            </a:r>
            <a:r>
              <a:rPr lang="ru-RU" sz="2200" b="1" dirty="0">
                <a:effectLst/>
                <a:latin typeface="Times New Roman" panose="02020603050405020304" pitchFamily="18" charset="0"/>
                <a:cs typeface="Times New Roman" panose="02020603050405020304" pitchFamily="18" charset="0"/>
              </a:rPr>
              <a:t>Q</a:t>
            </a:r>
            <a:r>
              <a:rPr lang="ru-RU" sz="2200" dirty="0">
                <a:effectLst/>
                <a:latin typeface="Times New Roman" panose="02020603050405020304" pitchFamily="18" charset="0"/>
                <a:cs typeface="Times New Roman" panose="02020603050405020304" pitchFamily="18" charset="0"/>
              </a:rPr>
              <a:t>)</a:t>
            </a:r>
            <a:r>
              <a:rPr lang="ru-RU" sz="2200" b="0" i="0" dirty="0">
                <a:effectLst/>
                <a:latin typeface="Times New Roman" panose="02020603050405020304" pitchFamily="18" charset="0"/>
                <a:cs typeface="Times New Roman" panose="02020603050405020304" pitchFamily="18" charset="0"/>
              </a:rPr>
              <a:t>.</a:t>
            </a:r>
            <a:endParaRPr lang="en-US" sz="2200" b="0" i="0" dirty="0">
              <a:effectLst/>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a:p>
            <a:pPr algn="l"/>
            <a:endParaRPr lang="en-US" sz="2200" b="0" i="0" dirty="0">
              <a:effectLst/>
              <a:latin typeface="Times New Roman" panose="02020603050405020304" pitchFamily="18" charset="0"/>
              <a:cs typeface="Times New Roman" panose="02020603050405020304" pitchFamily="18" charset="0"/>
            </a:endParaRPr>
          </a:p>
          <a:p>
            <a:pPr algn="l"/>
            <a:endParaRPr lang="en-US" sz="2200" b="0" i="0" dirty="0">
              <a:effectLst/>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a:p>
            <a:pPr algn="l"/>
            <a:endParaRPr lang="en-US" sz="2200" b="0" i="0" dirty="0">
              <a:effectLst/>
              <a:latin typeface="Times New Roman" panose="02020603050405020304" pitchFamily="18"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6D0F4B4-FE3B-4473-8FE9-AAD057BF7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431" y="3908464"/>
            <a:ext cx="9429135" cy="1428750"/>
          </a:xfrm>
          <a:prstGeom prst="rect">
            <a:avLst/>
          </a:prstGeom>
        </p:spPr>
      </p:pic>
    </p:spTree>
    <p:extLst>
      <p:ext uri="{BB962C8B-B14F-4D97-AF65-F5344CB8AC3E}">
        <p14:creationId xmlns:p14="http://schemas.microsoft.com/office/powerpoint/2010/main" val="3254559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79B3AD-0CFD-4D97-B1DA-7669D431DCC7}"/>
              </a:ext>
            </a:extLst>
          </p:cNvPr>
          <p:cNvSpPr txBox="1"/>
          <p:nvPr/>
        </p:nvSpPr>
        <p:spPr>
          <a:xfrm>
            <a:off x="1381432" y="1690062"/>
            <a:ext cx="9429135" cy="3477875"/>
          </a:xfrm>
          <a:prstGeom prst="rect">
            <a:avLst/>
          </a:prstGeom>
          <a:noFill/>
        </p:spPr>
        <p:txBody>
          <a:bodyPr wrap="square">
            <a:spAutoFit/>
          </a:bodyPr>
          <a:lstStyle/>
          <a:p>
            <a:pPr marL="342900" indent="-342900" algn="l">
              <a:buFont typeface="Wingdings" panose="05000000000000000000" pitchFamily="2" charset="2"/>
              <a:buChar char="§"/>
            </a:pPr>
            <a:r>
              <a:rPr lang="ru-RU" sz="2200" b="0" i="0" u="none" strike="noStrike" dirty="0">
                <a:effectLst/>
                <a:latin typeface="Times New Roman" panose="02020603050405020304" pitchFamily="18" charset="0"/>
                <a:cs typeface="Times New Roman" panose="02020603050405020304" pitchFamily="18" charset="0"/>
              </a:rPr>
              <a:t>Live </a:t>
            </a:r>
            <a:r>
              <a:rPr lang="ru-RU" sz="2200" b="0" i="0" u="none" strike="noStrike" dirty="0" err="1">
                <a:effectLst/>
                <a:latin typeface="Times New Roman" panose="02020603050405020304" pitchFamily="18" charset="0"/>
                <a:cs typeface="Times New Roman" panose="02020603050405020304" pitchFamily="18" charset="0"/>
              </a:rPr>
              <a:t>Share</a:t>
            </a:r>
            <a:endParaRPr lang="ru-RU" sz="2200" b="0" i="0" dirty="0">
              <a:effectLst/>
              <a:latin typeface="Times New Roman" panose="02020603050405020304" pitchFamily="18" charset="0"/>
              <a:cs typeface="Times New Roman" panose="02020603050405020304" pitchFamily="18" charset="0"/>
            </a:endParaRPr>
          </a:p>
          <a:p>
            <a:pPr algn="l"/>
            <a:endParaRPr lang="en-US" sz="2200" b="0" i="0" dirty="0">
              <a:effectLst/>
              <a:latin typeface="Times New Roman" panose="02020603050405020304" pitchFamily="18" charset="0"/>
              <a:cs typeface="Times New Roman" panose="02020603050405020304" pitchFamily="18" charset="0"/>
            </a:endParaRPr>
          </a:p>
          <a:p>
            <a:pPr algn="l"/>
            <a:r>
              <a:rPr lang="ru-RU" sz="2200" b="0" i="0" dirty="0">
                <a:effectLst/>
                <a:latin typeface="Times New Roman" panose="02020603050405020304" pitchFamily="18" charset="0"/>
                <a:cs typeface="Times New Roman" panose="02020603050405020304" pitchFamily="18" charset="0"/>
              </a:rPr>
              <a:t>Предоставляет возможности совместного редактирования и отладки в реальном времени независимо от типа приложения или языка. Вы можете мгновенно предоставлять общий доступ к своему проекту с поддержкой высокого уровня безопасности. Кроме того, вы можете предоставлять общий доступ к сеансам, экземплярам терминала, веб-приложениям на локальном компьютере, голосовым звонкам и т. п.</a:t>
            </a:r>
          </a:p>
          <a:p>
            <a:br>
              <a:rPr lang="ru-RU" sz="2200" dirty="0">
                <a:latin typeface="Times New Roman" panose="02020603050405020304" pitchFamily="18" charset="0"/>
                <a:cs typeface="Times New Roman" panose="02020603050405020304" pitchFamily="18" charset="0"/>
              </a:rPr>
            </a:br>
            <a:endParaRPr lang="ru-RU" sz="22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522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79B3AD-0CFD-4D97-B1DA-7669D431DCC7}"/>
              </a:ext>
            </a:extLst>
          </p:cNvPr>
          <p:cNvSpPr txBox="1"/>
          <p:nvPr/>
        </p:nvSpPr>
        <p:spPr>
          <a:xfrm>
            <a:off x="1381430" y="1182231"/>
            <a:ext cx="9429135" cy="4493538"/>
          </a:xfrm>
          <a:prstGeom prst="rect">
            <a:avLst/>
          </a:prstGeom>
          <a:noFill/>
        </p:spPr>
        <p:txBody>
          <a:bodyPr wrap="square">
            <a:spAutoFit/>
          </a:bodyPr>
          <a:lstStyle/>
          <a:p>
            <a:pPr marL="342900" indent="-342900" algn="l">
              <a:buFont typeface="Wingdings" panose="05000000000000000000" pitchFamily="2" charset="2"/>
              <a:buChar char="§"/>
            </a:pPr>
            <a:r>
              <a:rPr lang="ru-RU" sz="2200" b="0" i="0" u="none" strike="noStrike" dirty="0">
                <a:effectLst/>
                <a:latin typeface="Times New Roman" panose="02020603050405020304" pitchFamily="18" charset="0"/>
                <a:cs typeface="Times New Roman" panose="02020603050405020304" pitchFamily="18" charset="0"/>
              </a:rPr>
              <a:t>Иерархия вызовов</a:t>
            </a:r>
            <a:endParaRPr lang="en-US" sz="2200" b="0" i="0" u="none" strike="noStrike" dirty="0">
              <a:effectLst/>
              <a:latin typeface="Times New Roman" panose="02020603050405020304" pitchFamily="18" charset="0"/>
              <a:cs typeface="Times New Roman" panose="02020603050405020304" pitchFamily="18" charset="0"/>
            </a:endParaRPr>
          </a:p>
          <a:p>
            <a:pPr algn="l"/>
            <a:endParaRPr lang="ru-RU" sz="2200" b="0" i="0" dirty="0">
              <a:effectLst/>
              <a:latin typeface="Times New Roman" panose="02020603050405020304" pitchFamily="18" charset="0"/>
              <a:cs typeface="Times New Roman" panose="02020603050405020304" pitchFamily="18" charset="0"/>
            </a:endParaRPr>
          </a:p>
          <a:p>
            <a:pPr algn="l"/>
            <a:r>
              <a:rPr lang="ru-RU" sz="2200" b="0" i="0" dirty="0">
                <a:effectLst/>
                <a:latin typeface="Times New Roman" panose="02020603050405020304" pitchFamily="18" charset="0"/>
                <a:cs typeface="Times New Roman" panose="02020603050405020304" pitchFamily="18" charset="0"/>
              </a:rPr>
              <a:t>В окне </a:t>
            </a:r>
            <a:r>
              <a:rPr lang="ru-RU" sz="2200" b="1" i="1" dirty="0">
                <a:effectLst/>
                <a:latin typeface="Times New Roman" panose="02020603050405020304" pitchFamily="18" charset="0"/>
                <a:cs typeface="Times New Roman" panose="02020603050405020304" pitchFamily="18" charset="0"/>
              </a:rPr>
              <a:t>Иерархия вызовов</a:t>
            </a:r>
            <a:r>
              <a:rPr lang="ru-RU" sz="2200" b="0" i="0" dirty="0">
                <a:effectLst/>
                <a:latin typeface="Times New Roman" panose="02020603050405020304" pitchFamily="18" charset="0"/>
                <a:cs typeface="Times New Roman" panose="02020603050405020304" pitchFamily="18" charset="0"/>
              </a:rPr>
              <a:t> показаны методы, вызывающие выбранный метод. Это может быть полезно, если вы собираетесь изменить либо удалить метод или хотите отследить ошибку.</a:t>
            </a:r>
            <a:endParaRPr lang="en-US" sz="2200" dirty="0">
              <a:latin typeface="Times New Roman" panose="02020603050405020304" pitchFamily="18" charset="0"/>
              <a:cs typeface="Times New Roman" panose="02020603050405020304" pitchFamily="18" charset="0"/>
            </a:endParaRPr>
          </a:p>
          <a:p>
            <a:pPr algn="l"/>
            <a:endParaRPr lang="en-US" sz="2200" b="0" i="0" dirty="0">
              <a:effectLst/>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a:p>
            <a:pPr algn="l"/>
            <a:endParaRPr lang="en-US" sz="2200" b="0" i="0" dirty="0">
              <a:effectLst/>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a:p>
            <a:pPr algn="l"/>
            <a:endParaRPr lang="en-US" sz="2200" b="0" i="0" dirty="0">
              <a:effectLst/>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a:p>
            <a:pPr algn="l"/>
            <a:endParaRPr lang="en-US" sz="2200" b="0" i="0" dirty="0">
              <a:effectLst/>
              <a:latin typeface="Times New Roman" panose="02020603050405020304" pitchFamily="18" charset="0"/>
              <a:cs typeface="Times New Roman" panose="02020603050405020304" pitchFamily="18" charset="0"/>
            </a:endParaRPr>
          </a:p>
          <a:p>
            <a:pPr algn="l"/>
            <a:endParaRPr lang="ru-RU" sz="2200" b="0" i="0" dirty="0">
              <a:effectLst/>
              <a:latin typeface="Times New Roman" panose="02020603050405020304" pitchFamily="18" charset="0"/>
              <a:cs typeface="Times New Roman" panose="02020603050405020304" pitchFamily="18" charset="0"/>
            </a:endParaRPr>
          </a:p>
        </p:txBody>
      </p:sp>
      <p:pic>
        <p:nvPicPr>
          <p:cNvPr id="4" name="Рисунок 3" descr="Изображение выглядит как текст&#10;&#10;Автоматически созданное описание">
            <a:extLst>
              <a:ext uri="{FF2B5EF4-FFF2-40B4-BE49-F238E27FC236}">
                <a16:creationId xmlns:a16="http://schemas.microsoft.com/office/drawing/2014/main" id="{43196E99-774C-4A22-9047-418B6EB64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430" y="3385457"/>
            <a:ext cx="9429135" cy="2290312"/>
          </a:xfrm>
          <a:prstGeom prst="rect">
            <a:avLst/>
          </a:prstGeom>
        </p:spPr>
      </p:pic>
    </p:spTree>
    <p:extLst>
      <p:ext uri="{BB962C8B-B14F-4D97-AF65-F5344CB8AC3E}">
        <p14:creationId xmlns:p14="http://schemas.microsoft.com/office/powerpoint/2010/main" val="306100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79B3AD-0CFD-4D97-B1DA-7669D431DCC7}"/>
              </a:ext>
            </a:extLst>
          </p:cNvPr>
          <p:cNvSpPr txBox="1"/>
          <p:nvPr/>
        </p:nvSpPr>
        <p:spPr>
          <a:xfrm>
            <a:off x="1381428" y="1012954"/>
            <a:ext cx="9429135" cy="4832092"/>
          </a:xfrm>
          <a:prstGeom prst="rect">
            <a:avLst/>
          </a:prstGeom>
          <a:noFill/>
        </p:spPr>
        <p:txBody>
          <a:bodyPr wrap="square">
            <a:spAutoFit/>
          </a:bodyPr>
          <a:lstStyle/>
          <a:p>
            <a:pPr marL="342900" indent="-342900" algn="l">
              <a:buFont typeface="Wingdings" panose="05000000000000000000" pitchFamily="2" charset="2"/>
              <a:buChar char="§"/>
            </a:pPr>
            <a:r>
              <a:rPr lang="ru-RU" sz="2200" b="0" i="0" u="none"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CodeLens</a:t>
            </a:r>
            <a:endParaRPr lang="en-US" sz="2200" b="0" i="0" u="none" strike="noStrike" dirty="0">
              <a:effectLst/>
              <a:latin typeface="Times New Roman" panose="02020603050405020304" pitchFamily="18" charset="0"/>
              <a:cs typeface="Times New Roman" panose="02020603050405020304" pitchFamily="18" charset="0"/>
            </a:endParaRPr>
          </a:p>
          <a:p>
            <a:pPr algn="l"/>
            <a:endParaRPr lang="ru-RU" sz="2200" b="0" i="0" dirty="0">
              <a:effectLst/>
              <a:latin typeface="Times New Roman" panose="02020603050405020304" pitchFamily="18" charset="0"/>
              <a:cs typeface="Times New Roman" panose="02020603050405020304" pitchFamily="18" charset="0"/>
            </a:endParaRPr>
          </a:p>
          <a:p>
            <a:pPr algn="l"/>
            <a:r>
              <a:rPr lang="ru-RU" sz="2200" b="0" i="1" dirty="0" err="1">
                <a:effectLst/>
                <a:latin typeface="Times New Roman" panose="02020603050405020304" pitchFamily="18" charset="0"/>
                <a:cs typeface="Times New Roman" panose="02020603050405020304" pitchFamily="18" charset="0"/>
              </a:rPr>
              <a:t>CodeLens</a:t>
            </a:r>
            <a:r>
              <a:rPr lang="ru-RU" sz="2200" b="0" i="0" dirty="0">
                <a:effectLst/>
                <a:latin typeface="Times New Roman" panose="02020603050405020304" pitchFamily="18" charset="0"/>
                <a:cs typeface="Times New Roman" panose="02020603050405020304" pitchFamily="18" charset="0"/>
              </a:rPr>
              <a:t> помогает находить ссылки на код, изменения кода, связанные с кодом ошибки, рабочие элементы, проверки кода и модульные тесты — не выходя из редактора.</a:t>
            </a:r>
            <a:endParaRPr lang="en-US" sz="2200" b="0" i="0" dirty="0">
              <a:effectLst/>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a:p>
            <a:pPr algn="l"/>
            <a:endParaRPr lang="en-US" sz="2200" b="0" i="0" dirty="0">
              <a:effectLst/>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b="0" i="0" dirty="0">
              <a:effectLst/>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b="0" i="0" dirty="0">
              <a:effectLst/>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br>
              <a:rPr lang="ru-RU" sz="2200" b="0" i="0" dirty="0">
                <a:effectLst/>
                <a:latin typeface="Times New Roman" panose="02020603050405020304" pitchFamily="18" charset="0"/>
                <a:cs typeface="Times New Roman" panose="02020603050405020304" pitchFamily="18" charset="0"/>
              </a:rPr>
            </a:br>
            <a:endParaRPr lang="ru-RU" sz="2200" b="0" i="0" dirty="0">
              <a:effectLst/>
              <a:latin typeface="Times New Roman" panose="02020603050405020304" pitchFamily="18" charset="0"/>
              <a:cs typeface="Times New Roman" panose="02020603050405020304" pitchFamily="18" charset="0"/>
            </a:endParaRPr>
          </a:p>
        </p:txBody>
      </p:sp>
      <p:pic>
        <p:nvPicPr>
          <p:cNvPr id="3" name="Рисунок 2" descr="Изображение выглядит как текст&#10;&#10;Автоматически созданное описание">
            <a:extLst>
              <a:ext uri="{FF2B5EF4-FFF2-40B4-BE49-F238E27FC236}">
                <a16:creationId xmlns:a16="http://schemas.microsoft.com/office/drawing/2014/main" id="{313B073D-4F8A-4544-946D-FC7176F26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428" y="3254829"/>
            <a:ext cx="9429134" cy="2590217"/>
          </a:xfrm>
          <a:prstGeom prst="rect">
            <a:avLst/>
          </a:prstGeom>
        </p:spPr>
      </p:pic>
    </p:spTree>
    <p:extLst>
      <p:ext uri="{BB962C8B-B14F-4D97-AF65-F5344CB8AC3E}">
        <p14:creationId xmlns:p14="http://schemas.microsoft.com/office/powerpoint/2010/main" val="3934613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79B3AD-0CFD-4D97-B1DA-7669D431DCC7}"/>
              </a:ext>
            </a:extLst>
          </p:cNvPr>
          <p:cNvSpPr txBox="1"/>
          <p:nvPr/>
        </p:nvSpPr>
        <p:spPr>
          <a:xfrm>
            <a:off x="1381432" y="1520785"/>
            <a:ext cx="9429135" cy="3816429"/>
          </a:xfrm>
          <a:prstGeom prst="rect">
            <a:avLst/>
          </a:prstGeom>
          <a:noFill/>
        </p:spPr>
        <p:txBody>
          <a:bodyPr wrap="square">
            <a:spAutoFit/>
          </a:bodyPr>
          <a:lstStyle/>
          <a:p>
            <a:pPr marL="342900" indent="-342900" algn="l">
              <a:buFont typeface="Wingdings" panose="05000000000000000000" pitchFamily="2" charset="2"/>
              <a:buChar char="§"/>
            </a:pPr>
            <a:r>
              <a:rPr lang="ru-RU" sz="2200" b="0" i="0" u="none" strike="noStrike" dirty="0">
                <a:effectLst/>
                <a:latin typeface="Times New Roman" panose="02020603050405020304" pitchFamily="18" charset="0"/>
                <a:cs typeface="Times New Roman" panose="02020603050405020304" pitchFamily="18" charset="0"/>
              </a:rPr>
              <a:t>Перейти к определению</a:t>
            </a:r>
            <a:endParaRPr lang="en-US" sz="2200" b="0" i="0" u="none" strike="noStrike" dirty="0">
              <a:effectLst/>
              <a:latin typeface="Times New Roman" panose="02020603050405020304" pitchFamily="18" charset="0"/>
              <a:cs typeface="Times New Roman" panose="02020603050405020304" pitchFamily="18" charset="0"/>
            </a:endParaRPr>
          </a:p>
          <a:p>
            <a:pPr algn="l"/>
            <a:endParaRPr lang="ru-RU" sz="2200" b="0" i="0" dirty="0">
              <a:effectLst/>
              <a:latin typeface="Times New Roman" panose="02020603050405020304" pitchFamily="18" charset="0"/>
              <a:cs typeface="Times New Roman" panose="02020603050405020304" pitchFamily="18" charset="0"/>
            </a:endParaRPr>
          </a:p>
          <a:p>
            <a:pPr algn="l"/>
            <a:r>
              <a:rPr lang="ru-RU" sz="2200" b="0" i="0" dirty="0">
                <a:effectLst/>
                <a:latin typeface="Times New Roman" panose="02020603050405020304" pitchFamily="18" charset="0"/>
                <a:cs typeface="Times New Roman" panose="02020603050405020304" pitchFamily="18" charset="0"/>
              </a:rPr>
              <a:t>Функция </a:t>
            </a:r>
            <a:r>
              <a:rPr lang="ru-RU" sz="2200" b="1" i="0" dirty="0">
                <a:effectLst/>
                <a:latin typeface="Times New Roman" panose="02020603050405020304" pitchFamily="18" charset="0"/>
                <a:cs typeface="Times New Roman" panose="02020603050405020304" pitchFamily="18" charset="0"/>
              </a:rPr>
              <a:t>Перейти к определению</a:t>
            </a:r>
            <a:r>
              <a:rPr lang="ru-RU" sz="2200" b="0" i="0" dirty="0">
                <a:effectLst/>
                <a:latin typeface="Times New Roman" panose="02020603050405020304" pitchFamily="18" charset="0"/>
                <a:cs typeface="Times New Roman" panose="02020603050405020304" pitchFamily="18" charset="0"/>
              </a:rPr>
              <a:t> позволяет перейти к расположению, где определена выбранная функция или тип.</a:t>
            </a:r>
            <a:endParaRPr lang="en-US" sz="2200" b="0" i="0" dirty="0">
              <a:effectLst/>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a:p>
            <a:pPr algn="l"/>
            <a:endParaRPr lang="en-US" sz="2200" b="0" i="0" dirty="0">
              <a:effectLst/>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a:p>
            <a:pPr algn="l"/>
            <a:endParaRPr lang="en-US" sz="2200" b="0" i="0" dirty="0">
              <a:effectLst/>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a:p>
            <a:pPr algn="l"/>
            <a:endParaRPr lang="en-US" sz="2200" b="0" i="0" dirty="0">
              <a:effectLst/>
              <a:latin typeface="Times New Roman" panose="02020603050405020304" pitchFamily="18" charset="0"/>
              <a:cs typeface="Times New Roman" panose="02020603050405020304" pitchFamily="18" charset="0"/>
            </a:endParaRPr>
          </a:p>
        </p:txBody>
      </p:sp>
      <p:pic>
        <p:nvPicPr>
          <p:cNvPr id="6" name="Рисунок 5" descr="Изображение выглядит как текст, снимок экрана, монитор, несколько&#10;&#10;Автоматически созданное описание">
            <a:extLst>
              <a:ext uri="{FF2B5EF4-FFF2-40B4-BE49-F238E27FC236}">
                <a16:creationId xmlns:a16="http://schemas.microsoft.com/office/drawing/2014/main" id="{23D6D508-2319-453F-A4EB-BF62D0C541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431" y="3526971"/>
            <a:ext cx="9429135" cy="1810243"/>
          </a:xfrm>
          <a:prstGeom prst="rect">
            <a:avLst/>
          </a:prstGeom>
        </p:spPr>
      </p:pic>
    </p:spTree>
    <p:extLst>
      <p:ext uri="{BB962C8B-B14F-4D97-AF65-F5344CB8AC3E}">
        <p14:creationId xmlns:p14="http://schemas.microsoft.com/office/powerpoint/2010/main" val="2993638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79B3AD-0CFD-4D97-B1DA-7669D431DCC7}"/>
              </a:ext>
            </a:extLst>
          </p:cNvPr>
          <p:cNvSpPr txBox="1"/>
          <p:nvPr/>
        </p:nvSpPr>
        <p:spPr>
          <a:xfrm>
            <a:off x="1424601" y="1520785"/>
            <a:ext cx="9429135" cy="3816429"/>
          </a:xfrm>
          <a:prstGeom prst="rect">
            <a:avLst/>
          </a:prstGeom>
          <a:noFill/>
        </p:spPr>
        <p:txBody>
          <a:bodyPr wrap="square">
            <a:spAutoFit/>
          </a:bodyPr>
          <a:lstStyle/>
          <a:p>
            <a:pPr marL="342900" indent="-342900" algn="l">
              <a:buFont typeface="Wingdings" panose="05000000000000000000" pitchFamily="2" charset="2"/>
              <a:buChar char="§"/>
            </a:pPr>
            <a:r>
              <a:rPr lang="ru-RU" sz="2200" b="0" i="0" u="none" strike="noStrike" dirty="0">
                <a:effectLst/>
                <a:latin typeface="Times New Roman" panose="02020603050405020304" pitchFamily="18" charset="0"/>
                <a:cs typeface="Times New Roman" panose="02020603050405020304" pitchFamily="18" charset="0"/>
              </a:rPr>
              <a:t>Показать определение</a:t>
            </a:r>
            <a:endParaRPr lang="en-US" sz="2200" b="0" i="0" u="none" strike="noStrike" dirty="0">
              <a:effectLst/>
              <a:latin typeface="Times New Roman" panose="02020603050405020304" pitchFamily="18" charset="0"/>
              <a:cs typeface="Times New Roman" panose="02020603050405020304" pitchFamily="18" charset="0"/>
            </a:endParaRPr>
          </a:p>
          <a:p>
            <a:pPr algn="l"/>
            <a:endParaRPr lang="ru-RU" sz="2200" b="0" i="0" dirty="0">
              <a:effectLst/>
              <a:latin typeface="Times New Roman" panose="02020603050405020304" pitchFamily="18" charset="0"/>
              <a:cs typeface="Times New Roman" panose="02020603050405020304" pitchFamily="18" charset="0"/>
            </a:endParaRPr>
          </a:p>
          <a:p>
            <a:pPr algn="l"/>
            <a:r>
              <a:rPr lang="ru-RU" sz="2200" b="0" i="0" dirty="0">
                <a:effectLst/>
                <a:latin typeface="Times New Roman" panose="02020603050405020304" pitchFamily="18" charset="0"/>
                <a:cs typeface="Times New Roman" panose="02020603050405020304" pitchFamily="18" charset="0"/>
              </a:rPr>
              <a:t>В окне </a:t>
            </a:r>
            <a:r>
              <a:rPr lang="ru-RU" sz="2200" b="1" i="0" dirty="0">
                <a:effectLst/>
                <a:latin typeface="Times New Roman" panose="02020603050405020304" pitchFamily="18" charset="0"/>
                <a:cs typeface="Times New Roman" panose="02020603050405020304" pitchFamily="18" charset="0"/>
              </a:rPr>
              <a:t>Показать определение</a:t>
            </a:r>
            <a:r>
              <a:rPr lang="ru-RU" sz="2200" b="0" i="0" dirty="0">
                <a:effectLst/>
                <a:latin typeface="Times New Roman" panose="02020603050405020304" pitchFamily="18" charset="0"/>
                <a:cs typeface="Times New Roman" panose="02020603050405020304" pitchFamily="18" charset="0"/>
              </a:rPr>
              <a:t> можно отобразить метод или определение типа, не открывая отдельный файл.</a:t>
            </a:r>
            <a:endParaRPr lang="en-US" sz="2200" b="0" i="0" dirty="0">
              <a:effectLst/>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a:p>
            <a:pPr algn="l"/>
            <a:endParaRPr lang="ru-RU" sz="2200" b="0" i="0" dirty="0">
              <a:effectLst/>
              <a:latin typeface="Times New Roman" panose="02020603050405020304" pitchFamily="18" charset="0"/>
              <a:cs typeface="Times New Roman" panose="02020603050405020304" pitchFamily="18" charset="0"/>
            </a:endParaRPr>
          </a:p>
          <a:p>
            <a:pPr algn="l"/>
            <a:endParaRPr lang="en-US" sz="2200" b="0" i="0" dirty="0">
              <a:effectLst/>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a:p>
            <a:pPr algn="l"/>
            <a:endParaRPr lang="en-US" sz="2200" b="0" i="0" dirty="0">
              <a:effectLst/>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a:p>
            <a:pPr algn="l"/>
            <a:endParaRPr lang="en-US" sz="2200" b="0" i="0" dirty="0">
              <a:effectLst/>
              <a:latin typeface="Times New Roman" panose="02020603050405020304" pitchFamily="18" charset="0"/>
              <a:cs typeface="Times New Roman" panose="02020603050405020304" pitchFamily="18" charset="0"/>
            </a:endParaRPr>
          </a:p>
        </p:txBody>
      </p:sp>
      <p:pic>
        <p:nvPicPr>
          <p:cNvPr id="3" name="Рисунок 2" descr="Изображение выглядит как текст, снимок экрана, экран, закрыть&#10;&#10;Автоматически созданное описание">
            <a:extLst>
              <a:ext uri="{FF2B5EF4-FFF2-40B4-BE49-F238E27FC236}">
                <a16:creationId xmlns:a16="http://schemas.microsoft.com/office/drawing/2014/main" id="{DD414F19-FE08-4AEC-84DB-7D4FBDD09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601" y="3446974"/>
            <a:ext cx="9515475" cy="1890240"/>
          </a:xfrm>
          <a:prstGeom prst="rect">
            <a:avLst/>
          </a:prstGeom>
        </p:spPr>
      </p:pic>
    </p:spTree>
    <p:extLst>
      <p:ext uri="{BB962C8B-B14F-4D97-AF65-F5344CB8AC3E}">
        <p14:creationId xmlns:p14="http://schemas.microsoft.com/office/powerpoint/2010/main" val="892696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2BB6F875-B58D-4931-B9D9-A51E32B702EA}"/>
              </a:ext>
            </a:extLst>
          </p:cNvPr>
          <p:cNvSpPr>
            <a:spLocks noGrp="1"/>
          </p:cNvSpPr>
          <p:nvPr>
            <p:ph type="title"/>
          </p:nvPr>
        </p:nvSpPr>
        <p:spPr>
          <a:xfrm>
            <a:off x="1295400" y="2686050"/>
            <a:ext cx="9601200" cy="1485900"/>
          </a:xfrm>
        </p:spPr>
        <p:txBody>
          <a:bodyPr>
            <a:normAutofit/>
          </a:bodyPr>
          <a:lstStyle/>
          <a:p>
            <a:pPr algn="ctr"/>
            <a:r>
              <a:rPr lang="ru-RU" sz="4000" dirty="0">
                <a:latin typeface="Times New Roman" panose="02020603050405020304" pitchFamily="18" charset="0"/>
                <a:cs typeface="Times New Roman" panose="02020603050405020304" pitchFamily="18" charset="0"/>
              </a:rPr>
              <a:t>Рабочие компоненты </a:t>
            </a:r>
            <a:r>
              <a:rPr lang="en-US" sz="4000" dirty="0">
                <a:latin typeface="Times New Roman" panose="02020603050405020304" pitchFamily="18" charset="0"/>
                <a:cs typeface="Times New Roman" panose="02020603050405020304" pitchFamily="18" charset="0"/>
              </a:rPr>
              <a:t>Visual Studio</a:t>
            </a:r>
            <a:endParaRPr lang="ru-RU"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1739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48A360-5192-4FB6-A514-BF78C25F2512}"/>
              </a:ext>
            </a:extLst>
          </p:cNvPr>
          <p:cNvSpPr>
            <a:spLocks noGrp="1"/>
          </p:cNvSpPr>
          <p:nvPr>
            <p:ph type="title"/>
          </p:nvPr>
        </p:nvSpPr>
        <p:spPr>
          <a:xfrm>
            <a:off x="1295400" y="2686050"/>
            <a:ext cx="9601200" cy="1485900"/>
          </a:xfrm>
        </p:spPr>
        <p:txBody>
          <a:bodyPr>
            <a:normAutofit/>
          </a:bodyPr>
          <a:lstStyle/>
          <a:p>
            <a:pPr algn="ctr"/>
            <a:r>
              <a:rPr lang="ru-RU" sz="4000" dirty="0">
                <a:latin typeface="Times New Roman" panose="02020603050405020304" pitchFamily="18" charset="0"/>
                <a:cs typeface="Times New Roman" panose="02020603050405020304" pitchFamily="18" charset="0"/>
              </a:rPr>
              <a:t>Назначение </a:t>
            </a:r>
            <a:r>
              <a:rPr lang="en-US" sz="4000" dirty="0">
                <a:latin typeface="Times New Roman" panose="02020603050405020304" pitchFamily="18" charset="0"/>
                <a:cs typeface="Times New Roman" panose="02020603050405020304" pitchFamily="18" charset="0"/>
              </a:rPr>
              <a:t>Visual Studio</a:t>
            </a:r>
            <a:endParaRPr lang="ru-RU"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8678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79B3AD-0CFD-4D97-B1DA-7669D431DCC7}"/>
              </a:ext>
            </a:extLst>
          </p:cNvPr>
          <p:cNvSpPr txBox="1"/>
          <p:nvPr/>
        </p:nvSpPr>
        <p:spPr>
          <a:xfrm>
            <a:off x="1381432" y="1351508"/>
            <a:ext cx="9429135" cy="4154984"/>
          </a:xfrm>
          <a:prstGeom prst="rect">
            <a:avLst/>
          </a:prstGeom>
          <a:noFill/>
        </p:spPr>
        <p:txBody>
          <a:bodyPr wrap="square">
            <a:spAutoFit/>
          </a:bodyPr>
          <a:lstStyle/>
          <a:p>
            <a:pPr marL="342900" indent="-342900" algn="l">
              <a:buFont typeface="Wingdings" panose="05000000000000000000" pitchFamily="2" charset="2"/>
              <a:buChar char="§"/>
            </a:pPr>
            <a:r>
              <a:rPr lang="en-US" sz="2200" b="0" i="0" dirty="0">
                <a:effectLst/>
                <a:latin typeface="Times New Roman" panose="02020603050405020304" pitchFamily="18" charset="0"/>
                <a:cs typeface="Times New Roman" panose="02020603050405020304" pitchFamily="18" charset="0"/>
              </a:rPr>
              <a:t>BackgroundWorker</a:t>
            </a:r>
            <a:endParaRPr lang="ru-RU" sz="2200" b="0" i="0" dirty="0">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endParaRPr lang="ru-RU" sz="2200" dirty="0">
              <a:latin typeface="Times New Roman" panose="02020603050405020304" pitchFamily="18" charset="0"/>
              <a:cs typeface="Times New Roman" panose="02020603050405020304" pitchFamily="18" charset="0"/>
            </a:endParaRPr>
          </a:p>
          <a:p>
            <a:pPr algn="l"/>
            <a:r>
              <a:rPr lang="ru-RU" sz="2200" b="0" i="0" dirty="0">
                <a:effectLst/>
                <a:latin typeface="Times New Roman" panose="02020603050405020304" pitchFamily="18" charset="0"/>
                <a:cs typeface="Times New Roman" panose="02020603050405020304" pitchFamily="18" charset="0"/>
              </a:rPr>
              <a:t>Компонент </a:t>
            </a:r>
            <a:r>
              <a:rPr lang="ru-RU" sz="2200" i="1" dirty="0">
                <a:effectLst/>
                <a:latin typeface="Times New Roman" panose="02020603050405020304" pitchFamily="18" charset="0"/>
                <a:cs typeface="Times New Roman" panose="02020603050405020304" pitchFamily="18" charset="0"/>
              </a:rPr>
              <a:t>BackgroundWorker</a:t>
            </a:r>
            <a:r>
              <a:rPr lang="ru-RU" sz="2200" b="0" i="0" dirty="0">
                <a:effectLst/>
                <a:latin typeface="Times New Roman" panose="02020603050405020304" pitchFamily="18" charset="0"/>
                <a:cs typeface="Times New Roman" panose="02020603050405020304" pitchFamily="18" charset="0"/>
              </a:rPr>
              <a:t> позволяет выполнять длительные операции асинхронно (в фоновом режиме), т. е. в потоке, отличающемся от основного потока пользовательского интерфейса. Для использования компонента </a:t>
            </a:r>
            <a:r>
              <a:rPr lang="ru-RU" sz="2200" b="0" i="1" dirty="0">
                <a:effectLst/>
                <a:latin typeface="Times New Roman" panose="02020603050405020304" pitchFamily="18" charset="0"/>
                <a:cs typeface="Times New Roman" panose="02020603050405020304" pitchFamily="18" charset="0"/>
              </a:rPr>
              <a:t>BackgroundWorker</a:t>
            </a:r>
            <a:r>
              <a:rPr lang="ru-RU" sz="2200" b="0" i="0" dirty="0">
                <a:effectLst/>
                <a:latin typeface="Times New Roman" panose="02020603050405020304" pitchFamily="18" charset="0"/>
                <a:cs typeface="Times New Roman" panose="02020603050405020304" pitchFamily="18" charset="0"/>
              </a:rPr>
              <a:t> необходимо только указать, какой рабочий метод обработки длительных операций будет выполняться в фоновом режиме, а затем вызвать метод </a:t>
            </a:r>
            <a:r>
              <a:rPr lang="ru-RU" sz="2200" b="0" i="1" u="sng" dirty="0">
                <a:effectLst/>
                <a:latin typeface="Times New Roman" panose="02020603050405020304" pitchFamily="18" charset="0"/>
                <a:cs typeface="Times New Roman" panose="02020603050405020304" pitchFamily="18" charset="0"/>
              </a:rPr>
              <a:t>RunWorkerAsync</a:t>
            </a:r>
            <a:r>
              <a:rPr lang="ru-RU" sz="2200" b="0" i="0" dirty="0">
                <a:effectLst/>
                <a:latin typeface="Times New Roman" panose="02020603050405020304" pitchFamily="18" charset="0"/>
                <a:cs typeface="Times New Roman" panose="02020603050405020304" pitchFamily="18" charset="0"/>
              </a:rPr>
              <a:t>. Вызывающий поток продолжает работать нормально, в то время как рабочий метод работает асинхронно. Когда метод закончит работу, компонент </a:t>
            </a:r>
            <a:r>
              <a:rPr lang="ru-RU" sz="2200" b="0" i="1" dirty="0">
                <a:effectLst/>
                <a:latin typeface="Times New Roman" panose="02020603050405020304" pitchFamily="18" charset="0"/>
                <a:cs typeface="Times New Roman" panose="02020603050405020304" pitchFamily="18" charset="0"/>
              </a:rPr>
              <a:t>BackgroundWorker</a:t>
            </a:r>
            <a:r>
              <a:rPr lang="ru-RU" sz="2200" b="0" i="0" dirty="0">
                <a:effectLst/>
                <a:latin typeface="Times New Roman" panose="02020603050405020304" pitchFamily="18" charset="0"/>
                <a:cs typeface="Times New Roman" panose="02020603050405020304" pitchFamily="18" charset="0"/>
              </a:rPr>
              <a:t> предупредит вызывающий поток событием </a:t>
            </a:r>
            <a:r>
              <a:rPr lang="ru-RU" sz="2200" b="0" i="1" u="sng" dirty="0">
                <a:effectLst/>
                <a:latin typeface="Times New Roman" panose="02020603050405020304" pitchFamily="18" charset="0"/>
                <a:cs typeface="Times New Roman" panose="02020603050405020304" pitchFamily="18" charset="0"/>
              </a:rPr>
              <a:t>RunWorkerCompleted</a:t>
            </a:r>
            <a:r>
              <a:rPr lang="ru-RU" sz="2200" b="0" i="0" dirty="0">
                <a:effectLst/>
                <a:latin typeface="Times New Roman" panose="02020603050405020304" pitchFamily="18" charset="0"/>
                <a:cs typeface="Times New Roman" panose="02020603050405020304" pitchFamily="18" charset="0"/>
              </a:rPr>
              <a:t>, которое может содержать результаты операции.</a:t>
            </a:r>
          </a:p>
        </p:txBody>
      </p:sp>
    </p:spTree>
    <p:extLst>
      <p:ext uri="{BB962C8B-B14F-4D97-AF65-F5344CB8AC3E}">
        <p14:creationId xmlns:p14="http://schemas.microsoft.com/office/powerpoint/2010/main" val="2302929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79B3AD-0CFD-4D97-B1DA-7669D431DCC7}"/>
              </a:ext>
            </a:extLst>
          </p:cNvPr>
          <p:cNvSpPr txBox="1"/>
          <p:nvPr/>
        </p:nvSpPr>
        <p:spPr>
          <a:xfrm>
            <a:off x="1381432" y="1182231"/>
            <a:ext cx="9429135" cy="4493538"/>
          </a:xfrm>
          <a:prstGeom prst="rect">
            <a:avLst/>
          </a:prstGeom>
          <a:noFill/>
        </p:spPr>
        <p:txBody>
          <a:bodyPr wrap="square">
            <a:spAutoFit/>
          </a:bodyPr>
          <a:lstStyle/>
          <a:p>
            <a:pPr marL="342900" indent="-342900" algn="l">
              <a:buFont typeface="Wingdings" panose="05000000000000000000" pitchFamily="2" charset="2"/>
              <a:buChar char="§"/>
            </a:pPr>
            <a:r>
              <a:rPr lang="en-US" sz="2200" b="0" i="0" dirty="0">
                <a:effectLst/>
                <a:latin typeface="Times New Roman" panose="02020603050405020304" pitchFamily="18" charset="0"/>
                <a:cs typeface="Times New Roman" panose="02020603050405020304" pitchFamily="18" charset="0"/>
              </a:rPr>
              <a:t>DirectoryEntry</a:t>
            </a:r>
            <a:endParaRPr lang="ru-RU" sz="2200" b="0" i="0" dirty="0">
              <a:effectLst/>
              <a:latin typeface="Times New Roman" panose="02020603050405020304" pitchFamily="18" charset="0"/>
              <a:cs typeface="Times New Roman" panose="02020603050405020304" pitchFamily="18" charset="0"/>
            </a:endParaRPr>
          </a:p>
          <a:p>
            <a:pPr algn="l"/>
            <a:endParaRPr lang="ru-RU" sz="2200" dirty="0">
              <a:latin typeface="Times New Roman" panose="02020603050405020304" pitchFamily="18" charset="0"/>
              <a:cs typeface="Times New Roman" panose="02020603050405020304" pitchFamily="18" charset="0"/>
            </a:endParaRPr>
          </a:p>
          <a:p>
            <a:pPr algn="l"/>
            <a:r>
              <a:rPr lang="ru-RU" sz="2200" b="0" i="0" dirty="0">
                <a:effectLst/>
                <a:latin typeface="Times New Roman" panose="02020603050405020304" pitchFamily="18" charset="0"/>
                <a:cs typeface="Times New Roman" panose="02020603050405020304" pitchFamily="18" charset="0"/>
              </a:rPr>
              <a:t>Класс </a:t>
            </a:r>
            <a:r>
              <a:rPr lang="en-US" sz="2200" b="0" i="1" dirty="0">
                <a:effectLst/>
                <a:latin typeface="Times New Roman" panose="02020603050405020304" pitchFamily="18" charset="0"/>
                <a:cs typeface="Times New Roman" panose="02020603050405020304" pitchFamily="18" charset="0"/>
              </a:rPr>
              <a:t>DirectoryEntry</a:t>
            </a:r>
            <a:r>
              <a:rPr lang="en-US" sz="2200" b="0" i="0" dirty="0">
                <a:effectLst/>
                <a:latin typeface="Times New Roman" panose="02020603050405020304" pitchFamily="18" charset="0"/>
                <a:cs typeface="Times New Roman" panose="02020603050405020304" pitchFamily="18" charset="0"/>
              </a:rPr>
              <a:t> </a:t>
            </a:r>
            <a:r>
              <a:rPr lang="ru-RU" sz="2200" b="0" i="0" dirty="0">
                <a:effectLst/>
                <a:latin typeface="Times New Roman" panose="02020603050405020304" pitchFamily="18" charset="0"/>
                <a:cs typeface="Times New Roman" panose="02020603050405020304" pitchFamily="18" charset="0"/>
              </a:rPr>
              <a:t>инкапсулирует узел или объект иерархии доменных служб </a:t>
            </a:r>
            <a:r>
              <a:rPr lang="en-US" sz="2200" b="0" i="1" u="sng" dirty="0">
                <a:effectLst/>
                <a:latin typeface="Times New Roman" panose="02020603050405020304" pitchFamily="18" charset="0"/>
                <a:cs typeface="Times New Roman" panose="02020603050405020304" pitchFamily="18" charset="0"/>
              </a:rPr>
              <a:t>Active Directory</a:t>
            </a:r>
            <a:r>
              <a:rPr lang="en-US" sz="2200" b="0" i="0" dirty="0">
                <a:effectLst/>
                <a:latin typeface="Times New Roman" panose="02020603050405020304" pitchFamily="18" charset="0"/>
                <a:cs typeface="Times New Roman" panose="02020603050405020304" pitchFamily="18" charset="0"/>
              </a:rPr>
              <a:t>.</a:t>
            </a:r>
            <a:endParaRPr lang="ru-RU" sz="2200" b="0" i="0" dirty="0">
              <a:effectLst/>
              <a:latin typeface="Times New Roman" panose="02020603050405020304" pitchFamily="18" charset="0"/>
              <a:cs typeface="Times New Roman" panose="02020603050405020304" pitchFamily="18" charset="0"/>
            </a:endParaRPr>
          </a:p>
          <a:p>
            <a:pPr algn="l"/>
            <a:r>
              <a:rPr lang="ru-RU" sz="2200" b="0" i="0" dirty="0">
                <a:effectLst/>
                <a:latin typeface="Times New Roman" panose="02020603050405020304" pitchFamily="18" charset="0"/>
                <a:cs typeface="Times New Roman" panose="02020603050405020304" pitchFamily="18" charset="0"/>
              </a:rPr>
              <a:t>Этот класс используется для привязки к объектам или чтения и обновления атрибутов. </a:t>
            </a:r>
            <a:r>
              <a:rPr lang="ru-RU" sz="2200" b="0" i="1" dirty="0">
                <a:effectLst/>
                <a:latin typeface="Times New Roman" panose="02020603050405020304" pitchFamily="18" charset="0"/>
                <a:cs typeface="Times New Roman" panose="02020603050405020304" pitchFamily="18" charset="0"/>
              </a:rPr>
              <a:t>DirectoryEntry </a:t>
            </a:r>
            <a:r>
              <a:rPr lang="ru-RU" sz="2200" dirty="0">
                <a:latin typeface="Times New Roman" panose="02020603050405020304" pitchFamily="18" charset="0"/>
                <a:cs typeface="Times New Roman" panose="02020603050405020304" pitchFamily="18" charset="0"/>
              </a:rPr>
              <a:t>н</a:t>
            </a:r>
            <a:r>
              <a:rPr lang="ru-RU" sz="2200" b="0" i="0" dirty="0">
                <a:effectLst/>
                <a:latin typeface="Times New Roman" panose="02020603050405020304" pitchFamily="18" charset="0"/>
                <a:cs typeface="Times New Roman" panose="02020603050405020304" pitchFamily="18" charset="0"/>
              </a:rPr>
              <a:t>аряду с вспомогательными классами обеспечивает поддержку управления жизненным циклом и методов навигации. К ним относятся создание, удаление, переименование, перемещение дочернего узла и перечисление дочерних узлов. После изменения узла необходимо зафиксировать изменения, чтобы сохранить их в дереве.</a:t>
            </a:r>
          </a:p>
          <a:p>
            <a:pPr algn="l"/>
            <a:r>
              <a:rPr lang="ru-RU" sz="2200" b="0" i="1" dirty="0">
                <a:effectLst/>
                <a:latin typeface="Times New Roman" panose="02020603050405020304" pitchFamily="18" charset="0"/>
                <a:cs typeface="Times New Roman" panose="02020603050405020304" pitchFamily="18" charset="0"/>
              </a:rPr>
              <a:t>DirectoryEntry</a:t>
            </a:r>
            <a:r>
              <a:rPr lang="ru-RU" sz="2200" b="0" i="0" dirty="0">
                <a:effectLst/>
                <a:latin typeface="Times New Roman" panose="02020603050405020304" pitchFamily="18" charset="0"/>
                <a:cs typeface="Times New Roman" panose="02020603050405020304" pitchFamily="18" charset="0"/>
              </a:rPr>
              <a:t> может использоваться для доступа к обычным записям, а также к некоторым, но не всем данным из записей схемы.</a:t>
            </a:r>
          </a:p>
        </p:txBody>
      </p:sp>
    </p:spTree>
    <p:extLst>
      <p:ext uri="{BB962C8B-B14F-4D97-AF65-F5344CB8AC3E}">
        <p14:creationId xmlns:p14="http://schemas.microsoft.com/office/powerpoint/2010/main" val="1494617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79B3AD-0CFD-4D97-B1DA-7669D431DCC7}"/>
              </a:ext>
            </a:extLst>
          </p:cNvPr>
          <p:cNvSpPr txBox="1"/>
          <p:nvPr/>
        </p:nvSpPr>
        <p:spPr>
          <a:xfrm>
            <a:off x="1381432" y="1182231"/>
            <a:ext cx="9429135" cy="3816429"/>
          </a:xfrm>
          <a:prstGeom prst="rect">
            <a:avLst/>
          </a:prstGeom>
          <a:noFill/>
        </p:spPr>
        <p:txBody>
          <a:bodyPr wrap="square">
            <a:spAutoFit/>
          </a:bodyPr>
          <a:lstStyle/>
          <a:p>
            <a:pPr marL="342900" indent="-342900" algn="l">
              <a:buFont typeface="Wingdings" panose="05000000000000000000" pitchFamily="2" charset="2"/>
              <a:buChar char="§"/>
            </a:pPr>
            <a:r>
              <a:rPr lang="en-US" sz="2200" b="0" i="0" dirty="0" err="1">
                <a:effectLst/>
                <a:latin typeface="Times New Roman" panose="02020603050405020304" pitchFamily="18" charset="0"/>
                <a:cs typeface="Times New Roman" panose="02020603050405020304" pitchFamily="18" charset="0"/>
              </a:rPr>
              <a:t>DirectorySearcher</a:t>
            </a:r>
            <a:endParaRPr lang="ru-RU" sz="2200" b="0" i="0" dirty="0">
              <a:effectLst/>
              <a:latin typeface="Times New Roman" panose="02020603050405020304" pitchFamily="18" charset="0"/>
              <a:cs typeface="Times New Roman" panose="02020603050405020304" pitchFamily="18" charset="0"/>
            </a:endParaRPr>
          </a:p>
          <a:p>
            <a:pPr algn="l"/>
            <a:endParaRPr lang="ru-RU" sz="2200" dirty="0">
              <a:latin typeface="Times New Roman" panose="02020603050405020304" pitchFamily="18" charset="0"/>
              <a:cs typeface="Times New Roman" panose="02020603050405020304" pitchFamily="18" charset="0"/>
            </a:endParaRPr>
          </a:p>
          <a:p>
            <a:pPr algn="l"/>
            <a:r>
              <a:rPr lang="ru-RU" sz="2200" b="0" i="0" dirty="0">
                <a:effectLst/>
                <a:latin typeface="Times New Roman" panose="02020603050405020304" pitchFamily="18" charset="0"/>
                <a:cs typeface="Times New Roman" panose="02020603050405020304" pitchFamily="18" charset="0"/>
              </a:rPr>
              <a:t>Используйте </a:t>
            </a:r>
            <a:r>
              <a:rPr lang="ru-RU" sz="2200" b="0" i="1" dirty="0" err="1">
                <a:effectLst/>
                <a:latin typeface="Times New Roman" panose="02020603050405020304" pitchFamily="18" charset="0"/>
                <a:cs typeface="Times New Roman" panose="02020603050405020304" pitchFamily="18" charset="0"/>
              </a:rPr>
              <a:t>DirectorySearcher</a:t>
            </a:r>
            <a:r>
              <a:rPr lang="ru-RU" sz="2200" b="0" i="0" dirty="0">
                <a:effectLst/>
                <a:latin typeface="Times New Roman" panose="02020603050405020304" pitchFamily="18" charset="0"/>
                <a:cs typeface="Times New Roman" panose="02020603050405020304" pitchFamily="18" charset="0"/>
              </a:rPr>
              <a:t> объект для поиска и выполнения запросов к иерархии служб домен </a:t>
            </a:r>
            <a:r>
              <a:rPr lang="ru-RU" sz="2200" b="0" i="1" dirty="0">
                <a:effectLst/>
                <a:latin typeface="Times New Roman" panose="02020603050405020304" pitchFamily="18" charset="0"/>
                <a:cs typeface="Times New Roman" panose="02020603050405020304" pitchFamily="18" charset="0"/>
              </a:rPr>
              <a:t>Active Directory Services</a:t>
            </a:r>
            <a:r>
              <a:rPr lang="ru-RU" sz="2200" b="0" i="0" dirty="0">
                <a:effectLst/>
                <a:latin typeface="Times New Roman" panose="02020603050405020304" pitchFamily="18" charset="0"/>
                <a:cs typeface="Times New Roman" panose="02020603050405020304" pitchFamily="18" charset="0"/>
              </a:rPr>
              <a:t> с помощью протокола </a:t>
            </a:r>
            <a:r>
              <a:rPr lang="ru-RU" sz="2200" b="0" i="1" u="sng" dirty="0">
                <a:effectLst/>
                <a:latin typeface="Times New Roman" panose="02020603050405020304" pitchFamily="18" charset="0"/>
                <a:cs typeface="Times New Roman" panose="02020603050405020304" pitchFamily="18" charset="0"/>
              </a:rPr>
              <a:t>LDAP</a:t>
            </a:r>
            <a:r>
              <a:rPr lang="ru-RU" sz="2200" b="0" i="0" dirty="0">
                <a:effectLst/>
                <a:latin typeface="Times New Roman" panose="02020603050405020304" pitchFamily="18" charset="0"/>
                <a:cs typeface="Times New Roman" panose="02020603050405020304" pitchFamily="18" charset="0"/>
              </a:rPr>
              <a:t>. </a:t>
            </a:r>
            <a:r>
              <a:rPr lang="ru-RU" sz="2200" b="0" i="1" dirty="0">
                <a:effectLst/>
                <a:latin typeface="Times New Roman" panose="02020603050405020304" pitchFamily="18" charset="0"/>
                <a:cs typeface="Times New Roman" panose="02020603050405020304" pitchFamily="18" charset="0"/>
              </a:rPr>
              <a:t>LDAP</a:t>
            </a:r>
            <a:r>
              <a:rPr lang="ru-RU" sz="2200" b="0" i="0" dirty="0">
                <a:effectLst/>
                <a:latin typeface="Times New Roman" panose="02020603050405020304" pitchFamily="18" charset="0"/>
                <a:cs typeface="Times New Roman" panose="02020603050405020304" pitchFamily="18" charset="0"/>
              </a:rPr>
              <a:t> — это единственный предоставляемый системой поставщик интерфейсов служб </a:t>
            </a:r>
            <a:r>
              <a:rPr lang="ru-RU" sz="2200" b="0" i="1" dirty="0">
                <a:effectLst/>
                <a:latin typeface="Times New Roman" panose="02020603050405020304" pitchFamily="18" charset="0"/>
                <a:cs typeface="Times New Roman" panose="02020603050405020304" pitchFamily="18" charset="0"/>
              </a:rPr>
              <a:t>Active Directory (ADSI)</a:t>
            </a:r>
            <a:r>
              <a:rPr lang="ru-RU" sz="2200" b="0" i="0" dirty="0">
                <a:effectLst/>
                <a:latin typeface="Times New Roman" panose="02020603050405020304" pitchFamily="18" charset="0"/>
                <a:cs typeface="Times New Roman" panose="02020603050405020304" pitchFamily="18" charset="0"/>
              </a:rPr>
              <a:t>, который поддерживает поиск в каталоге. Администратор может вносить, изменять и удалять объекты, найденные в иерархии.</a:t>
            </a:r>
          </a:p>
          <a:p>
            <a:pPr algn="l"/>
            <a:r>
              <a:rPr lang="ru-RU" sz="2200" b="0" i="0" dirty="0">
                <a:effectLst/>
                <a:latin typeface="Times New Roman" panose="02020603050405020304" pitchFamily="18" charset="0"/>
                <a:cs typeface="Times New Roman" panose="02020603050405020304" pitchFamily="18" charset="0"/>
              </a:rPr>
              <a:t>При создании экземпляра </a:t>
            </a:r>
            <a:r>
              <a:rPr lang="ru-RU" sz="2200" b="0" i="1" dirty="0" err="1">
                <a:effectLst/>
                <a:latin typeface="Times New Roman" panose="02020603050405020304" pitchFamily="18" charset="0"/>
                <a:cs typeface="Times New Roman" panose="02020603050405020304" pitchFamily="18" charset="0"/>
              </a:rPr>
              <a:t>DirectorySearcher</a:t>
            </a:r>
            <a:r>
              <a:rPr lang="ru-RU" sz="2200" b="0" i="0" dirty="0">
                <a:effectLst/>
                <a:latin typeface="Times New Roman" panose="02020603050405020304" pitchFamily="18" charset="0"/>
                <a:cs typeface="Times New Roman" panose="02020603050405020304" pitchFamily="18" charset="0"/>
              </a:rPr>
              <a:t> указывается корневой элемент, который требуется получить, и дополнительный список извлекаемых свойств.</a:t>
            </a:r>
          </a:p>
        </p:txBody>
      </p:sp>
    </p:spTree>
    <p:extLst>
      <p:ext uri="{BB962C8B-B14F-4D97-AF65-F5344CB8AC3E}">
        <p14:creationId xmlns:p14="http://schemas.microsoft.com/office/powerpoint/2010/main" val="312204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79B3AD-0CFD-4D97-B1DA-7669D431DCC7}"/>
              </a:ext>
            </a:extLst>
          </p:cNvPr>
          <p:cNvSpPr txBox="1"/>
          <p:nvPr/>
        </p:nvSpPr>
        <p:spPr>
          <a:xfrm>
            <a:off x="1381432" y="843677"/>
            <a:ext cx="9429135" cy="5170646"/>
          </a:xfrm>
          <a:prstGeom prst="rect">
            <a:avLst/>
          </a:prstGeom>
          <a:noFill/>
        </p:spPr>
        <p:txBody>
          <a:bodyPr wrap="square">
            <a:spAutoFit/>
          </a:bodyPr>
          <a:lstStyle/>
          <a:p>
            <a:pPr marL="342900" indent="-342900" algn="l">
              <a:buFont typeface="Wingdings" panose="05000000000000000000" pitchFamily="2" charset="2"/>
              <a:buChar char="§"/>
            </a:pPr>
            <a:r>
              <a:rPr lang="en-US" sz="2200" b="0" i="0" dirty="0" err="1">
                <a:effectLst/>
                <a:latin typeface="Times New Roman" panose="02020603050405020304" pitchFamily="18" charset="0"/>
                <a:cs typeface="Times New Roman" panose="02020603050405020304" pitchFamily="18" charset="0"/>
              </a:rPr>
              <a:t>ErrorProvider</a:t>
            </a:r>
            <a:endParaRPr lang="ru-RU" sz="2200" b="0" i="0" dirty="0">
              <a:effectLst/>
              <a:latin typeface="Times New Roman" panose="02020603050405020304" pitchFamily="18" charset="0"/>
              <a:cs typeface="Times New Roman" panose="02020603050405020304" pitchFamily="18" charset="0"/>
            </a:endParaRPr>
          </a:p>
          <a:p>
            <a:pPr algn="l"/>
            <a:endParaRPr lang="ru-RU" sz="2200" dirty="0">
              <a:latin typeface="Times New Roman" panose="02020603050405020304" pitchFamily="18" charset="0"/>
              <a:cs typeface="Times New Roman" panose="02020603050405020304" pitchFamily="18" charset="0"/>
            </a:endParaRPr>
          </a:p>
          <a:p>
            <a:pPr algn="l"/>
            <a:r>
              <a:rPr lang="ru-RU" sz="2200" i="1" dirty="0" err="1">
                <a:latin typeface="Times New Roman" panose="02020603050405020304" pitchFamily="18" charset="0"/>
                <a:cs typeface="Times New Roman" panose="02020603050405020304" pitchFamily="18" charset="0"/>
              </a:rPr>
              <a:t>ErrorProvider</a:t>
            </a:r>
            <a:r>
              <a:rPr lang="ru-RU" sz="2200" dirty="0">
                <a:latin typeface="Times New Roman" panose="02020603050405020304" pitchFamily="18" charset="0"/>
                <a:cs typeface="Times New Roman" panose="02020603050405020304" pitchFamily="18" charset="0"/>
              </a:rPr>
              <a:t> представляет простой механизм для указания конечному пользователю, что элемент управления в форме имеет связанную с ним ошибку. Если для элемента управления указана строка описания ошибки, рядом с элементом управления появится значок. Значок мигает так, как указано в </a:t>
            </a:r>
            <a:r>
              <a:rPr lang="ru-RU" sz="2200" i="1" u="sng" dirty="0" err="1">
                <a:latin typeface="Times New Roman" panose="02020603050405020304" pitchFamily="18" charset="0"/>
                <a:cs typeface="Times New Roman" panose="02020603050405020304" pitchFamily="18" charset="0"/>
              </a:rPr>
              <a:t>BlinkStyle</a:t>
            </a:r>
            <a:r>
              <a:rPr lang="ru-RU" sz="2200" dirty="0">
                <a:latin typeface="Times New Roman" panose="02020603050405020304" pitchFamily="18" charset="0"/>
                <a:cs typeface="Times New Roman" panose="02020603050405020304" pitchFamily="18" charset="0"/>
              </a:rPr>
              <a:t>, со скоростью, указанной в </a:t>
            </a:r>
            <a:r>
              <a:rPr lang="ru-RU" sz="2200" i="1" u="sng" dirty="0" err="1">
                <a:latin typeface="Times New Roman" panose="02020603050405020304" pitchFamily="18" charset="0"/>
                <a:cs typeface="Times New Roman" panose="02020603050405020304" pitchFamily="18" charset="0"/>
              </a:rPr>
              <a:t>BlinkRate</a:t>
            </a:r>
            <a:r>
              <a:rPr lang="ru-RU" sz="2200" dirty="0">
                <a:latin typeface="Times New Roman" panose="02020603050405020304" pitchFamily="18" charset="0"/>
                <a:cs typeface="Times New Roman" panose="02020603050405020304" pitchFamily="18" charset="0"/>
              </a:rPr>
              <a:t>. При наведении курсора мыши на значок появляется всплывающая подсказка со строкой описания ошибки.</a:t>
            </a:r>
          </a:p>
          <a:p>
            <a:pPr algn="l"/>
            <a:endParaRPr lang="ru-RU" sz="2200" dirty="0">
              <a:latin typeface="Times New Roman" panose="02020603050405020304" pitchFamily="18" charset="0"/>
              <a:cs typeface="Times New Roman" panose="02020603050405020304" pitchFamily="18" charset="0"/>
            </a:endParaRPr>
          </a:p>
          <a:p>
            <a:pPr algn="l"/>
            <a:r>
              <a:rPr lang="ru-RU" sz="2200" dirty="0">
                <a:latin typeface="Times New Roman" panose="02020603050405020304" pitchFamily="18" charset="0"/>
                <a:cs typeface="Times New Roman" panose="02020603050405020304" pitchFamily="18" charset="0"/>
              </a:rPr>
              <a:t>Как правило, </a:t>
            </a:r>
            <a:r>
              <a:rPr lang="ru-RU" sz="2200" i="1" dirty="0" err="1">
                <a:latin typeface="Times New Roman" panose="02020603050405020304" pitchFamily="18" charset="0"/>
                <a:cs typeface="Times New Roman" panose="02020603050405020304" pitchFamily="18" charset="0"/>
              </a:rPr>
              <a:t>ErrorProvider</a:t>
            </a:r>
            <a:r>
              <a:rPr lang="ru-RU" sz="2200" dirty="0">
                <a:latin typeface="Times New Roman" panose="02020603050405020304" pitchFamily="18" charset="0"/>
                <a:cs typeface="Times New Roman" panose="02020603050405020304" pitchFamily="18" charset="0"/>
              </a:rPr>
              <a:t> используется совместно с элементами управления, связанными с данными. При использовании </a:t>
            </a:r>
            <a:r>
              <a:rPr lang="ru-RU" sz="2200" i="1" dirty="0" err="1">
                <a:latin typeface="Times New Roman" panose="02020603050405020304" pitchFamily="18" charset="0"/>
                <a:cs typeface="Times New Roman" panose="02020603050405020304" pitchFamily="18" charset="0"/>
              </a:rPr>
              <a:t>ErrorProvider</a:t>
            </a:r>
            <a:r>
              <a:rPr lang="ru-RU" sz="2200" dirty="0">
                <a:latin typeface="Times New Roman" panose="02020603050405020304" pitchFamily="18" charset="0"/>
                <a:cs typeface="Times New Roman" panose="02020603050405020304" pitchFamily="18" charset="0"/>
              </a:rPr>
              <a:t> с элементами управления, связанными с данными, необходимо указать </a:t>
            </a:r>
            <a:r>
              <a:rPr lang="ru-RU" sz="2200" i="1" u="sng" dirty="0" err="1">
                <a:latin typeface="Times New Roman" panose="02020603050405020304" pitchFamily="18" charset="0"/>
                <a:cs typeface="Times New Roman" panose="02020603050405020304" pitchFamily="18" charset="0"/>
              </a:rPr>
              <a:t>ContainerControl</a:t>
            </a:r>
            <a:r>
              <a:rPr lang="ru-RU" sz="2200" i="1"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либо в конструкторе, либо путем настройки свойства </a:t>
            </a:r>
            <a:r>
              <a:rPr lang="ru-RU" sz="2200" i="1" u="sng" dirty="0" err="1">
                <a:latin typeface="Times New Roman" panose="02020603050405020304" pitchFamily="18" charset="0"/>
                <a:cs typeface="Times New Roman" panose="02020603050405020304" pitchFamily="18" charset="0"/>
              </a:rPr>
              <a:t>ContainerControl</a:t>
            </a:r>
            <a:r>
              <a:rPr lang="ru-RU"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03671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79B3AD-0CFD-4D97-B1DA-7669D431DCC7}"/>
              </a:ext>
            </a:extLst>
          </p:cNvPr>
          <p:cNvSpPr txBox="1"/>
          <p:nvPr/>
        </p:nvSpPr>
        <p:spPr>
          <a:xfrm>
            <a:off x="1381432" y="674400"/>
            <a:ext cx="9429135" cy="5509200"/>
          </a:xfrm>
          <a:prstGeom prst="rect">
            <a:avLst/>
          </a:prstGeom>
          <a:noFill/>
        </p:spPr>
        <p:txBody>
          <a:bodyPr wrap="square">
            <a:spAutoFit/>
          </a:bodyPr>
          <a:lstStyle/>
          <a:p>
            <a:pPr marL="342900" indent="-342900" algn="l">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EventLog</a:t>
            </a:r>
            <a:endParaRPr lang="ru-RU" sz="2200" dirty="0">
              <a:latin typeface="Times New Roman" panose="02020603050405020304" pitchFamily="18" charset="0"/>
              <a:cs typeface="Times New Roman" panose="02020603050405020304" pitchFamily="18" charset="0"/>
            </a:endParaRPr>
          </a:p>
          <a:p>
            <a:pPr algn="l"/>
            <a:endParaRPr lang="ru-RU" sz="2200" dirty="0">
              <a:latin typeface="Times New Roman" panose="02020603050405020304" pitchFamily="18" charset="0"/>
              <a:cs typeface="Times New Roman" panose="02020603050405020304" pitchFamily="18" charset="0"/>
            </a:endParaRPr>
          </a:p>
          <a:p>
            <a:pPr algn="l"/>
            <a:r>
              <a:rPr lang="ru-RU" sz="2200" i="1" dirty="0">
                <a:latin typeface="Times New Roman" panose="02020603050405020304" pitchFamily="18" charset="0"/>
                <a:cs typeface="Times New Roman" panose="02020603050405020304" pitchFamily="18" charset="0"/>
              </a:rPr>
              <a:t>EventLog</a:t>
            </a:r>
            <a:r>
              <a:rPr lang="ru-RU" sz="2200" dirty="0">
                <a:latin typeface="Times New Roman" panose="02020603050405020304" pitchFamily="18" charset="0"/>
                <a:cs typeface="Times New Roman" panose="02020603050405020304" pitchFamily="18" charset="0"/>
              </a:rPr>
              <a:t> позволяет получать доступ к журналам событий Windows и настраивать их, а также записывать сведения о важных событиях программного обеспечения или оборудования. С помощью </a:t>
            </a:r>
            <a:r>
              <a:rPr lang="ru-RU" sz="2200" i="1" dirty="0">
                <a:latin typeface="Times New Roman" panose="02020603050405020304" pitchFamily="18" charset="0"/>
                <a:cs typeface="Times New Roman" panose="02020603050405020304" pitchFamily="18" charset="0"/>
              </a:rPr>
              <a:t>EventLog</a:t>
            </a:r>
            <a:r>
              <a:rPr lang="ru-RU" sz="2200" dirty="0">
                <a:latin typeface="Times New Roman" panose="02020603050405020304" pitchFamily="18" charset="0"/>
                <a:cs typeface="Times New Roman" panose="02020603050405020304" pitchFamily="18" charset="0"/>
              </a:rPr>
              <a:t> можно выполнять чтение из существующих журналов, записывать записи в журналы, создавать или удалять источники событий, удалять журналы и отвечать на записи журнала. При создании источника событий можно также создать новые журналы.</a:t>
            </a:r>
          </a:p>
          <a:p>
            <a:pPr algn="l"/>
            <a:endParaRPr lang="ru-RU" sz="2200" dirty="0">
              <a:latin typeface="Times New Roman" panose="02020603050405020304" pitchFamily="18" charset="0"/>
              <a:cs typeface="Times New Roman" panose="02020603050405020304" pitchFamily="18" charset="0"/>
            </a:endParaRPr>
          </a:p>
          <a:p>
            <a:pPr algn="l"/>
            <a:r>
              <a:rPr lang="ru-RU" sz="2200" dirty="0">
                <a:latin typeface="Times New Roman" panose="02020603050405020304" pitchFamily="18" charset="0"/>
                <a:cs typeface="Times New Roman" panose="02020603050405020304" pitchFamily="18" charset="0"/>
              </a:rPr>
              <a:t>Кроме предоставления доступа к отдельным журналам событий и их записям, </a:t>
            </a:r>
            <a:r>
              <a:rPr lang="ru-RU" sz="2200" i="1" dirty="0">
                <a:latin typeface="Times New Roman" panose="02020603050405020304" pitchFamily="18" charset="0"/>
                <a:cs typeface="Times New Roman" panose="02020603050405020304" pitchFamily="18" charset="0"/>
              </a:rPr>
              <a:t>EventLog</a:t>
            </a:r>
            <a:r>
              <a:rPr lang="ru-RU" sz="2200" dirty="0">
                <a:latin typeface="Times New Roman" panose="02020603050405020304" pitchFamily="18" charset="0"/>
                <a:cs typeface="Times New Roman" panose="02020603050405020304" pitchFamily="18" charset="0"/>
              </a:rPr>
              <a:t> класс позволяет получить доступ к коллекции всех журналов событий. Члены класса можно использовать </a:t>
            </a:r>
            <a:r>
              <a:rPr lang="en-US" sz="2200" i="1" u="sng" dirty="0">
                <a:latin typeface="Times New Roman" panose="02020603050405020304" pitchFamily="18" charset="0"/>
                <a:cs typeface="Times New Roman" panose="02020603050405020304" pitchFamily="18" charset="0"/>
              </a:rPr>
              <a:t>static </a:t>
            </a:r>
            <a:r>
              <a:rPr lang="ru-RU" sz="2200" i="1" dirty="0">
                <a:latin typeface="Times New Roman" panose="02020603050405020304" pitchFamily="18" charset="0"/>
                <a:cs typeface="Times New Roman" panose="02020603050405020304" pitchFamily="18" charset="0"/>
              </a:rPr>
              <a:t>EventLog</a:t>
            </a:r>
            <a:r>
              <a:rPr lang="ru-RU" sz="2200" dirty="0">
                <a:latin typeface="Times New Roman" panose="02020603050405020304" pitchFamily="18" charset="0"/>
                <a:cs typeface="Times New Roman" panose="02020603050405020304" pitchFamily="18" charset="0"/>
              </a:rPr>
              <a:t> для удаления журналов, получения списков журналов, создания или удаления источника, а также для определения того, содержит ли компьютер определенный источник.</a:t>
            </a:r>
          </a:p>
        </p:txBody>
      </p:sp>
    </p:spTree>
    <p:extLst>
      <p:ext uri="{BB962C8B-B14F-4D97-AF65-F5344CB8AC3E}">
        <p14:creationId xmlns:p14="http://schemas.microsoft.com/office/powerpoint/2010/main" val="3529972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79B3AD-0CFD-4D97-B1DA-7669D431DCC7}"/>
              </a:ext>
            </a:extLst>
          </p:cNvPr>
          <p:cNvSpPr txBox="1"/>
          <p:nvPr/>
        </p:nvSpPr>
        <p:spPr>
          <a:xfrm>
            <a:off x="1381432" y="1012954"/>
            <a:ext cx="9429135" cy="4832092"/>
          </a:xfrm>
          <a:prstGeom prst="rect">
            <a:avLst/>
          </a:prstGeom>
          <a:noFill/>
        </p:spPr>
        <p:txBody>
          <a:bodyPr wrap="square">
            <a:spAutoFit/>
          </a:bodyPr>
          <a:lstStyle/>
          <a:p>
            <a:pPr marL="342900" indent="-342900" algn="l">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FileSystemWatcher</a:t>
            </a:r>
            <a:endParaRPr lang="en-US" sz="2200" dirty="0">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a:p>
            <a:pPr algn="l"/>
            <a:r>
              <a:rPr lang="ru-RU" sz="2200" dirty="0">
                <a:latin typeface="Times New Roman" panose="02020603050405020304" pitchFamily="18" charset="0"/>
                <a:cs typeface="Times New Roman" panose="02020603050405020304" pitchFamily="18" charset="0"/>
              </a:rPr>
              <a:t>Используется </a:t>
            </a:r>
            <a:r>
              <a:rPr lang="ru-RU" sz="2200" i="1" dirty="0" err="1">
                <a:latin typeface="Times New Roman" panose="02020603050405020304" pitchFamily="18" charset="0"/>
                <a:cs typeface="Times New Roman" panose="02020603050405020304" pitchFamily="18" charset="0"/>
              </a:rPr>
              <a:t>FileSystemWatcher</a:t>
            </a:r>
            <a:r>
              <a:rPr lang="ru-RU" sz="2200" dirty="0">
                <a:latin typeface="Times New Roman" panose="02020603050405020304" pitchFamily="18" charset="0"/>
                <a:cs typeface="Times New Roman" panose="02020603050405020304" pitchFamily="18" charset="0"/>
              </a:rPr>
              <a:t> для отслеживания изменений в указанном каталоге. Вы можете отслеживать изменения в файлах и подкаталогах указанного каталога. Можно создать компонент для просмотра файлов на локальном компьютере, на сетевом диске или на удаленном компьютере.</a:t>
            </a:r>
          </a:p>
          <a:p>
            <a:pPr algn="l"/>
            <a:endParaRPr lang="ru-RU" sz="2200" dirty="0">
              <a:latin typeface="Times New Roman" panose="02020603050405020304" pitchFamily="18" charset="0"/>
              <a:cs typeface="Times New Roman" panose="02020603050405020304" pitchFamily="18" charset="0"/>
            </a:endParaRPr>
          </a:p>
          <a:p>
            <a:pPr algn="l"/>
            <a:r>
              <a:rPr lang="ru-RU" sz="2200" dirty="0">
                <a:latin typeface="Times New Roman" panose="02020603050405020304" pitchFamily="18" charset="0"/>
                <a:cs typeface="Times New Roman" panose="02020603050405020304" pitchFamily="18" charset="0"/>
              </a:rPr>
              <a:t>Чтобы отслеживать изменения во всех файлах, присвойте </a:t>
            </a:r>
            <a:r>
              <a:rPr lang="ru-RU" sz="2200" i="1" u="sng" dirty="0">
                <a:latin typeface="Times New Roman" panose="02020603050405020304" pitchFamily="18" charset="0"/>
                <a:cs typeface="Times New Roman" panose="02020603050405020304" pitchFamily="18" charset="0"/>
              </a:rPr>
              <a:t>Filter</a:t>
            </a:r>
            <a:r>
              <a:rPr lang="ru-RU" sz="2200" dirty="0">
                <a:latin typeface="Times New Roman" panose="02020603050405020304" pitchFamily="18" charset="0"/>
                <a:cs typeface="Times New Roman" panose="02020603050405020304" pitchFamily="18" charset="0"/>
              </a:rPr>
              <a:t> свойству пустую строку </a:t>
            </a:r>
            <a:r>
              <a:rPr lang="ru-RU" sz="2200" b="1" dirty="0">
                <a:latin typeface="Times New Roman" panose="02020603050405020304" pitchFamily="18" charset="0"/>
                <a:cs typeface="Times New Roman" panose="02020603050405020304" pitchFamily="18" charset="0"/>
              </a:rPr>
              <a:t>("")</a:t>
            </a:r>
            <a:r>
              <a:rPr lang="ru-RU" sz="2200" dirty="0">
                <a:latin typeface="Times New Roman" panose="02020603050405020304" pitchFamily="18" charset="0"/>
                <a:cs typeface="Times New Roman" panose="02020603050405020304" pitchFamily="18" charset="0"/>
              </a:rPr>
              <a:t> или используйте подстановочные знаки </a:t>
            </a:r>
            <a:r>
              <a:rPr lang="ru-RU" sz="2200" b="1" dirty="0">
                <a:latin typeface="Times New Roman" panose="02020603050405020304" pitchFamily="18" charset="0"/>
                <a:cs typeface="Times New Roman" panose="02020603050405020304" pitchFamily="18" charset="0"/>
              </a:rPr>
              <a:t>("*. * ")</a:t>
            </a:r>
            <a:r>
              <a:rPr lang="ru-RU" sz="2200" dirty="0">
                <a:latin typeface="Times New Roman" panose="02020603050405020304" pitchFamily="18" charset="0"/>
                <a:cs typeface="Times New Roman" panose="02020603050405020304" pitchFamily="18" charset="0"/>
              </a:rPr>
              <a:t>. Чтобы просмотреть конкретный файл, присвойте </a:t>
            </a:r>
            <a:r>
              <a:rPr lang="ru-RU" sz="2200" i="1" dirty="0">
                <a:latin typeface="Times New Roman" panose="02020603050405020304" pitchFamily="18" charset="0"/>
                <a:cs typeface="Times New Roman" panose="02020603050405020304" pitchFamily="18" charset="0"/>
              </a:rPr>
              <a:t>Filter</a:t>
            </a:r>
            <a:r>
              <a:rPr lang="ru-RU" sz="2200" dirty="0">
                <a:latin typeface="Times New Roman" panose="02020603050405020304" pitchFamily="18" charset="0"/>
                <a:cs typeface="Times New Roman" panose="02020603050405020304" pitchFamily="18" charset="0"/>
              </a:rPr>
              <a:t> свойству имя файла. Например, чтобы отслеживать изменения в файле MyDoc.txt, задайте </a:t>
            </a:r>
            <a:r>
              <a:rPr lang="ru-RU" sz="2200" i="1" dirty="0">
                <a:latin typeface="Times New Roman" panose="02020603050405020304" pitchFamily="18" charset="0"/>
                <a:cs typeface="Times New Roman" panose="02020603050405020304" pitchFamily="18" charset="0"/>
              </a:rPr>
              <a:t>Filter</a:t>
            </a:r>
            <a:r>
              <a:rPr lang="ru-RU" sz="2200" dirty="0">
                <a:latin typeface="Times New Roman" panose="02020603050405020304" pitchFamily="18" charset="0"/>
                <a:cs typeface="Times New Roman" panose="02020603050405020304" pitchFamily="18" charset="0"/>
              </a:rPr>
              <a:t> для свойства значение "MyDoc.txt". Кроме того, можно отслеживать изменения в файле определенного типа. Например, чтобы отслеживать изменения в текстовых файлах, задайте </a:t>
            </a:r>
            <a:r>
              <a:rPr lang="ru-RU" sz="2200" i="1" dirty="0">
                <a:latin typeface="Times New Roman" panose="02020603050405020304" pitchFamily="18" charset="0"/>
                <a:cs typeface="Times New Roman" panose="02020603050405020304" pitchFamily="18" charset="0"/>
              </a:rPr>
              <a:t>Filter</a:t>
            </a:r>
            <a:r>
              <a:rPr lang="ru-RU" sz="2200" dirty="0">
                <a:latin typeface="Times New Roman" panose="02020603050405020304" pitchFamily="18" charset="0"/>
                <a:cs typeface="Times New Roman" panose="02020603050405020304" pitchFamily="18" charset="0"/>
              </a:rPr>
              <a:t> для свойства значение " *.</a:t>
            </a:r>
            <a:r>
              <a:rPr lang="ru-RU" sz="2200" dirty="0" err="1">
                <a:latin typeface="Times New Roman" panose="02020603050405020304" pitchFamily="18" charset="0"/>
                <a:cs typeface="Times New Roman" panose="02020603050405020304" pitchFamily="18" charset="0"/>
              </a:rPr>
              <a:t>txt</a:t>
            </a:r>
            <a:r>
              <a:rPr lang="ru-RU"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43907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79B3AD-0CFD-4D97-B1DA-7669D431DCC7}"/>
              </a:ext>
            </a:extLst>
          </p:cNvPr>
          <p:cNvSpPr txBox="1"/>
          <p:nvPr/>
        </p:nvSpPr>
        <p:spPr>
          <a:xfrm>
            <a:off x="1381432" y="1520785"/>
            <a:ext cx="9429135" cy="3816429"/>
          </a:xfrm>
          <a:prstGeom prst="rect">
            <a:avLst/>
          </a:prstGeom>
          <a:noFill/>
        </p:spPr>
        <p:txBody>
          <a:bodyPr wrap="square">
            <a:spAutoFit/>
          </a:bodyPr>
          <a:lstStyle/>
          <a:p>
            <a:pPr marL="342900" indent="-342900" algn="l">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HelpProvider</a:t>
            </a:r>
            <a:endParaRPr lang="en-US" sz="2200" dirty="0">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a:p>
            <a:pPr algn="l"/>
            <a:r>
              <a:rPr lang="ru-RU" sz="2200" dirty="0">
                <a:latin typeface="Times New Roman" panose="02020603050405020304" pitchFamily="18" charset="0"/>
                <a:cs typeface="Times New Roman" panose="02020603050405020304" pitchFamily="18" charset="0"/>
              </a:rPr>
              <a:t>Каждый экземпляр </a:t>
            </a:r>
            <a:r>
              <a:rPr lang="ru-RU" sz="2200" i="1" dirty="0" err="1">
                <a:latin typeface="Times New Roman" panose="02020603050405020304" pitchFamily="18" charset="0"/>
                <a:cs typeface="Times New Roman" panose="02020603050405020304" pitchFamily="18" charset="0"/>
              </a:rPr>
              <a:t>HelpProvider</a:t>
            </a:r>
            <a:r>
              <a:rPr lang="ru-RU" sz="2200" dirty="0">
                <a:latin typeface="Times New Roman" panose="02020603050405020304" pitchFamily="18" charset="0"/>
                <a:cs typeface="Times New Roman" panose="02020603050405020304" pitchFamily="18" charset="0"/>
              </a:rPr>
              <a:t> поддерживает коллекцию ссылок на связанные с ним элементы управления. Чтобы связать файл справки с </a:t>
            </a:r>
            <a:r>
              <a:rPr lang="ru-RU" sz="2200" i="1" dirty="0" err="1">
                <a:latin typeface="Times New Roman" panose="02020603050405020304" pitchFamily="18" charset="0"/>
                <a:cs typeface="Times New Roman" panose="02020603050405020304" pitchFamily="18" charset="0"/>
              </a:rPr>
              <a:t>HelpProvider</a:t>
            </a:r>
            <a:r>
              <a:rPr lang="ru-RU" sz="2200" dirty="0">
                <a:latin typeface="Times New Roman" panose="02020603050405020304" pitchFamily="18" charset="0"/>
                <a:cs typeface="Times New Roman" panose="02020603050405020304" pitchFamily="18" charset="0"/>
              </a:rPr>
              <a:t>, установите свойство </a:t>
            </a:r>
            <a:r>
              <a:rPr lang="ru-RU" sz="2200" i="1" u="sng" dirty="0" err="1">
                <a:latin typeface="Times New Roman" panose="02020603050405020304" pitchFamily="18" charset="0"/>
                <a:cs typeface="Times New Roman" panose="02020603050405020304" pitchFamily="18" charset="0"/>
              </a:rPr>
              <a:t>HelpNamespace</a:t>
            </a:r>
            <a:r>
              <a:rPr lang="ru-RU" sz="2200" dirty="0">
                <a:latin typeface="Times New Roman" panose="02020603050405020304" pitchFamily="18" charset="0"/>
                <a:cs typeface="Times New Roman" panose="02020603050405020304" pitchFamily="18" charset="0"/>
              </a:rPr>
              <a:t>. Вы указываете тип справки, предоставляемой путем вызова метода </a:t>
            </a:r>
            <a:r>
              <a:rPr lang="ru-RU" sz="2200" i="1" u="sng" dirty="0" err="1">
                <a:latin typeface="Times New Roman" panose="02020603050405020304" pitchFamily="18" charset="0"/>
                <a:cs typeface="Times New Roman" panose="02020603050405020304" pitchFamily="18" charset="0"/>
              </a:rPr>
              <a:t>SetHelpNavigator</a:t>
            </a:r>
            <a:r>
              <a:rPr lang="ru-RU" sz="2200" dirty="0">
                <a:latin typeface="Times New Roman" panose="02020603050405020304" pitchFamily="18" charset="0"/>
                <a:cs typeface="Times New Roman" panose="02020603050405020304" pitchFamily="18" charset="0"/>
              </a:rPr>
              <a:t> и предоставления значения </a:t>
            </a:r>
            <a:r>
              <a:rPr lang="ru-RU" sz="2200" i="1" u="sng" dirty="0" err="1">
                <a:latin typeface="Times New Roman" panose="02020603050405020304" pitchFamily="18" charset="0"/>
                <a:cs typeface="Times New Roman" panose="02020603050405020304" pitchFamily="18" charset="0"/>
              </a:rPr>
              <a:t>HelpNavigator</a:t>
            </a:r>
            <a:r>
              <a:rPr lang="ru-RU" sz="2200" dirty="0">
                <a:latin typeface="Times New Roman" panose="02020603050405020304" pitchFamily="18" charset="0"/>
                <a:cs typeface="Times New Roman" panose="02020603050405020304" pitchFamily="18" charset="0"/>
              </a:rPr>
              <a:t> для указанного элемента управления. Вы указываете ключевое слово или тему для справки, вызывая метод </a:t>
            </a:r>
            <a:r>
              <a:rPr lang="ru-RU" sz="2200" i="1" u="sng" dirty="0" err="1">
                <a:latin typeface="Times New Roman" panose="02020603050405020304" pitchFamily="18" charset="0"/>
                <a:cs typeface="Times New Roman" panose="02020603050405020304" pitchFamily="18" charset="0"/>
              </a:rPr>
              <a:t>SetHelpKeyword</a:t>
            </a:r>
            <a:r>
              <a:rPr lang="ru-RU" sz="2200" dirty="0">
                <a:latin typeface="Times New Roman" panose="02020603050405020304" pitchFamily="18" charset="0"/>
                <a:cs typeface="Times New Roman" panose="02020603050405020304" pitchFamily="18" charset="0"/>
              </a:rPr>
              <a:t>. Чтобы открыть справку по определенной теме, ключевое слово должно быть передано в форме </a:t>
            </a:r>
            <a:r>
              <a:rPr lang="ru-RU" sz="2200" i="1" dirty="0">
                <a:latin typeface="Times New Roman" panose="02020603050405020304" pitchFamily="18" charset="0"/>
                <a:cs typeface="Times New Roman" panose="02020603050405020304" pitchFamily="18" charset="0"/>
              </a:rPr>
              <a:t>topicName.htm</a:t>
            </a:r>
            <a:r>
              <a:rPr lang="ru-RU" sz="2200" dirty="0">
                <a:latin typeface="Times New Roman" panose="02020603050405020304" pitchFamily="18" charset="0"/>
                <a:cs typeface="Times New Roman" panose="02020603050405020304" pitchFamily="18" charset="0"/>
              </a:rPr>
              <a:t>.</a:t>
            </a:r>
          </a:p>
          <a:p>
            <a:pPr algn="l"/>
            <a:endParaRPr lang="ru-RU"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6951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79B3AD-0CFD-4D97-B1DA-7669D431DCC7}"/>
              </a:ext>
            </a:extLst>
          </p:cNvPr>
          <p:cNvSpPr txBox="1"/>
          <p:nvPr/>
        </p:nvSpPr>
        <p:spPr>
          <a:xfrm>
            <a:off x="1381432" y="1520785"/>
            <a:ext cx="9429135" cy="3816429"/>
          </a:xfrm>
          <a:prstGeom prst="rect">
            <a:avLst/>
          </a:prstGeom>
          <a:noFill/>
        </p:spPr>
        <p:txBody>
          <a:bodyPr wrap="square">
            <a:spAutoFit/>
          </a:bodyPr>
          <a:lstStyle/>
          <a:p>
            <a:pPr algn="l"/>
            <a:r>
              <a:rPr lang="ru-RU" sz="2200" dirty="0">
                <a:latin typeface="Times New Roman" panose="02020603050405020304" pitchFamily="18" charset="0"/>
                <a:cs typeface="Times New Roman" panose="02020603050405020304" pitchFamily="18" charset="0"/>
              </a:rPr>
              <a:t>Чтобы связать определенную строку справки с элементом управления, используйте метод </a:t>
            </a:r>
            <a:r>
              <a:rPr lang="ru-RU" sz="2200" i="1" u="sng" dirty="0" err="1">
                <a:latin typeface="Times New Roman" panose="02020603050405020304" pitchFamily="18" charset="0"/>
                <a:cs typeface="Times New Roman" panose="02020603050405020304" pitchFamily="18" charset="0"/>
              </a:rPr>
              <a:t>SetHelpString</a:t>
            </a:r>
            <a:r>
              <a:rPr lang="ru-RU" sz="2200" dirty="0">
                <a:latin typeface="Times New Roman" panose="02020603050405020304" pitchFamily="18" charset="0"/>
                <a:cs typeface="Times New Roman" panose="02020603050405020304" pitchFamily="18" charset="0"/>
              </a:rPr>
              <a:t>. Строка, которую вы связываете с элементом управления с помощью этого метода, отображается во всплывающем окне, когда пользователь нажимает клавишу F1, пока элемент управления находится в фокусе.</a:t>
            </a:r>
          </a:p>
          <a:p>
            <a:pPr algn="l"/>
            <a:endParaRPr lang="ru-RU" sz="2200" dirty="0">
              <a:latin typeface="Times New Roman" panose="02020603050405020304" pitchFamily="18" charset="0"/>
              <a:cs typeface="Times New Roman" panose="02020603050405020304" pitchFamily="18" charset="0"/>
            </a:endParaRPr>
          </a:p>
          <a:p>
            <a:pPr algn="l"/>
            <a:r>
              <a:rPr lang="ru-RU" sz="2200" dirty="0">
                <a:latin typeface="Times New Roman" panose="02020603050405020304" pitchFamily="18" charset="0"/>
                <a:cs typeface="Times New Roman" panose="02020603050405020304" pitchFamily="18" charset="0"/>
              </a:rPr>
              <a:t>Если свойство </a:t>
            </a:r>
            <a:r>
              <a:rPr lang="ru-RU" sz="2200" i="1" dirty="0" err="1">
                <a:latin typeface="Times New Roman" panose="02020603050405020304" pitchFamily="18" charset="0"/>
                <a:cs typeface="Times New Roman" panose="02020603050405020304" pitchFamily="18" charset="0"/>
              </a:rPr>
              <a:t>HelpNamespace</a:t>
            </a:r>
            <a:r>
              <a:rPr lang="ru-RU" sz="2200" dirty="0">
                <a:latin typeface="Times New Roman" panose="02020603050405020304" pitchFamily="18" charset="0"/>
                <a:cs typeface="Times New Roman" panose="02020603050405020304" pitchFamily="18" charset="0"/>
              </a:rPr>
              <a:t> не задано, необходимо использовать метод </a:t>
            </a:r>
            <a:r>
              <a:rPr lang="ru-RU" sz="2200" i="1" dirty="0" err="1">
                <a:latin typeface="Times New Roman" panose="02020603050405020304" pitchFamily="18" charset="0"/>
                <a:cs typeface="Times New Roman" panose="02020603050405020304" pitchFamily="18" charset="0"/>
              </a:rPr>
              <a:t>SetHelpString</a:t>
            </a:r>
            <a:r>
              <a:rPr lang="ru-RU" sz="2200" dirty="0">
                <a:latin typeface="Times New Roman" panose="02020603050405020304" pitchFamily="18" charset="0"/>
                <a:cs typeface="Times New Roman" panose="02020603050405020304" pitchFamily="18" charset="0"/>
              </a:rPr>
              <a:t> для предоставления текста справки. Если вы задали как пространство имен справки, так и строку справки, приоритет будет иметь справка, основанная на пространстве имен справки.</a:t>
            </a:r>
          </a:p>
          <a:p>
            <a:pPr algn="l"/>
            <a:endParaRPr lang="ru-RU"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5808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79B3AD-0CFD-4D97-B1DA-7669D431DCC7}"/>
              </a:ext>
            </a:extLst>
          </p:cNvPr>
          <p:cNvSpPr txBox="1"/>
          <p:nvPr/>
        </p:nvSpPr>
        <p:spPr>
          <a:xfrm>
            <a:off x="1381432" y="1182231"/>
            <a:ext cx="9429135" cy="4493538"/>
          </a:xfrm>
          <a:prstGeom prst="rect">
            <a:avLst/>
          </a:prstGeom>
          <a:noFill/>
        </p:spPr>
        <p:txBody>
          <a:bodyPr wrap="square">
            <a:spAutoFit/>
          </a:bodyPr>
          <a:lstStyle/>
          <a:p>
            <a:pPr marL="342900" indent="-342900" algn="l">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ImageList</a:t>
            </a:r>
            <a:endParaRPr lang="en-US" sz="2200" dirty="0">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a:p>
            <a:pPr algn="l"/>
            <a:r>
              <a:rPr lang="ru-RU" sz="2200" i="1" dirty="0" err="1">
                <a:latin typeface="Times New Roman" panose="02020603050405020304" pitchFamily="18" charset="0"/>
                <a:cs typeface="Times New Roman" panose="02020603050405020304" pitchFamily="18" charset="0"/>
              </a:rPr>
              <a:t>ImageList</a:t>
            </a:r>
            <a:r>
              <a:rPr lang="ru-RU" sz="2200" dirty="0">
                <a:latin typeface="Times New Roman" panose="02020603050405020304" pitchFamily="18" charset="0"/>
                <a:cs typeface="Times New Roman" panose="02020603050405020304" pitchFamily="18" charset="0"/>
              </a:rPr>
              <a:t> использует дескриптор для управления списком изображений. Дескриптор не создается до тех пор, пока в списке изображений не будут выполнены определенные операции, такие как получение дескриптора или вызов </a:t>
            </a:r>
            <a:r>
              <a:rPr lang="ru-RU" sz="2200" i="1" u="sng" dirty="0" err="1">
                <a:latin typeface="Times New Roman" panose="02020603050405020304" pitchFamily="18" charset="0"/>
                <a:cs typeface="Times New Roman" panose="02020603050405020304" pitchFamily="18" charset="0"/>
              </a:rPr>
              <a:t>Draw</a:t>
            </a:r>
            <a:r>
              <a:rPr lang="ru-RU" sz="2200" dirty="0">
                <a:latin typeface="Times New Roman" panose="02020603050405020304" pitchFamily="18" charset="0"/>
                <a:cs typeface="Times New Roman" panose="02020603050405020304" pitchFamily="18" charset="0"/>
              </a:rPr>
              <a:t>. Выполнение других операций, таких как настройка глубины или размера изображения, приведет к повторному созданию дескриптора. Поэтому вам следует выполнить эти операции перед добавлением изображений в список изображений. Кроме того, при работе с формами, которые будут локализованы, вы всегда должны добавлять список изображений и изображения, когда свойство языка формы установлено по умолчанию. Изменение языка формы перед добавлением изображений приведет к повреждению файлов ресурсов приложения.</a:t>
            </a:r>
          </a:p>
        </p:txBody>
      </p:sp>
    </p:spTree>
    <p:extLst>
      <p:ext uri="{BB962C8B-B14F-4D97-AF65-F5344CB8AC3E}">
        <p14:creationId xmlns:p14="http://schemas.microsoft.com/office/powerpoint/2010/main" val="3957445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79B3AD-0CFD-4D97-B1DA-7669D431DCC7}"/>
              </a:ext>
            </a:extLst>
          </p:cNvPr>
          <p:cNvSpPr txBox="1"/>
          <p:nvPr/>
        </p:nvSpPr>
        <p:spPr>
          <a:xfrm>
            <a:off x="1381432" y="335845"/>
            <a:ext cx="9429135" cy="6186309"/>
          </a:xfrm>
          <a:prstGeom prst="rect">
            <a:avLst/>
          </a:prstGeom>
          <a:noFill/>
        </p:spPr>
        <p:txBody>
          <a:bodyPr wrap="square">
            <a:spAutoFit/>
          </a:bodyPr>
          <a:lstStyle/>
          <a:p>
            <a:pPr marL="342900" indent="-342900" algn="l">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MessageQueue</a:t>
            </a:r>
            <a:endParaRPr lang="en-US" sz="2200" dirty="0">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a:p>
            <a:pPr algn="l"/>
            <a:r>
              <a:rPr lang="ru-RU" sz="2200" i="1" dirty="0" err="1">
                <a:latin typeface="Times New Roman" panose="02020603050405020304" pitchFamily="18" charset="0"/>
                <a:cs typeface="Times New Roman" panose="02020603050405020304" pitchFamily="18" charset="0"/>
              </a:rPr>
              <a:t>MessageQueue</a:t>
            </a:r>
            <a:r>
              <a:rPr lang="en-US"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Класс предоставляет ссылку на очередь очереди сообщений. Можно указать путь в </a:t>
            </a:r>
            <a:r>
              <a:rPr lang="ru-RU" sz="2200" i="1" dirty="0" err="1">
                <a:latin typeface="Times New Roman" panose="02020603050405020304" pitchFamily="18" charset="0"/>
                <a:cs typeface="Times New Roman" panose="02020603050405020304" pitchFamily="18" charset="0"/>
              </a:rPr>
              <a:t>MessageQueue</a:t>
            </a:r>
            <a:r>
              <a:rPr lang="ru-RU" sz="2200" dirty="0">
                <a:latin typeface="Times New Roman" panose="02020603050405020304" pitchFamily="18" charset="0"/>
                <a:cs typeface="Times New Roman" panose="02020603050405020304" pitchFamily="18" charset="0"/>
              </a:rPr>
              <a:t> конструкторе для подключения к существующему ресурсу или создать новую очередь на сервере. Прежде чем можно будет вызвать метод </a:t>
            </a:r>
            <a:r>
              <a:rPr lang="ru-RU" sz="2200" i="1" u="sng" dirty="0" err="1">
                <a:latin typeface="Times New Roman" panose="02020603050405020304" pitchFamily="18" charset="0"/>
                <a:cs typeface="Times New Roman" panose="02020603050405020304" pitchFamily="18" charset="0"/>
              </a:rPr>
              <a:t>Send</a:t>
            </a:r>
            <a:r>
              <a:rPr lang="ru-RU" sz="2200" i="1" u="sng" dirty="0">
                <a:latin typeface="Times New Roman" panose="02020603050405020304" pitchFamily="18" charset="0"/>
                <a:cs typeface="Times New Roman" panose="02020603050405020304" pitchFamily="18" charset="0"/>
              </a:rPr>
              <a:t>(Object) </a:t>
            </a:r>
            <a:r>
              <a:rPr lang="ru-RU" sz="2200" dirty="0">
                <a:latin typeface="Times New Roman" panose="02020603050405020304" pitchFamily="18" charset="0"/>
                <a:cs typeface="Times New Roman" panose="02020603050405020304" pitchFamily="18" charset="0"/>
              </a:rPr>
              <a:t>, </a:t>
            </a:r>
            <a:r>
              <a:rPr lang="ru-RU" sz="2200" i="1" u="sng" dirty="0" err="1">
                <a:latin typeface="Times New Roman" panose="02020603050405020304" pitchFamily="18" charset="0"/>
                <a:cs typeface="Times New Roman" panose="02020603050405020304" pitchFamily="18" charset="0"/>
              </a:rPr>
              <a:t>Peek</a:t>
            </a:r>
            <a:r>
              <a:rPr lang="ru-RU" sz="2200" dirty="0">
                <a:latin typeface="Times New Roman" panose="02020603050405020304" pitchFamily="18" charset="0"/>
                <a:cs typeface="Times New Roman" panose="02020603050405020304" pitchFamily="18" charset="0"/>
              </a:rPr>
              <a:t> или </a:t>
            </a:r>
            <a:r>
              <a:rPr lang="ru-RU" sz="2200" i="1" u="sng" dirty="0" err="1">
                <a:latin typeface="Times New Roman" panose="02020603050405020304" pitchFamily="18" charset="0"/>
                <a:cs typeface="Times New Roman" panose="02020603050405020304" pitchFamily="18" charset="0"/>
              </a:rPr>
              <a:t>Receive</a:t>
            </a:r>
            <a:r>
              <a:rPr lang="ru-RU" sz="2200" dirty="0">
                <a:latin typeface="Times New Roman" panose="02020603050405020304" pitchFamily="18" charset="0"/>
                <a:cs typeface="Times New Roman" panose="02020603050405020304" pitchFamily="18" charset="0"/>
              </a:rPr>
              <a:t>, необходимо связать новый экземпляр </a:t>
            </a:r>
            <a:r>
              <a:rPr lang="ru-RU" sz="2200" i="1" dirty="0" err="1">
                <a:latin typeface="Times New Roman" panose="02020603050405020304" pitchFamily="18" charset="0"/>
                <a:cs typeface="Times New Roman" panose="02020603050405020304" pitchFamily="18" charset="0"/>
              </a:rPr>
              <a:t>MessageQueue</a:t>
            </a:r>
            <a:r>
              <a:rPr lang="ru-RU" sz="2200" dirty="0">
                <a:latin typeface="Times New Roman" panose="02020603050405020304" pitchFamily="18" charset="0"/>
                <a:cs typeface="Times New Roman" panose="02020603050405020304" pitchFamily="18" charset="0"/>
              </a:rPr>
              <a:t> класса с существующей очередью. На этом этапе можно манипулировать свойствами очереди, такими как </a:t>
            </a:r>
            <a:r>
              <a:rPr lang="ru-RU" sz="2200" i="1" u="sng" dirty="0" err="1">
                <a:latin typeface="Times New Roman" panose="02020603050405020304" pitchFamily="18" charset="0"/>
                <a:cs typeface="Times New Roman" panose="02020603050405020304" pitchFamily="18" charset="0"/>
              </a:rPr>
              <a:t>Category</a:t>
            </a:r>
            <a:r>
              <a:rPr lang="ru-RU" sz="2200" dirty="0">
                <a:latin typeface="Times New Roman" panose="02020603050405020304" pitchFamily="18" charset="0"/>
                <a:cs typeface="Times New Roman" panose="02020603050405020304" pitchFamily="18" charset="0"/>
              </a:rPr>
              <a:t> и </a:t>
            </a:r>
            <a:r>
              <a:rPr lang="ru-RU" sz="2200" i="1" u="sng" dirty="0">
                <a:latin typeface="Times New Roman" panose="02020603050405020304" pitchFamily="18" charset="0"/>
                <a:cs typeface="Times New Roman" panose="02020603050405020304" pitchFamily="18" charset="0"/>
              </a:rPr>
              <a:t>Label</a:t>
            </a:r>
            <a:r>
              <a:rPr lang="ru-RU" sz="2200" dirty="0">
                <a:latin typeface="Times New Roman" panose="02020603050405020304" pitchFamily="18" charset="0"/>
                <a:cs typeface="Times New Roman" panose="02020603050405020304" pitchFamily="18" charset="0"/>
              </a:rPr>
              <a:t>.</a:t>
            </a:r>
          </a:p>
          <a:p>
            <a:pPr algn="l"/>
            <a:endParaRPr lang="ru-RU" sz="2200" dirty="0">
              <a:latin typeface="Times New Roman" panose="02020603050405020304" pitchFamily="18" charset="0"/>
              <a:cs typeface="Times New Roman" panose="02020603050405020304" pitchFamily="18" charset="0"/>
            </a:endParaRPr>
          </a:p>
          <a:p>
            <a:r>
              <a:rPr lang="ru-RU" sz="2200" i="1" dirty="0" err="1">
                <a:latin typeface="Times New Roman" panose="02020603050405020304" pitchFamily="18" charset="0"/>
                <a:cs typeface="Times New Roman" panose="02020603050405020304" pitchFamily="18" charset="0"/>
              </a:rPr>
              <a:t>MessageQueue</a:t>
            </a:r>
            <a:r>
              <a:rPr lang="ru-RU" sz="2200" dirty="0">
                <a:latin typeface="Times New Roman" panose="02020603050405020304" pitchFamily="18" charset="0"/>
                <a:cs typeface="Times New Roman" panose="02020603050405020304" pitchFamily="18" charset="0"/>
              </a:rPr>
              <a:t> поддерживает два типа извлечения сообщений: синхронные и асинхронные. Синхронные методы, </a:t>
            </a:r>
            <a:r>
              <a:rPr lang="ru-RU" sz="2200" i="1" u="sng" dirty="0" err="1">
                <a:latin typeface="Times New Roman" panose="02020603050405020304" pitchFamily="18" charset="0"/>
                <a:cs typeface="Times New Roman" panose="02020603050405020304" pitchFamily="18" charset="0"/>
              </a:rPr>
              <a:t>Peek</a:t>
            </a:r>
            <a:r>
              <a:rPr lang="ru-RU" sz="2200" dirty="0">
                <a:latin typeface="Times New Roman" panose="02020603050405020304" pitchFamily="18" charset="0"/>
                <a:cs typeface="Times New Roman" panose="02020603050405020304" pitchFamily="18" charset="0"/>
              </a:rPr>
              <a:t> и </a:t>
            </a:r>
            <a:r>
              <a:rPr lang="ru-RU" sz="2200" i="1" u="sng" dirty="0" err="1">
                <a:latin typeface="Times New Roman" panose="02020603050405020304" pitchFamily="18" charset="0"/>
                <a:cs typeface="Times New Roman" panose="02020603050405020304" pitchFamily="18" charset="0"/>
              </a:rPr>
              <a:t>Receive</a:t>
            </a:r>
            <a:r>
              <a:rPr lang="ru-RU" sz="2200" dirty="0">
                <a:latin typeface="Times New Roman" panose="02020603050405020304" pitchFamily="18" charset="0"/>
                <a:cs typeface="Times New Roman" panose="02020603050405020304" pitchFamily="18" charset="0"/>
              </a:rPr>
              <a:t>, вызывают поток процесса для ожидания поступления нового сообщения в очередь. Асинхронные методы </a:t>
            </a:r>
            <a:r>
              <a:rPr lang="ru-RU" sz="2200" i="1" u="sng" dirty="0" err="1">
                <a:latin typeface="Times New Roman" panose="02020603050405020304" pitchFamily="18" charset="0"/>
                <a:cs typeface="Times New Roman" panose="02020603050405020304" pitchFamily="18" charset="0"/>
              </a:rPr>
              <a:t>BeginPeek</a:t>
            </a:r>
            <a:r>
              <a:rPr lang="ru-RU" sz="2200" dirty="0">
                <a:latin typeface="Times New Roman" panose="02020603050405020304" pitchFamily="18" charset="0"/>
                <a:cs typeface="Times New Roman" panose="02020603050405020304" pitchFamily="18" charset="0"/>
              </a:rPr>
              <a:t> и </a:t>
            </a:r>
            <a:r>
              <a:rPr lang="ru-RU" sz="2200" i="1" u="sng" dirty="0" err="1">
                <a:latin typeface="Times New Roman" panose="02020603050405020304" pitchFamily="18" charset="0"/>
                <a:cs typeface="Times New Roman" panose="02020603050405020304" pitchFamily="18" charset="0"/>
              </a:rPr>
              <a:t>BeginReceive</a:t>
            </a:r>
            <a:r>
              <a:rPr lang="ru-RU" sz="2200" dirty="0">
                <a:latin typeface="Times New Roman" panose="02020603050405020304" pitchFamily="18" charset="0"/>
                <a:cs typeface="Times New Roman" panose="02020603050405020304" pitchFamily="18" charset="0"/>
              </a:rPr>
              <a:t> позволяют основным задачам приложения продолжать работу в отдельном потоке, пока в очередь не поступит сообщение. Эти методы работают, используя объекты обратного вызова и объекты состояния для обмена данными между потоками.</a:t>
            </a:r>
          </a:p>
          <a:p>
            <a:pPr algn="l"/>
            <a:endParaRPr lang="ru-RU"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9142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7B45D3-D06C-48C1-A833-1FBDCF3A1533}"/>
              </a:ext>
            </a:extLst>
          </p:cNvPr>
          <p:cNvSpPr txBox="1"/>
          <p:nvPr/>
        </p:nvSpPr>
        <p:spPr>
          <a:xfrm>
            <a:off x="1431471" y="1859339"/>
            <a:ext cx="9329058" cy="3139321"/>
          </a:xfrm>
          <a:prstGeom prst="rect">
            <a:avLst/>
          </a:prstGeom>
          <a:noFill/>
        </p:spPr>
        <p:txBody>
          <a:bodyPr wrap="square">
            <a:spAutoFit/>
          </a:bodyPr>
          <a:lstStyle/>
          <a:p>
            <a:pPr marL="0" indent="0">
              <a:buNone/>
            </a:pPr>
            <a:r>
              <a:rPr lang="ru-RU" sz="2200" b="1" dirty="0">
                <a:latin typeface="Times New Roman" panose="02020603050405020304" pitchFamily="18" charset="0"/>
                <a:cs typeface="Times New Roman" panose="02020603050405020304" pitchFamily="18" charset="0"/>
              </a:rPr>
              <a:t>Microsoft Visual Studio </a:t>
            </a:r>
            <a:r>
              <a:rPr lang="ru-RU" sz="2200" dirty="0">
                <a:latin typeface="Times New Roman" panose="02020603050405020304" pitchFamily="18" charset="0"/>
                <a:cs typeface="Times New Roman" panose="02020603050405020304" pitchFamily="18" charset="0"/>
              </a:rPr>
              <a:t>— линейка продуктов компании Microsoft, включающих интегрированную среду разработки программного обеспечения и ряд других инструментов. Данные продукты позволяют разрабатывать как консольные приложения, так и игры и приложения с графическим интерфейсом, в том числе с поддержкой технологии Windows </a:t>
            </a:r>
            <a:r>
              <a:rPr lang="ru-RU" sz="2200" dirty="0" err="1">
                <a:latin typeface="Times New Roman" panose="02020603050405020304" pitchFamily="18" charset="0"/>
                <a:cs typeface="Times New Roman" panose="02020603050405020304" pitchFamily="18" charset="0"/>
              </a:rPr>
              <a:t>Forms</a:t>
            </a:r>
            <a:r>
              <a:rPr lang="ru-RU" sz="2200" dirty="0">
                <a:latin typeface="Times New Roman" panose="02020603050405020304" pitchFamily="18" charset="0"/>
                <a:cs typeface="Times New Roman" panose="02020603050405020304" pitchFamily="18" charset="0"/>
              </a:rPr>
              <a:t>, а также веб-сайты, веб-приложения, веб-службы как в родном, так и в управляемом кодах для всех платформ, поддерживаемых Windows, Windows Mobile, Windows CE, .NET Framework, Xbox, Windows Phone .NET Compact Framework и </a:t>
            </a:r>
            <a:r>
              <a:rPr lang="ru-RU" sz="2200" dirty="0" err="1">
                <a:latin typeface="Times New Roman" panose="02020603050405020304" pitchFamily="18" charset="0"/>
                <a:cs typeface="Times New Roman" panose="02020603050405020304" pitchFamily="18" charset="0"/>
              </a:rPr>
              <a:t>Silverlight</a:t>
            </a:r>
            <a:r>
              <a:rPr lang="ru-RU"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72815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79B3AD-0CFD-4D97-B1DA-7669D431DCC7}"/>
              </a:ext>
            </a:extLst>
          </p:cNvPr>
          <p:cNvSpPr txBox="1"/>
          <p:nvPr/>
        </p:nvSpPr>
        <p:spPr>
          <a:xfrm>
            <a:off x="1381432" y="2028616"/>
            <a:ext cx="9429135" cy="2800767"/>
          </a:xfrm>
          <a:prstGeom prst="rect">
            <a:avLst/>
          </a:prstGeom>
          <a:noFill/>
        </p:spPr>
        <p:txBody>
          <a:bodyPr wrap="square">
            <a:spAutoFit/>
          </a:bodyPr>
          <a:lstStyle/>
          <a:p>
            <a:pPr algn="l"/>
            <a:r>
              <a:rPr lang="ru-RU" sz="2200" dirty="0">
                <a:latin typeface="Times New Roman" panose="02020603050405020304" pitchFamily="18" charset="0"/>
                <a:cs typeface="Times New Roman" panose="02020603050405020304" pitchFamily="18" charset="0"/>
              </a:rPr>
              <a:t>При создании нового экземпляра </a:t>
            </a:r>
            <a:r>
              <a:rPr lang="ru-RU" sz="2200" i="1" dirty="0" err="1">
                <a:latin typeface="Times New Roman" panose="02020603050405020304" pitchFamily="18" charset="0"/>
                <a:cs typeface="Times New Roman" panose="02020603050405020304" pitchFamily="18" charset="0"/>
              </a:rPr>
              <a:t>MessageQueue</a:t>
            </a:r>
            <a:r>
              <a:rPr lang="ru-RU" sz="2200" dirty="0">
                <a:latin typeface="Times New Roman" panose="02020603050405020304" pitchFamily="18" charset="0"/>
                <a:cs typeface="Times New Roman" panose="02020603050405020304" pitchFamily="18" charset="0"/>
              </a:rPr>
              <a:t> класса новая очередь очередей сообщений не создается. Вместо этого можно использовать </a:t>
            </a:r>
            <a:r>
              <a:rPr lang="ru-RU" sz="2200" i="1" u="sng" dirty="0" err="1">
                <a:latin typeface="Times New Roman" panose="02020603050405020304" pitchFamily="18" charset="0"/>
                <a:cs typeface="Times New Roman" panose="02020603050405020304" pitchFamily="18" charset="0"/>
              </a:rPr>
              <a:t>Create</a:t>
            </a:r>
            <a:r>
              <a:rPr lang="ru-RU" sz="2200" i="1" u="sng" dirty="0">
                <a:latin typeface="Times New Roman" panose="02020603050405020304" pitchFamily="18" charset="0"/>
                <a:cs typeface="Times New Roman" panose="02020603050405020304" pitchFamily="18" charset="0"/>
              </a:rPr>
              <a:t>(</a:t>
            </a:r>
            <a:r>
              <a:rPr lang="ru-RU" sz="2200" i="1" u="sng" dirty="0" err="1">
                <a:latin typeface="Times New Roman" panose="02020603050405020304" pitchFamily="18" charset="0"/>
                <a:cs typeface="Times New Roman" panose="02020603050405020304" pitchFamily="18" charset="0"/>
              </a:rPr>
              <a:t>String</a:t>
            </a:r>
            <a:r>
              <a:rPr lang="ru-RU" sz="2200" i="1" u="sng" dirty="0">
                <a:latin typeface="Times New Roman" panose="02020603050405020304" pitchFamily="18" charset="0"/>
                <a:cs typeface="Times New Roman" panose="02020603050405020304" pitchFamily="18" charset="0"/>
              </a:rPr>
              <a:t>) </a:t>
            </a:r>
            <a:r>
              <a:rPr lang="ru-RU" sz="2200" i="1" u="sng" dirty="0" err="1">
                <a:latin typeface="Times New Roman" panose="02020603050405020304" pitchFamily="18" charset="0"/>
                <a:cs typeface="Times New Roman" panose="02020603050405020304" pitchFamily="18" charset="0"/>
              </a:rPr>
              <a:t>Delete</a:t>
            </a:r>
            <a:r>
              <a:rPr lang="ru-RU" sz="2200" i="1" u="sng" dirty="0">
                <a:latin typeface="Times New Roman" panose="02020603050405020304" pitchFamily="18" charset="0"/>
                <a:cs typeface="Times New Roman" panose="02020603050405020304" pitchFamily="18" charset="0"/>
              </a:rPr>
              <a:t>(</a:t>
            </a:r>
            <a:r>
              <a:rPr lang="ru-RU" sz="2200" i="1" u="sng" dirty="0" err="1">
                <a:latin typeface="Times New Roman" panose="02020603050405020304" pitchFamily="18" charset="0"/>
                <a:cs typeface="Times New Roman" panose="02020603050405020304" pitchFamily="18" charset="0"/>
              </a:rPr>
              <a:t>String</a:t>
            </a:r>
            <a:r>
              <a:rPr lang="ru-RU" sz="2200" i="1" u="sng"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методы, и </a:t>
            </a:r>
            <a:r>
              <a:rPr lang="ru-RU" sz="2200" i="1" u="sng" dirty="0" err="1">
                <a:latin typeface="Times New Roman" panose="02020603050405020304" pitchFamily="18" charset="0"/>
                <a:cs typeface="Times New Roman" panose="02020603050405020304" pitchFamily="18" charset="0"/>
              </a:rPr>
              <a:t>Purge</a:t>
            </a:r>
            <a:r>
              <a:rPr lang="ru-RU" sz="2200" dirty="0">
                <a:latin typeface="Times New Roman" panose="02020603050405020304" pitchFamily="18" charset="0"/>
                <a:cs typeface="Times New Roman" panose="02020603050405020304" pitchFamily="18" charset="0"/>
              </a:rPr>
              <a:t> для управления очередями на сервере.</a:t>
            </a:r>
          </a:p>
          <a:p>
            <a:pPr algn="l"/>
            <a:endParaRPr lang="ru-RU" sz="2200" dirty="0">
              <a:latin typeface="Times New Roman" panose="02020603050405020304" pitchFamily="18" charset="0"/>
              <a:cs typeface="Times New Roman" panose="02020603050405020304" pitchFamily="18" charset="0"/>
            </a:endParaRPr>
          </a:p>
          <a:p>
            <a:r>
              <a:rPr lang="ru-RU" sz="2200" dirty="0">
                <a:latin typeface="Times New Roman" panose="02020603050405020304" pitchFamily="18" charset="0"/>
                <a:cs typeface="Times New Roman" panose="02020603050405020304" pitchFamily="18" charset="0"/>
              </a:rPr>
              <a:t>В отличие от </a:t>
            </a:r>
            <a:r>
              <a:rPr lang="ru-RU" sz="2200" i="1" dirty="0" err="1">
                <a:latin typeface="Times New Roman" panose="02020603050405020304" pitchFamily="18" charset="0"/>
                <a:cs typeface="Times New Roman" panose="02020603050405020304" pitchFamily="18" charset="0"/>
              </a:rPr>
              <a:t>Purge</a:t>
            </a:r>
            <a:r>
              <a:rPr lang="ru-RU" sz="2200" dirty="0">
                <a:latin typeface="Times New Roman" panose="02020603050405020304" pitchFamily="18" charset="0"/>
                <a:cs typeface="Times New Roman" panose="02020603050405020304" pitchFamily="18" charset="0"/>
              </a:rPr>
              <a:t>, </a:t>
            </a:r>
            <a:r>
              <a:rPr lang="ru-RU" sz="2200" i="1" dirty="0" err="1">
                <a:latin typeface="Times New Roman" panose="02020603050405020304" pitchFamily="18" charset="0"/>
                <a:cs typeface="Times New Roman" panose="02020603050405020304" pitchFamily="18" charset="0"/>
              </a:rPr>
              <a:t>Create</a:t>
            </a:r>
            <a:r>
              <a:rPr lang="ru-RU" sz="2200" i="1" dirty="0">
                <a:latin typeface="Times New Roman" panose="02020603050405020304" pitchFamily="18" charset="0"/>
                <a:cs typeface="Times New Roman" panose="02020603050405020304" pitchFamily="18" charset="0"/>
              </a:rPr>
              <a:t>(</a:t>
            </a:r>
            <a:r>
              <a:rPr lang="ru-RU" sz="2200" i="1" dirty="0" err="1">
                <a:latin typeface="Times New Roman" panose="02020603050405020304" pitchFamily="18" charset="0"/>
                <a:cs typeface="Times New Roman" panose="02020603050405020304" pitchFamily="18" charset="0"/>
              </a:rPr>
              <a:t>String</a:t>
            </a:r>
            <a:r>
              <a:rPr lang="ru-RU" sz="2200" i="1"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и </a:t>
            </a:r>
            <a:r>
              <a:rPr lang="ru-RU" sz="2200" i="1" dirty="0" err="1">
                <a:latin typeface="Times New Roman" panose="02020603050405020304" pitchFamily="18" charset="0"/>
                <a:cs typeface="Times New Roman" panose="02020603050405020304" pitchFamily="18" charset="0"/>
              </a:rPr>
              <a:t>Delete</a:t>
            </a:r>
            <a:r>
              <a:rPr lang="ru-RU" sz="2200" i="1" dirty="0">
                <a:latin typeface="Times New Roman" panose="02020603050405020304" pitchFamily="18" charset="0"/>
                <a:cs typeface="Times New Roman" panose="02020603050405020304" pitchFamily="18" charset="0"/>
              </a:rPr>
              <a:t>(</a:t>
            </a:r>
            <a:r>
              <a:rPr lang="ru-RU" sz="2200" i="1" dirty="0" err="1">
                <a:latin typeface="Times New Roman" panose="02020603050405020304" pitchFamily="18" charset="0"/>
                <a:cs typeface="Times New Roman" panose="02020603050405020304" pitchFamily="18" charset="0"/>
              </a:rPr>
              <a:t>String</a:t>
            </a:r>
            <a:r>
              <a:rPr lang="ru-RU" sz="2200" i="1"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являются </a:t>
            </a:r>
            <a:r>
              <a:rPr lang="en-US" sz="2200" i="1" u="sng" dirty="0">
                <a:latin typeface="Times New Roman" panose="02020603050405020304" pitchFamily="18" charset="0"/>
                <a:cs typeface="Times New Roman" panose="02020603050405020304" pitchFamily="18" charset="0"/>
              </a:rPr>
              <a:t>static </a:t>
            </a:r>
            <a:r>
              <a:rPr lang="ru-RU" sz="2200" dirty="0">
                <a:latin typeface="Times New Roman" panose="02020603050405020304" pitchFamily="18" charset="0"/>
                <a:cs typeface="Times New Roman" panose="02020603050405020304" pitchFamily="18" charset="0"/>
              </a:rPr>
              <a:t>членами, поэтому их можно вызывать без создания нового экземпляра </a:t>
            </a:r>
            <a:r>
              <a:rPr lang="ru-RU" sz="2200" i="1" dirty="0" err="1">
                <a:latin typeface="Times New Roman" panose="02020603050405020304" pitchFamily="18" charset="0"/>
                <a:cs typeface="Times New Roman" panose="02020603050405020304" pitchFamily="18" charset="0"/>
              </a:rPr>
              <a:t>MessageQueue</a:t>
            </a:r>
            <a:r>
              <a:rPr lang="ru-RU" sz="2200" dirty="0">
                <a:latin typeface="Times New Roman" panose="02020603050405020304" pitchFamily="18" charset="0"/>
                <a:cs typeface="Times New Roman" panose="02020603050405020304" pitchFamily="18" charset="0"/>
              </a:rPr>
              <a:t> класса.</a:t>
            </a:r>
          </a:p>
        </p:txBody>
      </p:sp>
    </p:spTree>
    <p:extLst>
      <p:ext uri="{BB962C8B-B14F-4D97-AF65-F5344CB8AC3E}">
        <p14:creationId xmlns:p14="http://schemas.microsoft.com/office/powerpoint/2010/main" val="586262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79B3AD-0CFD-4D97-B1DA-7669D431DCC7}"/>
              </a:ext>
            </a:extLst>
          </p:cNvPr>
          <p:cNvSpPr txBox="1"/>
          <p:nvPr/>
        </p:nvSpPr>
        <p:spPr>
          <a:xfrm>
            <a:off x="1381432" y="1520785"/>
            <a:ext cx="9429135" cy="3816429"/>
          </a:xfrm>
          <a:prstGeom prst="rect">
            <a:avLst/>
          </a:prstGeom>
          <a:noFill/>
        </p:spPr>
        <p:txBody>
          <a:bodyPr wrap="square">
            <a:spAutoFit/>
          </a:bodyPr>
          <a:lstStyle/>
          <a:p>
            <a:pPr marL="342900" indent="-342900" algn="l">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PerformanceCounter</a:t>
            </a:r>
            <a:endParaRPr lang="ru-RU" sz="2200" dirty="0">
              <a:latin typeface="Times New Roman" panose="02020603050405020304" pitchFamily="18" charset="0"/>
              <a:cs typeface="Times New Roman" panose="02020603050405020304" pitchFamily="18" charset="0"/>
            </a:endParaRPr>
          </a:p>
          <a:p>
            <a:pPr algn="l"/>
            <a:endParaRPr lang="ru-RU" sz="2200" dirty="0">
              <a:latin typeface="Times New Roman" panose="02020603050405020304" pitchFamily="18" charset="0"/>
              <a:cs typeface="Times New Roman" panose="02020603050405020304" pitchFamily="18" charset="0"/>
            </a:endParaRPr>
          </a:p>
          <a:p>
            <a:pPr algn="l"/>
            <a:r>
              <a:rPr lang="ru-RU" sz="2200" i="1" dirty="0" err="1">
                <a:latin typeface="Times New Roman" panose="02020603050405020304" pitchFamily="18" charset="0"/>
                <a:cs typeface="Times New Roman" panose="02020603050405020304" pitchFamily="18" charset="0"/>
              </a:rPr>
              <a:t>PerformanceCounter</a:t>
            </a:r>
            <a:r>
              <a:rPr lang="ru-RU" sz="2200" dirty="0">
                <a:latin typeface="Times New Roman" panose="02020603050405020304" pitchFamily="18" charset="0"/>
                <a:cs typeface="Times New Roman" panose="02020603050405020304" pitchFamily="18" charset="0"/>
              </a:rPr>
              <a:t> Компонент можно использовать как для чтения существующих стандартных или пользовательских счетчиков, так и для публикации (записи) данных производительности в пользовательские счетчики.</a:t>
            </a:r>
          </a:p>
          <a:p>
            <a:pPr algn="l"/>
            <a:r>
              <a:rPr lang="ru-RU" sz="2200" dirty="0">
                <a:latin typeface="Times New Roman" panose="02020603050405020304" pitchFamily="18" charset="0"/>
                <a:cs typeface="Times New Roman" panose="02020603050405020304" pitchFamily="18" charset="0"/>
              </a:rPr>
              <a:t>Чтобы выполнить чтение из счетчика производительности, создайте экземпляр </a:t>
            </a:r>
            <a:r>
              <a:rPr lang="ru-RU" sz="2200" i="1" dirty="0" err="1">
                <a:latin typeface="Times New Roman" panose="02020603050405020304" pitchFamily="18" charset="0"/>
                <a:cs typeface="Times New Roman" panose="02020603050405020304" pitchFamily="18" charset="0"/>
              </a:rPr>
              <a:t>PerformanceCounter</a:t>
            </a:r>
            <a:r>
              <a:rPr lang="ru-RU" sz="2200" dirty="0">
                <a:latin typeface="Times New Roman" panose="02020603050405020304" pitchFamily="18" charset="0"/>
                <a:cs typeface="Times New Roman" panose="02020603050405020304" pitchFamily="18" charset="0"/>
              </a:rPr>
              <a:t> класса, задайте для </a:t>
            </a:r>
            <a:r>
              <a:rPr lang="ru-RU" sz="2200" i="1" u="sng" dirty="0" err="1">
                <a:latin typeface="Times New Roman" panose="02020603050405020304" pitchFamily="18" charset="0"/>
                <a:cs typeface="Times New Roman" panose="02020603050405020304" pitchFamily="18" charset="0"/>
              </a:rPr>
              <a:t>CategoryName</a:t>
            </a:r>
            <a:r>
              <a:rPr lang="ru-RU" sz="2200" dirty="0">
                <a:latin typeface="Times New Roman" panose="02020603050405020304" pitchFamily="18" charset="0"/>
                <a:cs typeface="Times New Roman" panose="02020603050405020304" pitchFamily="18" charset="0"/>
              </a:rPr>
              <a:t> </a:t>
            </a:r>
            <a:r>
              <a:rPr lang="ru-RU" sz="2200" i="1" u="sng" dirty="0" err="1">
                <a:latin typeface="Times New Roman" panose="02020603050405020304" pitchFamily="18" charset="0"/>
                <a:cs typeface="Times New Roman" panose="02020603050405020304" pitchFamily="18" charset="0"/>
              </a:rPr>
              <a:t>CounterName</a:t>
            </a:r>
            <a:r>
              <a:rPr lang="ru-RU" sz="2200" dirty="0">
                <a:latin typeface="Times New Roman" panose="02020603050405020304" pitchFamily="18" charset="0"/>
                <a:cs typeface="Times New Roman" panose="02020603050405020304" pitchFamily="18" charset="0"/>
              </a:rPr>
              <a:t> свойства, и, при необходимости, свойство </a:t>
            </a:r>
            <a:r>
              <a:rPr lang="ru-RU" sz="2200" i="1" u="sng" dirty="0" err="1">
                <a:latin typeface="Times New Roman" panose="02020603050405020304" pitchFamily="18" charset="0"/>
                <a:cs typeface="Times New Roman" panose="02020603050405020304" pitchFamily="18" charset="0"/>
              </a:rPr>
              <a:t>InstanceName</a:t>
            </a:r>
            <a:r>
              <a:rPr lang="ru-RU" sz="2200" dirty="0">
                <a:latin typeface="Times New Roman" panose="02020603050405020304" pitchFamily="18" charset="0"/>
                <a:cs typeface="Times New Roman" panose="02020603050405020304" pitchFamily="18" charset="0"/>
              </a:rPr>
              <a:t> или </a:t>
            </a:r>
            <a:r>
              <a:rPr lang="ru-RU" sz="2200" i="1" u="sng" dirty="0" err="1">
                <a:latin typeface="Times New Roman" panose="02020603050405020304" pitchFamily="18" charset="0"/>
                <a:cs typeface="Times New Roman" panose="02020603050405020304" pitchFamily="18" charset="0"/>
              </a:rPr>
              <a:t>MachineName</a:t>
            </a:r>
            <a:r>
              <a:rPr lang="ru-RU" sz="2200" dirty="0">
                <a:latin typeface="Times New Roman" panose="02020603050405020304" pitchFamily="18" charset="0"/>
                <a:cs typeface="Times New Roman" panose="02020603050405020304" pitchFamily="18" charset="0"/>
              </a:rPr>
              <a:t>, а затем вызовите </a:t>
            </a:r>
            <a:r>
              <a:rPr lang="ru-RU" sz="2200" i="1" u="sng" dirty="0" err="1">
                <a:latin typeface="Times New Roman" panose="02020603050405020304" pitchFamily="18" charset="0"/>
                <a:cs typeface="Times New Roman" panose="02020603050405020304" pitchFamily="18" charset="0"/>
              </a:rPr>
              <a:t>NextValue</a:t>
            </a:r>
            <a:r>
              <a:rPr lang="ru-RU" sz="2200" dirty="0">
                <a:latin typeface="Times New Roman" panose="02020603050405020304" pitchFamily="18" charset="0"/>
                <a:cs typeface="Times New Roman" panose="02020603050405020304" pitchFamily="18" charset="0"/>
              </a:rPr>
              <a:t> метод для считывания счетчика производительности.</a:t>
            </a:r>
          </a:p>
        </p:txBody>
      </p:sp>
    </p:spTree>
    <p:extLst>
      <p:ext uri="{BB962C8B-B14F-4D97-AF65-F5344CB8AC3E}">
        <p14:creationId xmlns:p14="http://schemas.microsoft.com/office/powerpoint/2010/main" val="3196688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79B3AD-0CFD-4D97-B1DA-7669D431DCC7}"/>
              </a:ext>
            </a:extLst>
          </p:cNvPr>
          <p:cNvSpPr txBox="1"/>
          <p:nvPr/>
        </p:nvSpPr>
        <p:spPr>
          <a:xfrm>
            <a:off x="1381432" y="1859339"/>
            <a:ext cx="9429135" cy="3139321"/>
          </a:xfrm>
          <a:prstGeom prst="rect">
            <a:avLst/>
          </a:prstGeom>
          <a:noFill/>
        </p:spPr>
        <p:txBody>
          <a:bodyPr wrap="square">
            <a:spAutoFit/>
          </a:bodyPr>
          <a:lstStyle/>
          <a:p>
            <a:r>
              <a:rPr lang="ru-RU" sz="2200" dirty="0">
                <a:latin typeface="Times New Roman" panose="02020603050405020304" pitchFamily="18" charset="0"/>
                <a:cs typeface="Times New Roman" panose="02020603050405020304" pitchFamily="18" charset="0"/>
              </a:rPr>
              <a:t>Чтобы опубликовать данные счетчика производительности, создайте один или несколько пользовательских счетчиков с помощью </a:t>
            </a:r>
            <a:r>
              <a:rPr lang="en-US" sz="2200" i="1" u="sng" dirty="0" err="1">
                <a:latin typeface="Times New Roman" panose="02020603050405020304" pitchFamily="18" charset="0"/>
                <a:cs typeface="Times New Roman" panose="02020603050405020304" pitchFamily="18" charset="0"/>
              </a:rPr>
              <a:t>PerformanceCounterCategory.Create</a:t>
            </a:r>
            <a:r>
              <a:rPr lang="en-US" sz="2200" i="1" u="sng"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метода, создайте экземпляр </a:t>
            </a:r>
            <a:r>
              <a:rPr lang="en-US" sz="2200" i="1" dirty="0" err="1">
                <a:latin typeface="Times New Roman" panose="02020603050405020304" pitchFamily="18" charset="0"/>
                <a:cs typeface="Times New Roman" panose="02020603050405020304" pitchFamily="18" charset="0"/>
              </a:rPr>
              <a:t>PerformanceCounter</a:t>
            </a:r>
            <a:r>
              <a:rPr lang="en-US"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класса, задайте значения </a:t>
            </a:r>
            <a:r>
              <a:rPr lang="en-US" sz="2200" i="1" dirty="0" err="1">
                <a:latin typeface="Times New Roman" panose="02020603050405020304" pitchFamily="18" charset="0"/>
                <a:cs typeface="Times New Roman" panose="02020603050405020304" pitchFamily="18" charset="0"/>
              </a:rPr>
              <a:t>CategoryName</a:t>
            </a:r>
            <a:r>
              <a:rPr lang="en-US"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свойств, </a:t>
            </a:r>
            <a:r>
              <a:rPr lang="en-US" sz="2200" i="1" dirty="0" err="1">
                <a:latin typeface="Times New Roman" panose="02020603050405020304" pitchFamily="18" charset="0"/>
                <a:cs typeface="Times New Roman" panose="02020603050405020304" pitchFamily="18" charset="0"/>
              </a:rPr>
              <a:t>CounterName</a:t>
            </a:r>
            <a:r>
              <a:rPr lang="en-US"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и, при необходимости </a:t>
            </a:r>
            <a:r>
              <a:rPr lang="en-US" sz="2200" i="1" dirty="0" err="1">
                <a:latin typeface="Times New Roman" panose="02020603050405020304" pitchFamily="18" charset="0"/>
                <a:cs typeface="Times New Roman" panose="02020603050405020304" pitchFamily="18" charset="0"/>
              </a:rPr>
              <a:t>InstanceName</a:t>
            </a:r>
            <a:r>
              <a:rPr lang="en-US"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или </a:t>
            </a:r>
            <a:r>
              <a:rPr lang="en-US" sz="2200" i="1" dirty="0" err="1">
                <a:latin typeface="Times New Roman" panose="02020603050405020304" pitchFamily="18" charset="0"/>
                <a:cs typeface="Times New Roman" panose="02020603050405020304" pitchFamily="18" charset="0"/>
              </a:rPr>
              <a:t>MachineName</a:t>
            </a:r>
            <a:r>
              <a:rPr lang="en-US"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свойства, а затем вызовите </a:t>
            </a:r>
            <a:r>
              <a:rPr lang="en-US" sz="2200" i="1" u="sng" dirty="0" err="1">
                <a:latin typeface="Times New Roman" panose="02020603050405020304" pitchFamily="18" charset="0"/>
                <a:cs typeface="Times New Roman" panose="02020603050405020304" pitchFamily="18" charset="0"/>
              </a:rPr>
              <a:t>IncrementBy</a:t>
            </a:r>
            <a:r>
              <a:rPr lang="en-US"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методы, </a:t>
            </a:r>
            <a:r>
              <a:rPr lang="en-US" sz="2200" i="1" u="sng" dirty="0">
                <a:latin typeface="Times New Roman" panose="02020603050405020304" pitchFamily="18" charset="0"/>
                <a:cs typeface="Times New Roman" panose="02020603050405020304" pitchFamily="18" charset="0"/>
              </a:rPr>
              <a:t>Increment</a:t>
            </a:r>
            <a:r>
              <a:rPr lang="en-US"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или </a:t>
            </a:r>
            <a:r>
              <a:rPr lang="en-US" sz="2200" i="1" u="sng" dirty="0">
                <a:latin typeface="Times New Roman" panose="02020603050405020304" pitchFamily="18" charset="0"/>
                <a:cs typeface="Times New Roman" panose="02020603050405020304" pitchFamily="18" charset="0"/>
              </a:rPr>
              <a:t>Decrement</a:t>
            </a:r>
            <a:r>
              <a:rPr lang="en-US"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или задайте свойство, </a:t>
            </a:r>
            <a:r>
              <a:rPr lang="en-US" sz="2200" i="1" u="sng" dirty="0" err="1">
                <a:latin typeface="Times New Roman" panose="02020603050405020304" pitchFamily="18" charset="0"/>
                <a:cs typeface="Times New Roman" panose="02020603050405020304" pitchFamily="18" charset="0"/>
              </a:rPr>
              <a:t>RawValue</a:t>
            </a:r>
            <a:r>
              <a:rPr lang="en-US"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чтобы изменить значение пользовательского счетчика.</a:t>
            </a:r>
          </a:p>
          <a:p>
            <a:pPr marL="342900" indent="-342900" algn="l">
              <a:buFont typeface="Wingdings" panose="05000000000000000000" pitchFamily="2" charset="2"/>
              <a:buChar char="§"/>
            </a:pPr>
            <a:endParaRPr lang="ru-RU"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8594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79B3AD-0CFD-4D97-B1DA-7669D431DCC7}"/>
              </a:ext>
            </a:extLst>
          </p:cNvPr>
          <p:cNvSpPr txBox="1"/>
          <p:nvPr/>
        </p:nvSpPr>
        <p:spPr>
          <a:xfrm>
            <a:off x="1381432" y="1859339"/>
            <a:ext cx="9429135" cy="3139321"/>
          </a:xfrm>
          <a:prstGeom prst="rect">
            <a:avLst/>
          </a:prstGeom>
          <a:noFill/>
        </p:spPr>
        <p:txBody>
          <a:bodyPr wrap="square">
            <a:spAutoFit/>
          </a:bodyPr>
          <a:lstStyle/>
          <a:p>
            <a:pPr marL="342900" indent="-342900" algn="l">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Process</a:t>
            </a:r>
            <a:endParaRPr lang="ru-RU" sz="2200" dirty="0">
              <a:latin typeface="Times New Roman" panose="02020603050405020304" pitchFamily="18" charset="0"/>
              <a:cs typeface="Times New Roman" panose="02020603050405020304" pitchFamily="18" charset="0"/>
            </a:endParaRPr>
          </a:p>
          <a:p>
            <a:pPr algn="l"/>
            <a:endParaRPr lang="ru-RU" sz="2200" dirty="0">
              <a:latin typeface="Times New Roman" panose="02020603050405020304" pitchFamily="18" charset="0"/>
              <a:cs typeface="Times New Roman" panose="02020603050405020304" pitchFamily="18" charset="0"/>
            </a:endParaRPr>
          </a:p>
          <a:p>
            <a:pPr algn="l"/>
            <a:r>
              <a:rPr lang="ru-RU" sz="2200" dirty="0">
                <a:latin typeface="Times New Roman" panose="02020603050405020304" pitchFamily="18" charset="0"/>
                <a:cs typeface="Times New Roman" panose="02020603050405020304" pitchFamily="18" charset="0"/>
              </a:rPr>
              <a:t>Компонент </a:t>
            </a:r>
            <a:r>
              <a:rPr lang="ru-RU" sz="2200" i="1" dirty="0">
                <a:latin typeface="Times New Roman" panose="02020603050405020304" pitchFamily="18" charset="0"/>
                <a:cs typeface="Times New Roman" panose="02020603050405020304" pitchFamily="18" charset="0"/>
              </a:rPr>
              <a:t>Process</a:t>
            </a:r>
            <a:r>
              <a:rPr lang="ru-RU" sz="2200" dirty="0">
                <a:latin typeface="Times New Roman" panose="02020603050405020304" pitchFamily="18" charset="0"/>
                <a:cs typeface="Times New Roman" panose="02020603050405020304" pitchFamily="18" charset="0"/>
              </a:rPr>
              <a:t> — это полезное средство для запуска, остановки, контроля и мониторинга приложений. </a:t>
            </a:r>
            <a:r>
              <a:rPr lang="ru-RU" sz="2200" i="1" dirty="0">
                <a:latin typeface="Times New Roman" panose="02020603050405020304" pitchFamily="18" charset="0"/>
                <a:cs typeface="Times New Roman" panose="02020603050405020304" pitchFamily="18" charset="0"/>
              </a:rPr>
              <a:t>Process</a:t>
            </a:r>
            <a:r>
              <a:rPr lang="ru-RU" sz="2200" dirty="0">
                <a:latin typeface="Times New Roman" panose="02020603050405020304" pitchFamily="18" charset="0"/>
                <a:cs typeface="Times New Roman" panose="02020603050405020304" pitchFamily="18" charset="0"/>
              </a:rPr>
              <a:t> используется для доступа к системным процессам. После инициализации компонента его можно использовать для получения сведений о запущенном процессе. Эти сведения включают в себя набор потоков, загруженные модули (файлы </a:t>
            </a:r>
            <a:r>
              <a:rPr lang="ru-RU" sz="2200" i="1" u="sng" dirty="0">
                <a:latin typeface="Times New Roman" panose="02020603050405020304" pitchFamily="18" charset="0"/>
                <a:cs typeface="Times New Roman" panose="02020603050405020304" pitchFamily="18" charset="0"/>
              </a:rPr>
              <a:t>.</a:t>
            </a:r>
            <a:r>
              <a:rPr lang="ru-RU" sz="2200" i="1" u="sng" dirty="0" err="1">
                <a:latin typeface="Times New Roman" panose="02020603050405020304" pitchFamily="18" charset="0"/>
                <a:cs typeface="Times New Roman" panose="02020603050405020304" pitchFamily="18" charset="0"/>
              </a:rPr>
              <a:t>dll</a:t>
            </a:r>
            <a:r>
              <a:rPr lang="ru-RU" sz="2200" i="1" u="sng"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и </a:t>
            </a:r>
            <a:r>
              <a:rPr lang="ru-RU" sz="2200" i="1" u="sng" dirty="0">
                <a:latin typeface="Times New Roman" panose="02020603050405020304" pitchFamily="18" charset="0"/>
                <a:cs typeface="Times New Roman" panose="02020603050405020304" pitchFamily="18" charset="0"/>
              </a:rPr>
              <a:t>.</a:t>
            </a:r>
            <a:r>
              <a:rPr lang="ru-RU" sz="2200" i="1" u="sng" dirty="0" err="1">
                <a:latin typeface="Times New Roman" panose="02020603050405020304" pitchFamily="18" charset="0"/>
                <a:cs typeface="Times New Roman" panose="02020603050405020304" pitchFamily="18" charset="0"/>
              </a:rPr>
              <a:t>exe</a:t>
            </a:r>
            <a:r>
              <a:rPr lang="ru-RU" sz="2200" dirty="0">
                <a:latin typeface="Times New Roman" panose="02020603050405020304" pitchFamily="18" charset="0"/>
                <a:cs typeface="Times New Roman" panose="02020603050405020304" pitchFamily="18" charset="0"/>
              </a:rPr>
              <a:t>) и информацию о производительности, например объем памяти, используемой процессом.</a:t>
            </a:r>
          </a:p>
        </p:txBody>
      </p:sp>
    </p:spTree>
    <p:extLst>
      <p:ext uri="{BB962C8B-B14F-4D97-AF65-F5344CB8AC3E}">
        <p14:creationId xmlns:p14="http://schemas.microsoft.com/office/powerpoint/2010/main" val="93586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79B3AD-0CFD-4D97-B1DA-7669D431DCC7}"/>
              </a:ext>
            </a:extLst>
          </p:cNvPr>
          <p:cNvSpPr txBox="1"/>
          <p:nvPr/>
        </p:nvSpPr>
        <p:spPr>
          <a:xfrm>
            <a:off x="1381432" y="1859339"/>
            <a:ext cx="9429135" cy="3139321"/>
          </a:xfrm>
          <a:prstGeom prst="rect">
            <a:avLst/>
          </a:prstGeom>
          <a:noFill/>
        </p:spPr>
        <p:txBody>
          <a:bodyPr wrap="square">
            <a:spAutoFit/>
          </a:bodyPr>
          <a:lstStyle/>
          <a:p>
            <a:pPr marL="342900" indent="-342900" algn="l">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SerialPort</a:t>
            </a:r>
            <a:endParaRPr lang="ru-RU" sz="2200" dirty="0">
              <a:latin typeface="Times New Roman" panose="02020603050405020304" pitchFamily="18" charset="0"/>
              <a:cs typeface="Times New Roman" panose="02020603050405020304" pitchFamily="18" charset="0"/>
            </a:endParaRPr>
          </a:p>
          <a:p>
            <a:pPr algn="l"/>
            <a:endParaRPr lang="ru-RU" sz="2200" dirty="0">
              <a:latin typeface="Times New Roman" panose="02020603050405020304" pitchFamily="18" charset="0"/>
              <a:cs typeface="Times New Roman" panose="02020603050405020304" pitchFamily="18" charset="0"/>
            </a:endParaRPr>
          </a:p>
          <a:p>
            <a:pPr algn="l"/>
            <a:r>
              <a:rPr lang="ru-RU" sz="2200" dirty="0">
                <a:latin typeface="Times New Roman" panose="02020603050405020304" pitchFamily="18" charset="0"/>
                <a:cs typeface="Times New Roman" panose="02020603050405020304" pitchFamily="18" charset="0"/>
              </a:rPr>
              <a:t>Используйте этот класс для управления файловым ресурсом последовательного порта. Он обеспечивает синхронный и управляемый событиями ввод-вывод, доступ к состояниям ПИН-кода и прерываний, а также доступ к свойствам последовательного драйвера. Кроме того, его функциональные возможности могут быть заключены во внутренний </a:t>
            </a:r>
            <a:r>
              <a:rPr lang="ru-RU" sz="2200" i="1" u="sng" dirty="0">
                <a:latin typeface="Times New Roman" panose="02020603050405020304" pitchFamily="18" charset="0"/>
                <a:cs typeface="Times New Roman" panose="02020603050405020304" pitchFamily="18" charset="0"/>
              </a:rPr>
              <a:t>Stream</a:t>
            </a:r>
            <a:r>
              <a:rPr lang="ru-RU" sz="2200" dirty="0">
                <a:latin typeface="Times New Roman" panose="02020603050405020304" pitchFamily="18" charset="0"/>
                <a:cs typeface="Times New Roman" panose="02020603050405020304" pitchFamily="18" charset="0"/>
              </a:rPr>
              <a:t> объект, доступны через </a:t>
            </a:r>
            <a:r>
              <a:rPr lang="ru-RU" sz="2200" i="1" u="sng" dirty="0" err="1">
                <a:latin typeface="Times New Roman" panose="02020603050405020304" pitchFamily="18" charset="0"/>
                <a:cs typeface="Times New Roman" panose="02020603050405020304" pitchFamily="18" charset="0"/>
              </a:rPr>
              <a:t>BaseStream</a:t>
            </a:r>
            <a:r>
              <a:rPr lang="ru-RU" sz="2200" dirty="0">
                <a:latin typeface="Times New Roman" panose="02020603050405020304" pitchFamily="18" charset="0"/>
                <a:cs typeface="Times New Roman" panose="02020603050405020304" pitchFamily="18" charset="0"/>
              </a:rPr>
              <a:t> свойство и переданы в классы, которые переносятся в оболочку или используют потоки.</a:t>
            </a:r>
          </a:p>
        </p:txBody>
      </p:sp>
    </p:spTree>
    <p:extLst>
      <p:ext uri="{BB962C8B-B14F-4D97-AF65-F5344CB8AC3E}">
        <p14:creationId xmlns:p14="http://schemas.microsoft.com/office/powerpoint/2010/main" val="22496996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79B3AD-0CFD-4D97-B1DA-7669D431DCC7}"/>
              </a:ext>
            </a:extLst>
          </p:cNvPr>
          <p:cNvSpPr txBox="1"/>
          <p:nvPr/>
        </p:nvSpPr>
        <p:spPr>
          <a:xfrm>
            <a:off x="1381432" y="966787"/>
            <a:ext cx="9429135" cy="4832092"/>
          </a:xfrm>
          <a:prstGeom prst="rect">
            <a:avLst/>
          </a:prstGeom>
          <a:noFill/>
        </p:spPr>
        <p:txBody>
          <a:bodyPr wrap="square">
            <a:spAutoFit/>
          </a:bodyPr>
          <a:lstStyle/>
          <a:p>
            <a:pPr marL="342900" indent="-342900" algn="l">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ServiceController</a:t>
            </a:r>
            <a:endParaRPr lang="ru-RU" sz="2200" dirty="0">
              <a:latin typeface="Times New Roman" panose="02020603050405020304" pitchFamily="18" charset="0"/>
              <a:cs typeface="Times New Roman" panose="02020603050405020304" pitchFamily="18" charset="0"/>
            </a:endParaRPr>
          </a:p>
          <a:p>
            <a:pPr algn="l"/>
            <a:endParaRPr lang="ru-RU" sz="2200" dirty="0">
              <a:latin typeface="Times New Roman" panose="02020603050405020304" pitchFamily="18" charset="0"/>
              <a:cs typeface="Times New Roman" panose="02020603050405020304" pitchFamily="18" charset="0"/>
            </a:endParaRPr>
          </a:p>
          <a:p>
            <a:pPr algn="l"/>
            <a:r>
              <a:rPr lang="ru-RU" sz="2200" dirty="0">
                <a:latin typeface="Times New Roman" panose="02020603050405020304" pitchFamily="18" charset="0"/>
                <a:cs typeface="Times New Roman" panose="02020603050405020304" pitchFamily="18" charset="0"/>
              </a:rPr>
              <a:t>Класс можно использовать для подключения и управления поведением существующих служб. При создании экземпляра </a:t>
            </a:r>
            <a:r>
              <a:rPr lang="ru-RU" sz="2200" i="1" dirty="0" err="1">
                <a:latin typeface="Times New Roman" panose="02020603050405020304" pitchFamily="18" charset="0"/>
                <a:cs typeface="Times New Roman" panose="02020603050405020304" pitchFamily="18" charset="0"/>
              </a:rPr>
              <a:t>ServiceController</a:t>
            </a:r>
            <a:r>
              <a:rPr lang="ru-RU" sz="2200" dirty="0">
                <a:latin typeface="Times New Roman" panose="02020603050405020304" pitchFamily="18" charset="0"/>
                <a:cs typeface="Times New Roman" panose="02020603050405020304" pitchFamily="18" charset="0"/>
              </a:rPr>
              <a:t> класса необходимо задать его свойства, чтобы он взаимодействовал с определенной службой Windows. Затем можно использовать класс для запуска, завершения и других манипуляций со службой.</a:t>
            </a:r>
          </a:p>
          <a:p>
            <a:pPr algn="l"/>
            <a:endParaRPr lang="ru-RU" sz="2200" dirty="0">
              <a:latin typeface="Times New Roman" panose="02020603050405020304" pitchFamily="18" charset="0"/>
              <a:cs typeface="Times New Roman" panose="02020603050405020304" pitchFamily="18" charset="0"/>
            </a:endParaRPr>
          </a:p>
          <a:p>
            <a:pPr algn="l"/>
            <a:r>
              <a:rPr lang="ru-RU" sz="2200" dirty="0">
                <a:latin typeface="Times New Roman" panose="02020603050405020304" pitchFamily="18" charset="0"/>
                <a:cs typeface="Times New Roman" panose="02020603050405020304" pitchFamily="18" charset="0"/>
              </a:rPr>
              <a:t>Скорее всего, компонент будет использоваться </a:t>
            </a:r>
            <a:r>
              <a:rPr lang="ru-RU" sz="2200" i="1" dirty="0" err="1">
                <a:latin typeface="Times New Roman" panose="02020603050405020304" pitchFamily="18" charset="0"/>
                <a:cs typeface="Times New Roman" panose="02020603050405020304" pitchFamily="18" charset="0"/>
              </a:rPr>
              <a:t>ServiceController</a:t>
            </a:r>
            <a:r>
              <a:rPr lang="ru-RU" sz="2200" dirty="0">
                <a:latin typeface="Times New Roman" panose="02020603050405020304" pitchFamily="18" charset="0"/>
                <a:cs typeface="Times New Roman" panose="02020603050405020304" pitchFamily="18" charset="0"/>
              </a:rPr>
              <a:t> в административной мощности. Например, можно создать Windows или веб-приложение, которое отправляет пользовательские команды в службу через </a:t>
            </a:r>
            <a:r>
              <a:rPr lang="ru-RU" sz="2200" i="1" dirty="0" err="1">
                <a:latin typeface="Times New Roman" panose="02020603050405020304" pitchFamily="18" charset="0"/>
                <a:cs typeface="Times New Roman" panose="02020603050405020304" pitchFamily="18" charset="0"/>
              </a:rPr>
              <a:t>ServiceController</a:t>
            </a:r>
            <a:r>
              <a:rPr lang="ru-RU" sz="2200" dirty="0">
                <a:latin typeface="Times New Roman" panose="02020603050405020304" pitchFamily="18" charset="0"/>
                <a:cs typeface="Times New Roman" panose="02020603050405020304" pitchFamily="18" charset="0"/>
              </a:rPr>
              <a:t> экземпляр. Это будет полезно, поскольку оснастка консоли управления (SCM) диспетчера управления службами не поддерживает пользовательские команды.</a:t>
            </a:r>
          </a:p>
        </p:txBody>
      </p:sp>
    </p:spTree>
    <p:extLst>
      <p:ext uri="{BB962C8B-B14F-4D97-AF65-F5344CB8AC3E}">
        <p14:creationId xmlns:p14="http://schemas.microsoft.com/office/powerpoint/2010/main" val="41474372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79B3AD-0CFD-4D97-B1DA-7669D431DCC7}"/>
              </a:ext>
            </a:extLst>
          </p:cNvPr>
          <p:cNvSpPr txBox="1"/>
          <p:nvPr/>
        </p:nvSpPr>
        <p:spPr>
          <a:xfrm>
            <a:off x="1381432" y="1012954"/>
            <a:ext cx="9429135" cy="4832092"/>
          </a:xfrm>
          <a:prstGeom prst="rect">
            <a:avLst/>
          </a:prstGeom>
          <a:noFill/>
        </p:spPr>
        <p:txBody>
          <a:bodyPr wrap="square">
            <a:spAutoFit/>
          </a:bodyPr>
          <a:lstStyle/>
          <a:p>
            <a:pPr marL="342900" indent="-342900" algn="l">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Timer</a:t>
            </a:r>
            <a:endParaRPr lang="ru-RU" sz="2200" dirty="0">
              <a:latin typeface="Times New Roman" panose="02020603050405020304" pitchFamily="18" charset="0"/>
              <a:cs typeface="Times New Roman" panose="02020603050405020304" pitchFamily="18" charset="0"/>
            </a:endParaRPr>
          </a:p>
          <a:p>
            <a:pPr algn="l"/>
            <a:endParaRPr lang="ru-RU" sz="2200" dirty="0">
              <a:latin typeface="Times New Roman" panose="02020603050405020304" pitchFamily="18" charset="0"/>
              <a:cs typeface="Times New Roman" panose="02020603050405020304" pitchFamily="18" charset="0"/>
            </a:endParaRPr>
          </a:p>
          <a:p>
            <a:pPr algn="l"/>
            <a:r>
              <a:rPr lang="en-US" sz="2200" i="1" dirty="0">
                <a:latin typeface="Times New Roman" panose="02020603050405020304" pitchFamily="18" charset="0"/>
                <a:cs typeface="Times New Roman" panose="02020603050405020304" pitchFamily="18" charset="0"/>
              </a:rPr>
              <a:t>Timer</a:t>
            </a:r>
            <a:r>
              <a:rPr lang="en-US"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используется для вызова события с заданными пользователем интервалами. Этот таймер Windows предназначен для однопоточной среды, в которой потоки пользовательского интерфейса используются для выполнения обработки. Это требует, чтобы в пользовательском коде был доступен насос сообщений пользовательского интерфейса, и он всегда работал из одного потока или перенаправлял вызов в другой поток.</a:t>
            </a:r>
          </a:p>
          <a:p>
            <a:pPr algn="l"/>
            <a:endParaRPr lang="ru-RU" sz="2200" dirty="0">
              <a:latin typeface="Times New Roman" panose="02020603050405020304" pitchFamily="18" charset="0"/>
              <a:cs typeface="Times New Roman" panose="02020603050405020304" pitchFamily="18" charset="0"/>
            </a:endParaRPr>
          </a:p>
          <a:p>
            <a:pPr algn="l"/>
            <a:r>
              <a:rPr lang="ru-RU" sz="2200" dirty="0">
                <a:latin typeface="Times New Roman" panose="02020603050405020304" pitchFamily="18" charset="0"/>
                <a:cs typeface="Times New Roman" panose="02020603050405020304" pitchFamily="18" charset="0"/>
              </a:rPr>
              <a:t>При использовании этого таймера используйте событие </a:t>
            </a:r>
            <a:r>
              <a:rPr lang="ru-RU" sz="2200" i="1" u="sng" dirty="0" err="1">
                <a:latin typeface="Times New Roman" panose="02020603050405020304" pitchFamily="18" charset="0"/>
                <a:cs typeface="Times New Roman" panose="02020603050405020304" pitchFamily="18" charset="0"/>
              </a:rPr>
              <a:t>Tick</a:t>
            </a:r>
            <a:r>
              <a:rPr lang="ru-RU" sz="2200" dirty="0">
                <a:latin typeface="Times New Roman" panose="02020603050405020304" pitchFamily="18" charset="0"/>
                <a:cs typeface="Times New Roman" panose="02020603050405020304" pitchFamily="18" charset="0"/>
              </a:rPr>
              <a:t> для выполнения операции опроса или отображения заставки в течение определенного периода времени. Всякий раз, когда для свойства </a:t>
            </a:r>
            <a:r>
              <a:rPr lang="en-US" sz="2200" i="1" dirty="0">
                <a:latin typeface="Times New Roman" panose="02020603050405020304" pitchFamily="18" charset="0"/>
                <a:cs typeface="Times New Roman" panose="02020603050405020304" pitchFamily="18" charset="0"/>
              </a:rPr>
              <a:t>Enabled</a:t>
            </a:r>
            <a:r>
              <a:rPr lang="ru-RU" sz="2200" dirty="0">
                <a:latin typeface="Times New Roman" panose="02020603050405020304" pitchFamily="18" charset="0"/>
                <a:cs typeface="Times New Roman" panose="02020603050405020304" pitchFamily="18" charset="0"/>
              </a:rPr>
              <a:t> установлено</a:t>
            </a:r>
            <a:r>
              <a:rPr lang="en-US" sz="2200" dirty="0">
                <a:latin typeface="Times New Roman" panose="02020603050405020304" pitchFamily="18" charset="0"/>
                <a:cs typeface="Times New Roman" panose="02020603050405020304" pitchFamily="18" charset="0"/>
              </a:rPr>
              <a:t> </a:t>
            </a:r>
            <a:r>
              <a:rPr lang="en-US" sz="2200" i="1" u="sng" dirty="0">
                <a:latin typeface="Times New Roman" panose="02020603050405020304" pitchFamily="18" charset="0"/>
                <a:cs typeface="Times New Roman" panose="02020603050405020304" pitchFamily="18" charset="0"/>
              </a:rPr>
              <a:t>true </a:t>
            </a:r>
            <a:r>
              <a:rPr lang="ru-RU" sz="2200" dirty="0">
                <a:latin typeface="Times New Roman" panose="02020603050405020304" pitchFamily="18" charset="0"/>
                <a:cs typeface="Times New Roman" panose="02020603050405020304" pitchFamily="18" charset="0"/>
              </a:rPr>
              <a:t>значение, а свойство </a:t>
            </a:r>
            <a:r>
              <a:rPr lang="en-US" sz="2200" i="1" dirty="0">
                <a:latin typeface="Times New Roman" panose="02020603050405020304" pitchFamily="18" charset="0"/>
                <a:cs typeface="Times New Roman" panose="02020603050405020304" pitchFamily="18" charset="0"/>
              </a:rPr>
              <a:t>Interval</a:t>
            </a:r>
            <a:r>
              <a:rPr lang="ru-RU" sz="2200" dirty="0">
                <a:latin typeface="Times New Roman" panose="02020603050405020304" pitchFamily="18" charset="0"/>
                <a:cs typeface="Times New Roman" panose="02020603050405020304" pitchFamily="18" charset="0"/>
              </a:rPr>
              <a:t> больше нуля, событие </a:t>
            </a:r>
            <a:r>
              <a:rPr lang="en-US" sz="2200" i="1" dirty="0">
                <a:latin typeface="Times New Roman" panose="02020603050405020304" pitchFamily="18" charset="0"/>
                <a:cs typeface="Times New Roman" panose="02020603050405020304" pitchFamily="18" charset="0"/>
              </a:rPr>
              <a:t>Tick</a:t>
            </a:r>
            <a:r>
              <a:rPr lang="ru-RU" sz="2200" dirty="0">
                <a:latin typeface="Times New Roman" panose="02020603050405020304" pitchFamily="18" charset="0"/>
                <a:cs typeface="Times New Roman" panose="02020603050405020304" pitchFamily="18" charset="0"/>
              </a:rPr>
              <a:t> вызывается с интервалами на основе параметра свойства интервала.</a:t>
            </a:r>
          </a:p>
        </p:txBody>
      </p:sp>
    </p:spTree>
    <p:extLst>
      <p:ext uri="{BB962C8B-B14F-4D97-AF65-F5344CB8AC3E}">
        <p14:creationId xmlns:p14="http://schemas.microsoft.com/office/powerpoint/2010/main" val="2246659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CE4FA4E-D05A-4DDB-ABED-703ADB9750FB}"/>
              </a:ext>
            </a:extLst>
          </p:cNvPr>
          <p:cNvSpPr txBox="1"/>
          <p:nvPr/>
        </p:nvSpPr>
        <p:spPr>
          <a:xfrm>
            <a:off x="2620735" y="3075057"/>
            <a:ext cx="6950529" cy="707886"/>
          </a:xfrm>
          <a:prstGeom prst="rect">
            <a:avLst/>
          </a:prstGeom>
          <a:noFill/>
        </p:spPr>
        <p:txBody>
          <a:bodyPr wrap="square">
            <a:spAutoFit/>
          </a:bodyPr>
          <a:lstStyle/>
          <a:p>
            <a:r>
              <a:rPr lang="ru-RU" sz="4000" b="1" dirty="0">
                <a:latin typeface="Times New Roman" panose="02020603050405020304" pitchFamily="18" charset="0"/>
                <a:cs typeface="Times New Roman" panose="02020603050405020304" pitchFamily="18" charset="0"/>
              </a:rPr>
              <a:t>СПАСИБО ЗА ВНИМАНИЕ!</a:t>
            </a:r>
            <a:endParaRPr lang="ru-RU"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632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8236FB-BABA-4B9D-89AA-6CFB98E80B4F}"/>
              </a:ext>
            </a:extLst>
          </p:cNvPr>
          <p:cNvSpPr txBox="1"/>
          <p:nvPr/>
        </p:nvSpPr>
        <p:spPr>
          <a:xfrm>
            <a:off x="2209800" y="335845"/>
            <a:ext cx="7772400" cy="6186309"/>
          </a:xfrm>
          <a:prstGeom prst="rect">
            <a:avLst/>
          </a:prstGeom>
          <a:noFill/>
        </p:spPr>
        <p:txBody>
          <a:bodyPr wrap="square">
            <a:spAutoFit/>
          </a:bodyPr>
          <a:lstStyle/>
          <a:p>
            <a:pPr marL="0" indent="0">
              <a:buNone/>
            </a:pPr>
            <a:r>
              <a:rPr lang="ru-RU" sz="2200" b="1" dirty="0">
                <a:latin typeface="Times New Roman" panose="02020603050405020304" pitchFamily="18" charset="0"/>
                <a:cs typeface="Times New Roman" panose="02020603050405020304" pitchFamily="18" charset="0"/>
              </a:rPr>
              <a:t>Visual Studio </a:t>
            </a:r>
            <a:r>
              <a:rPr lang="ru-RU" sz="2200" dirty="0">
                <a:latin typeface="Times New Roman" panose="02020603050405020304" pitchFamily="18" charset="0"/>
                <a:cs typeface="Times New Roman" panose="02020603050405020304" pitchFamily="18" charset="0"/>
              </a:rPr>
              <a:t>включает в себя редактор исходного кода с поддержкой технологии </a:t>
            </a:r>
            <a:r>
              <a:rPr lang="ru-RU" sz="2200" i="1" u="sng" dirty="0" err="1">
                <a:latin typeface="Times New Roman" panose="02020603050405020304" pitchFamily="18" charset="0"/>
                <a:cs typeface="Times New Roman" panose="02020603050405020304" pitchFamily="18" charset="0"/>
              </a:rPr>
              <a:t>IntelliSense</a:t>
            </a:r>
            <a:r>
              <a:rPr lang="ru-RU" sz="2200" dirty="0">
                <a:latin typeface="Times New Roman" panose="02020603050405020304" pitchFamily="18" charset="0"/>
                <a:cs typeface="Times New Roman" panose="02020603050405020304" pitchFamily="18" charset="0"/>
              </a:rPr>
              <a:t> и возможностью простейшего рефакторинга кода. Встроенный отладчик может работать как отладчик уровня исходного кода, так и отладчик машинного уровня. Остальные встраиваемые инструменты включают в себя редактор форм для упрощения создания графического интерфейса приложения, веб-редактор, дизайнер классов и дизайнер схемы базы данных. Visual Studio позволяет создавать и подключать сторонние дополнения (плагины) для расширения функциональности практически на каждом уровне, включая добавление поддержки систем контроля версий исходного кода (как, например, </a:t>
            </a:r>
            <a:r>
              <a:rPr lang="ru-RU" sz="2200" i="1" dirty="0" err="1">
                <a:latin typeface="Times New Roman" panose="02020603050405020304" pitchFamily="18" charset="0"/>
                <a:cs typeface="Times New Roman" panose="02020603050405020304" pitchFamily="18" charset="0"/>
              </a:rPr>
              <a:t>Subversion</a:t>
            </a:r>
            <a:r>
              <a:rPr lang="ru-RU" sz="2200" dirty="0">
                <a:latin typeface="Times New Roman" panose="02020603050405020304" pitchFamily="18" charset="0"/>
                <a:cs typeface="Times New Roman" panose="02020603050405020304" pitchFamily="18" charset="0"/>
              </a:rPr>
              <a:t> и </a:t>
            </a:r>
            <a:r>
              <a:rPr lang="ru-RU" sz="2200" i="1" dirty="0">
                <a:latin typeface="Times New Roman" panose="02020603050405020304" pitchFamily="18" charset="0"/>
                <a:cs typeface="Times New Roman" panose="02020603050405020304" pitchFamily="18" charset="0"/>
              </a:rPr>
              <a:t>Visual </a:t>
            </a:r>
            <a:r>
              <a:rPr lang="ru-RU" sz="2200" i="1" dirty="0" err="1">
                <a:latin typeface="Times New Roman" panose="02020603050405020304" pitchFamily="18" charset="0"/>
                <a:cs typeface="Times New Roman" panose="02020603050405020304" pitchFamily="18" charset="0"/>
              </a:rPr>
              <a:t>SourceSafe</a:t>
            </a:r>
            <a:r>
              <a:rPr lang="ru-RU" sz="2200" dirty="0">
                <a:latin typeface="Times New Roman" panose="02020603050405020304" pitchFamily="18" charset="0"/>
                <a:cs typeface="Times New Roman" panose="02020603050405020304" pitchFamily="18" charset="0"/>
              </a:rPr>
              <a:t>), добавление новых наборов инструментов (например, для редактирования и визуального проектирования кода на предметно-ориентированных языках программирования) или инструментов для прочих аспектов процесса разработки программного обеспечения (например, клиент Team Explorer для работы с Team Foundation Server).</a:t>
            </a:r>
          </a:p>
        </p:txBody>
      </p:sp>
    </p:spTree>
    <p:extLst>
      <p:ext uri="{BB962C8B-B14F-4D97-AF65-F5344CB8AC3E}">
        <p14:creationId xmlns:p14="http://schemas.microsoft.com/office/powerpoint/2010/main" val="678199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158A757E-1255-4EC8-B168-7D0E533B3D25}"/>
              </a:ext>
            </a:extLst>
          </p:cNvPr>
          <p:cNvSpPr>
            <a:spLocks noGrp="1"/>
          </p:cNvSpPr>
          <p:nvPr>
            <p:ph type="title"/>
          </p:nvPr>
        </p:nvSpPr>
        <p:spPr>
          <a:xfrm>
            <a:off x="1295400" y="2984704"/>
            <a:ext cx="9601200" cy="888591"/>
          </a:xfrm>
        </p:spPr>
        <p:txBody>
          <a:bodyPr>
            <a:normAutofit/>
          </a:bodyPr>
          <a:lstStyle/>
          <a:p>
            <a:pPr algn="ctr"/>
            <a:r>
              <a:rPr lang="ru-RU" sz="4000" dirty="0">
                <a:latin typeface="Times New Roman" panose="02020603050405020304" pitchFamily="18" charset="0"/>
                <a:cs typeface="Times New Roman" panose="02020603050405020304" pitchFamily="18" charset="0"/>
              </a:rPr>
              <a:t>Возможности </a:t>
            </a:r>
            <a:r>
              <a:rPr lang="en-US" sz="4000" dirty="0">
                <a:latin typeface="Times New Roman" panose="02020603050405020304" pitchFamily="18" charset="0"/>
                <a:cs typeface="Times New Roman" panose="02020603050405020304" pitchFamily="18" charset="0"/>
              </a:rPr>
              <a:t>Visual Studio</a:t>
            </a:r>
            <a:endParaRPr lang="ru-RU"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1026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 name="Rectangle 12">
            <a:extLst>
              <a:ext uri="{FF2B5EF4-FFF2-40B4-BE49-F238E27FC236}">
                <a16:creationId xmlns:a16="http://schemas.microsoft.com/office/drawing/2014/main" id="{7A9832FF-2FB7-4330-B055-6ABDD80C0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6321" y="321731"/>
            <a:ext cx="10833946" cy="613165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Рисунок 7" descr="Изображение выглядит как текст&#10;&#10;Автоматически созданное описание">
            <a:extLst>
              <a:ext uri="{FF2B5EF4-FFF2-40B4-BE49-F238E27FC236}">
                <a16:creationId xmlns:a16="http://schemas.microsoft.com/office/drawing/2014/main" id="{0E89AF81-9A13-42B1-A3AE-3482CFABE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86950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91EA095-3AB0-49A4-B857-B485EF4648B9}"/>
              </a:ext>
            </a:extLst>
          </p:cNvPr>
          <p:cNvSpPr txBox="1"/>
          <p:nvPr/>
        </p:nvSpPr>
        <p:spPr>
          <a:xfrm flipH="1">
            <a:off x="1284514" y="1182231"/>
            <a:ext cx="9622971" cy="4493538"/>
          </a:xfrm>
          <a:prstGeom prst="rect">
            <a:avLst/>
          </a:prstGeom>
          <a:noFill/>
        </p:spPr>
        <p:txBody>
          <a:bodyPr wrap="square" rtlCol="0">
            <a:spAutoFit/>
          </a:bodyPr>
          <a:lstStyle/>
          <a:p>
            <a:pPr algn="l">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 </a:t>
            </a:r>
            <a:r>
              <a:rPr lang="ru-RU" sz="2200" b="0" i="0" dirty="0">
                <a:effectLst/>
                <a:latin typeface="Times New Roman" panose="02020603050405020304" pitchFamily="18" charset="0"/>
                <a:cs typeface="Times New Roman" panose="02020603050405020304" pitchFamily="18" charset="0"/>
              </a:rPr>
              <a:t>Справа в верхнем углу окна </a:t>
            </a:r>
            <a:r>
              <a:rPr lang="ru-RU" sz="2200" b="0" i="1" dirty="0">
                <a:effectLst/>
                <a:latin typeface="Times New Roman" panose="02020603050405020304" pitchFamily="18" charset="0"/>
                <a:cs typeface="Times New Roman" panose="02020603050405020304" pitchFamily="18" charset="0"/>
              </a:rPr>
              <a:t>Обозревателя решений</a:t>
            </a:r>
            <a:r>
              <a:rPr lang="ru-RU" sz="2200" b="0" i="0" dirty="0">
                <a:effectLst/>
                <a:latin typeface="Times New Roman" panose="02020603050405020304" pitchFamily="18" charset="0"/>
                <a:cs typeface="Times New Roman" panose="02020603050405020304" pitchFamily="18" charset="0"/>
              </a:rPr>
              <a:t> вы можете просматривать файлы кода, перемещаться по ним и управлять ими. </a:t>
            </a:r>
            <a:r>
              <a:rPr lang="ru-RU" sz="2200" b="0" i="1" dirty="0">
                <a:effectLst/>
                <a:latin typeface="Times New Roman" panose="02020603050405020304" pitchFamily="18" charset="0"/>
                <a:cs typeface="Times New Roman" panose="02020603050405020304" pitchFamily="18" charset="0"/>
              </a:rPr>
              <a:t>Обозреватель решений</a:t>
            </a:r>
            <a:r>
              <a:rPr lang="ru-RU" sz="2200" b="0" i="0" dirty="0">
                <a:effectLst/>
                <a:latin typeface="Times New Roman" panose="02020603050405020304" pitchFamily="18" charset="0"/>
                <a:cs typeface="Times New Roman" panose="02020603050405020304" pitchFamily="18" charset="0"/>
              </a:rPr>
              <a:t> позволяет упорядочить код путем объединения файлов в решения и проекты.</a:t>
            </a:r>
          </a:p>
          <a:p>
            <a:pPr algn="l">
              <a:buFont typeface="Arial" panose="020B0604020202020204" pitchFamily="34" charset="0"/>
              <a:buChar char="•"/>
            </a:pPr>
            <a:endParaRPr lang="ru-RU" sz="22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 </a:t>
            </a:r>
            <a:r>
              <a:rPr lang="ru-RU" sz="2200" b="0" i="0" dirty="0">
                <a:effectLst/>
                <a:latin typeface="Times New Roman" panose="02020603050405020304" pitchFamily="18" charset="0"/>
                <a:cs typeface="Times New Roman" panose="02020603050405020304" pitchFamily="18" charset="0"/>
              </a:rPr>
              <a:t>В центральном окне редактора, с которым вы, вероятно, будете работать дольше всего, отображается содержимое файла. В окне редактора вы можете вносить изменения в код или разрабатывать пользовательский интерфейс, например окно с кнопками или текстовые поля.</a:t>
            </a:r>
            <a:endParaRPr lang="en-US" sz="22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 </a:t>
            </a:r>
            <a:r>
              <a:rPr lang="ru-RU" sz="2200" b="0" i="0" dirty="0">
                <a:effectLst/>
                <a:latin typeface="Times New Roman" panose="02020603050405020304" pitchFamily="18" charset="0"/>
                <a:cs typeface="Times New Roman" panose="02020603050405020304" pitchFamily="18" charset="0"/>
              </a:rPr>
              <a:t>Окно изменений </a:t>
            </a:r>
            <a:r>
              <a:rPr lang="ru-RU" sz="2200" b="0" i="1" dirty="0" err="1">
                <a:effectLst/>
                <a:latin typeface="Times New Roman" panose="02020603050405020304" pitchFamily="18" charset="0"/>
                <a:cs typeface="Times New Roman" panose="02020603050405020304" pitchFamily="18" charset="0"/>
              </a:rPr>
              <a:t>Git</a:t>
            </a:r>
            <a:r>
              <a:rPr lang="ru-RU" sz="2200" b="0" i="0" dirty="0">
                <a:effectLst/>
                <a:latin typeface="Times New Roman" panose="02020603050405020304" pitchFamily="18" charset="0"/>
                <a:cs typeface="Times New Roman" panose="02020603050405020304" pitchFamily="18" charset="0"/>
              </a:rPr>
              <a:t> в нижнем углу справа позволяет отслеживать рабочие элементы и предоставлять общий доступ к коду, используя </a:t>
            </a:r>
            <a:r>
              <a:rPr lang="ru-RU" sz="2200" b="0" i="1" dirty="0" err="1">
                <a:effectLst/>
                <a:latin typeface="Times New Roman" panose="02020603050405020304" pitchFamily="18" charset="0"/>
                <a:cs typeface="Times New Roman" panose="02020603050405020304" pitchFamily="18" charset="0"/>
              </a:rPr>
              <a:t>Git</a:t>
            </a:r>
            <a:r>
              <a:rPr lang="ru-RU" sz="2200" b="0" i="0" dirty="0">
                <a:effectLst/>
                <a:latin typeface="Times New Roman" panose="02020603050405020304" pitchFamily="18" charset="0"/>
                <a:cs typeface="Times New Roman" panose="02020603050405020304" pitchFamily="18" charset="0"/>
              </a:rPr>
              <a:t>, </a:t>
            </a:r>
            <a:r>
              <a:rPr lang="ru-RU" sz="2200" b="0" i="1" dirty="0" err="1">
                <a:effectLst/>
                <a:latin typeface="Times New Roman" panose="02020603050405020304" pitchFamily="18" charset="0"/>
                <a:cs typeface="Times New Roman" panose="02020603050405020304" pitchFamily="18" charset="0"/>
              </a:rPr>
              <a:t>GitHub</a:t>
            </a:r>
            <a:r>
              <a:rPr lang="ru-RU" sz="2200" b="0" i="0" dirty="0">
                <a:effectLst/>
                <a:latin typeface="Times New Roman" panose="02020603050405020304" pitchFamily="18" charset="0"/>
                <a:cs typeface="Times New Roman" panose="02020603050405020304" pitchFamily="18" charset="0"/>
              </a:rPr>
              <a:t> или другие технологии управления версиями.</a:t>
            </a:r>
          </a:p>
        </p:txBody>
      </p:sp>
    </p:spTree>
    <p:extLst>
      <p:ext uri="{BB962C8B-B14F-4D97-AF65-F5344CB8AC3E}">
        <p14:creationId xmlns:p14="http://schemas.microsoft.com/office/powerpoint/2010/main" val="335840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158A757E-1255-4EC8-B168-7D0E533B3D25}"/>
              </a:ext>
            </a:extLst>
          </p:cNvPr>
          <p:cNvSpPr>
            <a:spLocks noGrp="1"/>
          </p:cNvSpPr>
          <p:nvPr>
            <p:ph type="title"/>
          </p:nvPr>
        </p:nvSpPr>
        <p:spPr>
          <a:xfrm>
            <a:off x="1295400" y="2619682"/>
            <a:ext cx="9601200" cy="1618636"/>
          </a:xfrm>
        </p:spPr>
        <p:txBody>
          <a:bodyPr>
            <a:normAutofit/>
          </a:bodyPr>
          <a:lstStyle/>
          <a:p>
            <a:pPr algn="ctr"/>
            <a:r>
              <a:rPr lang="ru-RU" sz="4000" dirty="0">
                <a:latin typeface="Times New Roman" panose="02020603050405020304" pitchFamily="18" charset="0"/>
                <a:cs typeface="Times New Roman" panose="02020603050405020304" pitchFamily="18" charset="0"/>
              </a:rPr>
              <a:t>Популярные средства повышения производительности</a:t>
            </a:r>
          </a:p>
        </p:txBody>
      </p:sp>
    </p:spTree>
    <p:extLst>
      <p:ext uri="{BB962C8B-B14F-4D97-AF65-F5344CB8AC3E}">
        <p14:creationId xmlns:p14="http://schemas.microsoft.com/office/powerpoint/2010/main" val="2031924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180FDF6-7ECF-4134-8A47-F31AC3F8E449}"/>
              </a:ext>
            </a:extLst>
          </p:cNvPr>
          <p:cNvSpPr>
            <a:spLocks noGrp="1"/>
          </p:cNvSpPr>
          <p:nvPr>
            <p:ph idx="4294967295"/>
          </p:nvPr>
        </p:nvSpPr>
        <p:spPr>
          <a:xfrm>
            <a:off x="1295400" y="1035921"/>
            <a:ext cx="9601200" cy="4786159"/>
          </a:xfrm>
        </p:spPr>
        <p:txBody>
          <a:bodyPr/>
          <a:lstStyle/>
          <a:p>
            <a:pPr>
              <a:buFont typeface="Wingdings" panose="05000000000000000000" pitchFamily="2" charset="2"/>
              <a:buChar char="§"/>
            </a:pPr>
            <a:r>
              <a:rPr lang="ru-RU" sz="2200" b="0" i="0" dirty="0">
                <a:solidFill>
                  <a:schemeClr val="tx1"/>
                </a:solidFill>
                <a:effectLst/>
                <a:latin typeface="Times New Roman" panose="02020603050405020304" pitchFamily="18" charset="0"/>
                <a:cs typeface="Times New Roman" panose="02020603050405020304" pitchFamily="18" charset="0"/>
              </a:rPr>
              <a:t>Волнистые линии и </a:t>
            </a:r>
            <a:r>
              <a:rPr lang="ru-RU" sz="2200" b="0" i="0" u="none" strike="noStrike" dirty="0">
                <a:solidFill>
                  <a:schemeClr val="tx1"/>
                </a:solidFill>
                <a:effectLst/>
                <a:latin typeface="Times New Roman" panose="02020603050405020304" pitchFamily="18" charset="0"/>
                <a:cs typeface="Times New Roman" panose="02020603050405020304" pitchFamily="18" charset="0"/>
              </a:rPr>
              <a:t>быстрые действия</a:t>
            </a:r>
            <a:endParaRPr lang="ru-RU" sz="2200" b="0" i="0" dirty="0">
              <a:solidFill>
                <a:schemeClr val="tx1"/>
              </a:solidFill>
              <a:effectLst/>
              <a:latin typeface="Times New Roman" panose="02020603050405020304" pitchFamily="18" charset="0"/>
              <a:cs typeface="Times New Roman" panose="02020603050405020304" pitchFamily="18" charset="0"/>
            </a:endParaRPr>
          </a:p>
          <a:p>
            <a:pPr marL="0" indent="0" algn="l">
              <a:buNone/>
            </a:pPr>
            <a:r>
              <a:rPr lang="ru-RU" sz="2200" b="0" i="0" dirty="0">
                <a:solidFill>
                  <a:schemeClr val="tx1"/>
                </a:solidFill>
                <a:effectLst/>
                <a:latin typeface="Times New Roman" panose="02020603050405020304" pitchFamily="18" charset="0"/>
                <a:cs typeface="Times New Roman" panose="02020603050405020304" pitchFamily="18" charset="0"/>
              </a:rPr>
              <a:t>Волнистые линии обозначают ошибки или потенциальные проблемы кода прямо во время ввода. Эти визуальные подсказки помогают немедленно устранить проблемы, не дожидаясь появления ошибок во время сборки или выполнения. Если навести указатель мыши на волнистую линию, на экран будут выведены дополнительные сведения об ошибке. Также в поле слева может отображаться лампочка, указывающая на наличие сведений о </a:t>
            </a:r>
            <a:r>
              <a:rPr lang="ru-RU" sz="2200" b="0" i="1" dirty="0">
                <a:solidFill>
                  <a:schemeClr val="tx1"/>
                </a:solidFill>
                <a:effectLst/>
                <a:latin typeface="Times New Roman" panose="02020603050405020304" pitchFamily="18" charset="0"/>
                <a:cs typeface="Times New Roman" panose="02020603050405020304" pitchFamily="18" charset="0"/>
              </a:rPr>
              <a:t>быстрых действиях</a:t>
            </a:r>
            <a:r>
              <a:rPr lang="ru-RU" sz="2200" b="0" i="0" dirty="0">
                <a:solidFill>
                  <a:schemeClr val="tx1"/>
                </a:solidFill>
                <a:effectLst/>
                <a:latin typeface="Times New Roman" panose="02020603050405020304" pitchFamily="18" charset="0"/>
                <a:cs typeface="Times New Roman" panose="02020603050405020304" pitchFamily="18" charset="0"/>
              </a:rPr>
              <a:t> для устранения ошибки.</a:t>
            </a:r>
          </a:p>
          <a:p>
            <a:pPr marL="0" indent="0" algn="l">
              <a:buNone/>
            </a:pPr>
            <a:endParaRPr lang="ru-RU" sz="2200" dirty="0">
              <a:solidFill>
                <a:schemeClr val="tx1"/>
              </a:solidFill>
              <a:latin typeface="Times New Roman" panose="02020603050405020304" pitchFamily="18" charset="0"/>
              <a:cs typeface="Times New Roman" panose="02020603050405020304" pitchFamily="18" charset="0"/>
            </a:endParaRPr>
          </a:p>
          <a:p>
            <a:pPr marL="0" indent="0" algn="l">
              <a:buNone/>
            </a:pPr>
            <a:endParaRPr lang="ru-RU" sz="2200" b="0" i="0" dirty="0">
              <a:solidFill>
                <a:schemeClr val="tx1"/>
              </a:solidFill>
              <a:effectLst/>
              <a:latin typeface="Times New Roman" panose="02020603050405020304" pitchFamily="18" charset="0"/>
              <a:cs typeface="Times New Roman" panose="02020603050405020304" pitchFamily="18" charset="0"/>
            </a:endParaRPr>
          </a:p>
          <a:p>
            <a:pPr marL="0" indent="0" algn="l">
              <a:buNone/>
            </a:pPr>
            <a:endParaRPr lang="ru-RU" sz="2200" dirty="0">
              <a:solidFill>
                <a:schemeClr val="tx1"/>
              </a:solidFill>
              <a:latin typeface="Times New Roman" panose="02020603050405020304" pitchFamily="18" charset="0"/>
              <a:cs typeface="Times New Roman" panose="02020603050405020304" pitchFamily="18" charset="0"/>
            </a:endParaRPr>
          </a:p>
          <a:p>
            <a:pPr marL="0" indent="0" algn="l">
              <a:buNone/>
            </a:pPr>
            <a:endParaRPr lang="ru-RU" sz="2200" b="0" i="0" dirty="0">
              <a:solidFill>
                <a:schemeClr val="tx1"/>
              </a:solidFill>
              <a:effectLst/>
              <a:latin typeface="Times New Roman" panose="02020603050405020304" pitchFamily="18" charset="0"/>
              <a:cs typeface="Times New Roman" panose="02020603050405020304" pitchFamily="18" charset="0"/>
            </a:endParaRPr>
          </a:p>
          <a:p>
            <a:pPr marL="0" indent="0" algn="l">
              <a:buNone/>
            </a:pPr>
            <a:endParaRPr lang="ru-RU" sz="2200" b="0" i="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ru-RU" dirty="0">
              <a:solidFill>
                <a:schemeClr val="tx1"/>
              </a:solidFill>
              <a:latin typeface="Times New Roman" panose="02020603050405020304" pitchFamily="18" charset="0"/>
              <a:cs typeface="Times New Roman" panose="02020603050405020304" pitchFamily="18" charset="0"/>
            </a:endParaRPr>
          </a:p>
        </p:txBody>
      </p:sp>
      <p:pic>
        <p:nvPicPr>
          <p:cNvPr id="8" name="Рисунок 7" descr="Изображение выглядит как текст, снимок экрана, устройство&#10;&#10;Автоматически созданное описание">
            <a:extLst>
              <a:ext uri="{FF2B5EF4-FFF2-40B4-BE49-F238E27FC236}">
                <a16:creationId xmlns:a16="http://schemas.microsoft.com/office/drawing/2014/main" id="{84353D9B-02AA-44C0-9272-0D1F7799B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4224044"/>
            <a:ext cx="9601200" cy="1598035"/>
          </a:xfrm>
          <a:prstGeom prst="rect">
            <a:avLst/>
          </a:prstGeom>
        </p:spPr>
      </p:pic>
    </p:spTree>
    <p:extLst>
      <p:ext uri="{BB962C8B-B14F-4D97-AF65-F5344CB8AC3E}">
        <p14:creationId xmlns:p14="http://schemas.microsoft.com/office/powerpoint/2010/main" val="1964110115"/>
      </p:ext>
    </p:extLst>
  </p:cSld>
  <p:clrMapOvr>
    <a:masterClrMapping/>
  </p:clrMapOvr>
</p:sld>
</file>

<file path=ppt/theme/theme1.xml><?xml version="1.0" encoding="utf-8"?>
<a:theme xmlns:a="http://schemas.openxmlformats.org/drawingml/2006/main" name="Уголки">
  <a:themeElements>
    <a:clrScheme name="Уголки">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Уголки">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Уголки">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TM10001105[[fn=Уголки]]</Template>
  <TotalTime>1053</TotalTime>
  <Words>2355</Words>
  <Application>Microsoft Office PowerPoint</Application>
  <PresentationFormat>Широкоэкранный</PresentationFormat>
  <Paragraphs>176</Paragraphs>
  <Slides>37</Slides>
  <Notes>14</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37</vt:i4>
      </vt:variant>
    </vt:vector>
  </HeadingPairs>
  <TitlesOfParts>
    <vt:vector size="43" baseType="lpstr">
      <vt:lpstr>Arial</vt:lpstr>
      <vt:lpstr>Calibri</vt:lpstr>
      <vt:lpstr>Franklin Gothic Book</vt:lpstr>
      <vt:lpstr>Times New Roman</vt:lpstr>
      <vt:lpstr>Wingdings</vt:lpstr>
      <vt:lpstr>Уголки</vt:lpstr>
      <vt:lpstr>Презентация PowerPoint</vt:lpstr>
      <vt:lpstr>Назначение Visual Studio</vt:lpstr>
      <vt:lpstr>Презентация PowerPoint</vt:lpstr>
      <vt:lpstr>Презентация PowerPoint</vt:lpstr>
      <vt:lpstr>Возможности Visual Studio</vt:lpstr>
      <vt:lpstr>Презентация PowerPoint</vt:lpstr>
      <vt:lpstr>Презентация PowerPoint</vt:lpstr>
      <vt:lpstr>Популярные средства повышения производительности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Рабочие компоненты Visual Studio</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Lyubov Varyacheva</dc:creator>
  <cp:lastModifiedBy>Lyubov Varyacheva</cp:lastModifiedBy>
  <cp:revision>4</cp:revision>
  <dcterms:created xsi:type="dcterms:W3CDTF">2021-12-21T08:40:39Z</dcterms:created>
  <dcterms:modified xsi:type="dcterms:W3CDTF">2021-12-24T15:28:57Z</dcterms:modified>
</cp:coreProperties>
</file>