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Philipp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CCF183-9F9C-4409-B34E-E0204E6B64B0}">
  <a:tblStyle styleId="{AECCF183-9F9C-4409-B34E-E0204E6B64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3.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Lat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Montserrat-bold.fntdata"/><Relationship Id="rId14" Type="http://schemas.openxmlformats.org/officeDocument/2006/relationships/slide" Target="slides/slide7.xml"/><Relationship Id="rId36" Type="http://schemas.openxmlformats.org/officeDocument/2006/relationships/font" Target="fonts/Montserrat-regular.fntdata"/><Relationship Id="rId17" Type="http://schemas.openxmlformats.org/officeDocument/2006/relationships/slide" Target="slides/slide10.xml"/><Relationship Id="rId39" Type="http://schemas.openxmlformats.org/officeDocument/2006/relationships/font" Target="fonts/Montserrat-boldItalic.fntdata"/><Relationship Id="rId16" Type="http://schemas.openxmlformats.org/officeDocument/2006/relationships/slide" Target="slides/slide9.xml"/><Relationship Id="rId38" Type="http://schemas.openxmlformats.org/officeDocument/2006/relationships/font" Target="fonts/Montserrat-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1-30T02:59:18.955">
    <p:pos x="6000" y="0"/>
    <p:text>Title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1-30T02:59:33.729">
    <p:pos x="6000" y="0"/>
    <p:text>Motivation &amp; Summary Slide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1-30T03:00:35.814">
    <p:pos x="6000" y="0"/>
    <p:text>Data Cleanup &amp; Model Training</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1-30T03:53:34.594">
    <p:pos x="6000" y="0"/>
    <p:text>Model Evaluation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syd-fin-sep-2021.slack.com/archives/C02UTMB0R5Y/p1643700923868449"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de22a532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de22a532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Philippe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de22a532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de22a532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Philippe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de22a532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de22a532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Philippe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dd7db1b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dd7db1b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de22a532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de22a532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Philippe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de22a532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de22a532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Philippe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de22a532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de22a532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1060aa93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1060aa93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a:p>
            <a:pPr indent="0" lvl="0" marL="0" rtl="0" algn="l">
              <a:spcBef>
                <a:spcPts val="0"/>
              </a:spcBef>
              <a:spcAft>
                <a:spcPts val="0"/>
              </a:spcAft>
              <a:buNone/>
            </a:pPr>
            <a:r>
              <a:t/>
            </a:r>
            <a:endParaRPr/>
          </a:p>
          <a:p>
            <a:pPr indent="0" lvl="0" marL="0" marR="76200" rtl="0" algn="r">
              <a:lnSpc>
                <a:spcPct val="115000"/>
              </a:lnSpc>
              <a:spcBef>
                <a:spcPts val="0"/>
              </a:spcBef>
              <a:spcAft>
                <a:spcPts val="0"/>
              </a:spcAft>
              <a:buClr>
                <a:schemeClr val="dk1"/>
              </a:buClr>
              <a:buSzPts val="1100"/>
              <a:buFont typeface="Arial"/>
              <a:buNone/>
            </a:pPr>
            <a:r>
              <a:rPr lang="en" sz="900">
                <a:solidFill>
                  <a:schemeClr val="hlink"/>
                </a:solidFill>
                <a:highlight>
                  <a:srgbClr val="FFFFFF"/>
                </a:highlight>
                <a:uFill>
                  <a:noFill/>
                </a:uFill>
                <a:hlinkClick r:id="rId2"/>
              </a:rPr>
              <a:t>5</a:t>
            </a:r>
            <a:endParaRPr sz="900">
              <a:solidFill>
                <a:schemeClr val="hlink"/>
              </a:solidFill>
              <a:highlight>
                <a:srgbClr val="FFFFFF"/>
              </a:highlight>
            </a:endParaRPr>
          </a:p>
          <a:p>
            <a:pPr indent="0" lvl="0" marL="0" rtl="0" algn="l">
              <a:lnSpc>
                <a:spcPct val="146668"/>
              </a:lnSpc>
              <a:spcBef>
                <a:spcPts val="0"/>
              </a:spcBef>
              <a:spcAft>
                <a:spcPts val="0"/>
              </a:spcAft>
              <a:buClr>
                <a:schemeClr val="dk1"/>
              </a:buClr>
              <a:buSzPts val="1100"/>
              <a:buFont typeface="Arial"/>
              <a:buNone/>
            </a:pPr>
            <a:r>
              <a:rPr lang="en" sz="1150">
                <a:solidFill>
                  <a:srgbClr val="1D1C1D"/>
                </a:solidFill>
                <a:highlight>
                  <a:srgbClr val="FFFFFF"/>
                </a:highlight>
              </a:rPr>
              <a:t>Balanced accuracy is </a:t>
            </a:r>
            <a:r>
              <a:rPr b="1" lang="en" sz="1150">
                <a:solidFill>
                  <a:srgbClr val="1D1C1D"/>
                </a:solidFill>
                <a:highlight>
                  <a:srgbClr val="FFFFFF"/>
                </a:highlight>
              </a:rPr>
              <a:t>a metric that one can use when evaluating how good a binary classifier is</a:t>
            </a:r>
            <a:r>
              <a:rPr lang="en" sz="1150">
                <a:solidFill>
                  <a:srgbClr val="1D1C1D"/>
                </a:solidFill>
                <a:highlight>
                  <a:srgbClr val="FFFFFF"/>
                </a:highlight>
              </a:rPr>
              <a:t>. It is especially useful when the classes are imbalanced, i.e. one of the two classes appears a lot more often than the other. This happens often in many settings such as anomaly detection and the presence of a disease</a:t>
            </a:r>
            <a:endParaRPr sz="1150">
              <a:solidFill>
                <a:srgbClr val="1D1C1D"/>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060aa93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060aa93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de22a532e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de22a532e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88ee2e1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88ee2e1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Philippe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1060aa93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1060aa93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1060aa93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1060aa93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060aa93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060aa93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1060aa93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1060aa93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1060aa93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1060aa93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0c5e0bff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0c5e0bff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Balanced Random Forest incorporates weights into the classifier meaning it penalises misclassifying the minority class. It also combines the sampling technique and ensemble learning therefore downsampling the majority class and growing trees on a more balanced data set. This was particularly useful when dealing with our imbalanced data set of loan approvals and declines.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Easy Ensemble Classifier created balanced samples of the data set.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0559f16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0559f16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dd7db1b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dd7db1b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0559f16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0559f16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88ee2e1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88ee2e1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Philippe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0c5e0bf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0c5e0bf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Philippe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88ee2e1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88ee2e1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0c5e0bff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0c5e0bff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Lucis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de22a532e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de22a532e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0c5e0bff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0c5e0bff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Lucis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de22a532e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de22a532e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Approve My Loan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Lucis Han, Philippe Giang &amp; Michael Fong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91" name="Google Shape;191;p22"/>
          <p:cNvSpPr txBox="1"/>
          <p:nvPr>
            <p:ph idx="1" type="body"/>
          </p:nvPr>
        </p:nvSpPr>
        <p:spPr>
          <a:xfrm>
            <a:off x="1297500" y="939950"/>
            <a:ext cx="7038900" cy="7557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Confusion Matrix</a:t>
            </a:r>
            <a:endParaRPr sz="1500"/>
          </a:p>
          <a:p>
            <a:pPr indent="0" lvl="0" marL="457200" rtl="0" algn="l">
              <a:spcBef>
                <a:spcPts val="1200"/>
              </a:spcBef>
              <a:spcAft>
                <a:spcPts val="1200"/>
              </a:spcAft>
              <a:buNone/>
            </a:pPr>
            <a:r>
              <a:rPr lang="en" sz="1200"/>
              <a:t>Visual Classification to visualize the performance of an algorithm</a:t>
            </a:r>
            <a:endParaRPr sz="1200"/>
          </a:p>
        </p:txBody>
      </p:sp>
      <p:pic>
        <p:nvPicPr>
          <p:cNvPr id="192" name="Google Shape;192;p22"/>
          <p:cNvPicPr preferRelativeResize="0"/>
          <p:nvPr/>
        </p:nvPicPr>
        <p:blipFill>
          <a:blip r:embed="rId3">
            <a:alphaModFix/>
          </a:blip>
          <a:stretch>
            <a:fillRect/>
          </a:stretch>
        </p:blipFill>
        <p:spPr>
          <a:xfrm>
            <a:off x="3051072" y="1760450"/>
            <a:ext cx="3041849" cy="2156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98" name="Google Shape;198;p23"/>
          <p:cNvSpPr txBox="1"/>
          <p:nvPr>
            <p:ph idx="1" type="body"/>
          </p:nvPr>
        </p:nvSpPr>
        <p:spPr>
          <a:xfrm>
            <a:off x="1297500" y="939950"/>
            <a:ext cx="7038900" cy="7557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Confusion Matrix</a:t>
            </a:r>
            <a:endParaRPr sz="1500"/>
          </a:p>
          <a:p>
            <a:pPr indent="0" lvl="0" marL="457200" rtl="0" algn="l">
              <a:spcBef>
                <a:spcPts val="1200"/>
              </a:spcBef>
              <a:spcAft>
                <a:spcPts val="1200"/>
              </a:spcAft>
              <a:buNone/>
            </a:pPr>
            <a:r>
              <a:rPr lang="en" sz="1200"/>
              <a:t>Visual Classification to visualize the performance of an algorithm</a:t>
            </a:r>
            <a:endParaRPr sz="1200"/>
          </a:p>
        </p:txBody>
      </p:sp>
      <p:pic>
        <p:nvPicPr>
          <p:cNvPr id="199" name="Google Shape;199;p23"/>
          <p:cNvPicPr preferRelativeResize="0"/>
          <p:nvPr/>
        </p:nvPicPr>
        <p:blipFill>
          <a:blip r:embed="rId3">
            <a:alphaModFix/>
          </a:blip>
          <a:stretch>
            <a:fillRect/>
          </a:stretch>
        </p:blipFill>
        <p:spPr>
          <a:xfrm>
            <a:off x="3051072" y="1760450"/>
            <a:ext cx="3041849" cy="2156199"/>
          </a:xfrm>
          <a:prstGeom prst="rect">
            <a:avLst/>
          </a:prstGeom>
          <a:noFill/>
          <a:ln>
            <a:noFill/>
          </a:ln>
        </p:spPr>
      </p:pic>
      <p:sp>
        <p:nvSpPr>
          <p:cNvPr id="200" name="Google Shape;200;p23"/>
          <p:cNvSpPr txBox="1"/>
          <p:nvPr/>
        </p:nvSpPr>
        <p:spPr>
          <a:xfrm>
            <a:off x="1829250" y="4682450"/>
            <a:ext cx="5975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Balanced Accuracy Score = ( TP / ( TP + FP ) + TN / ( FN + TN ) ) / 2</a:t>
            </a:r>
            <a:endParaRPr sz="1300">
              <a:solidFill>
                <a:schemeClr val="lt1"/>
              </a:solidFill>
              <a:latin typeface="Lato"/>
              <a:ea typeface="Lato"/>
              <a:cs typeface="Lato"/>
              <a:sym typeface="Lato"/>
            </a:endParaRPr>
          </a:p>
        </p:txBody>
      </p:sp>
      <p:sp>
        <p:nvSpPr>
          <p:cNvPr id="201" name="Google Shape;201;p23"/>
          <p:cNvSpPr txBox="1"/>
          <p:nvPr>
            <p:ph idx="1" type="body"/>
          </p:nvPr>
        </p:nvSpPr>
        <p:spPr>
          <a:xfrm>
            <a:off x="1297500" y="3981450"/>
            <a:ext cx="7038900" cy="7557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Balanced Accuracy Score</a:t>
            </a:r>
            <a:endParaRPr sz="1500"/>
          </a:p>
          <a:p>
            <a:pPr indent="0" lvl="0" marL="457200" rtl="0" algn="l">
              <a:spcBef>
                <a:spcPts val="1200"/>
              </a:spcBef>
              <a:spcAft>
                <a:spcPts val="1200"/>
              </a:spcAft>
              <a:buNone/>
            </a:pPr>
            <a:r>
              <a:rPr lang="en" sz="1200"/>
              <a:t>Score to assess how well the machine learning algorithm predicts the outcome.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207" name="Google Shape;207;p24"/>
          <p:cNvSpPr txBox="1"/>
          <p:nvPr>
            <p:ph idx="1" type="body"/>
          </p:nvPr>
        </p:nvSpPr>
        <p:spPr>
          <a:xfrm>
            <a:off x="1297500" y="939950"/>
            <a:ext cx="7038900" cy="755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Example with our own machine learning</a:t>
            </a:r>
            <a:endParaRPr sz="1200"/>
          </a:p>
        </p:txBody>
      </p:sp>
      <p:sp>
        <p:nvSpPr>
          <p:cNvPr id="208" name="Google Shape;208;p24"/>
          <p:cNvSpPr txBox="1"/>
          <p:nvPr/>
        </p:nvSpPr>
        <p:spPr>
          <a:xfrm>
            <a:off x="1829250" y="3096625"/>
            <a:ext cx="5975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Balanced Accuracy Score = ( 141 / (141 + 48)  +   441 / ( 441 + 95 ) )  / 2</a:t>
            </a:r>
            <a:endParaRPr sz="1300">
              <a:solidFill>
                <a:schemeClr val="lt1"/>
              </a:solidFill>
              <a:latin typeface="Lato"/>
              <a:ea typeface="Lato"/>
              <a:cs typeface="Lato"/>
              <a:sym typeface="Lato"/>
            </a:endParaRPr>
          </a:p>
        </p:txBody>
      </p:sp>
      <p:graphicFrame>
        <p:nvGraphicFramePr>
          <p:cNvPr id="209" name="Google Shape;209;p24"/>
          <p:cNvGraphicFramePr/>
          <p:nvPr/>
        </p:nvGraphicFramePr>
        <p:xfrm>
          <a:off x="1946613" y="1486975"/>
          <a:ext cx="3000000" cy="3000000"/>
        </p:xfrm>
        <a:graphic>
          <a:graphicData uri="http://schemas.openxmlformats.org/drawingml/2006/table">
            <a:tbl>
              <a:tblPr>
                <a:noFill/>
                <a:tableStyleId>{AECCF183-9F9C-4409-B34E-E0204E6B64B0}</a:tableStyleId>
              </a:tblPr>
              <a:tblGrid>
                <a:gridCol w="1053975"/>
                <a:gridCol w="2167525"/>
                <a:gridCol w="2029250"/>
              </a:tblGrid>
              <a:tr h="200025">
                <a:tc>
                  <a:txBody>
                    <a:bodyPr/>
                    <a:lstStyle/>
                    <a:p>
                      <a:pPr indent="0" lvl="0" marL="0" rtl="0" algn="l">
                        <a:lnSpc>
                          <a:spcPct val="115000"/>
                        </a:lnSpc>
                        <a:spcBef>
                          <a:spcPts val="0"/>
                        </a:spcBef>
                        <a:spcAft>
                          <a:spcPts val="0"/>
                        </a:spcAft>
                        <a:buNone/>
                      </a:pPr>
                      <a:r>
                        <a:rPr b="1" lang="en" sz="1000">
                          <a:solidFill>
                            <a:schemeClr val="lt1"/>
                          </a:solidFill>
                        </a:rPr>
                        <a:t>A</a:t>
                      </a:r>
                      <a:endParaRPr b="1" sz="1000">
                        <a:solidFill>
                          <a:schemeClr val="lt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rPr>
                        <a:t>Balanced Random Forest</a:t>
                      </a:r>
                      <a:endParaRPr b="1" sz="1000">
                        <a:solidFill>
                          <a:schemeClr val="lt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Predicted Approve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Predicted Deny</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b="1" lang="en" sz="1000"/>
                        <a:t>Actual Approve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highlight>
                            <a:srgbClr val="D9EAD3"/>
                          </a:highlight>
                        </a:rPr>
                        <a:t>141</a:t>
                      </a:r>
                      <a:endParaRPr sz="1000">
                        <a:highlight>
                          <a:srgbClr val="D9EAD3"/>
                        </a:highlight>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highlight>
                            <a:srgbClr val="F4CCCC"/>
                          </a:highlight>
                        </a:rPr>
                        <a:t>48</a:t>
                      </a:r>
                      <a:endParaRPr sz="1000">
                        <a:highlight>
                          <a:srgbClr val="F4CCCC"/>
                        </a:highlight>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1000"/>
                        <a:t>Actual Deny</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highlight>
                            <a:srgbClr val="F4CCCC"/>
                          </a:highlight>
                        </a:rPr>
                        <a:t>95</a:t>
                      </a:r>
                      <a:endParaRPr sz="1000">
                        <a:highlight>
                          <a:srgbClr val="F4CCCC"/>
                        </a:highlight>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highlight>
                            <a:srgbClr val="D9EAD3"/>
                          </a:highlight>
                        </a:rPr>
                        <a:t>441</a:t>
                      </a:r>
                      <a:endParaRPr sz="1000">
                        <a:highlight>
                          <a:srgbClr val="D9EAD3"/>
                        </a:highlight>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bl>
          </a:graphicData>
        </a:graphic>
      </p:graphicFrame>
      <p:sp>
        <p:nvSpPr>
          <p:cNvPr id="210" name="Google Shape;210;p24"/>
          <p:cNvSpPr txBox="1"/>
          <p:nvPr/>
        </p:nvSpPr>
        <p:spPr>
          <a:xfrm>
            <a:off x="1829250" y="3773000"/>
            <a:ext cx="5975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Balanced Accuracy Score = 0.784396</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5"/>
          <p:cNvPicPr preferRelativeResize="0"/>
          <p:nvPr/>
        </p:nvPicPr>
        <p:blipFill>
          <a:blip r:embed="rId3">
            <a:alphaModFix/>
          </a:blip>
          <a:stretch>
            <a:fillRect/>
          </a:stretch>
        </p:blipFill>
        <p:spPr>
          <a:xfrm>
            <a:off x="6500698" y="2825800"/>
            <a:ext cx="2389249" cy="2121549"/>
          </a:xfrm>
          <a:prstGeom prst="rect">
            <a:avLst/>
          </a:prstGeom>
          <a:noFill/>
          <a:ln>
            <a:noFill/>
          </a:ln>
        </p:spPr>
      </p:pic>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217" name="Google Shape;217;p25"/>
          <p:cNvSpPr txBox="1"/>
          <p:nvPr/>
        </p:nvSpPr>
        <p:spPr>
          <a:xfrm>
            <a:off x="535550" y="1824250"/>
            <a:ext cx="5738100" cy="768900"/>
          </a:xfrm>
          <a:prstGeom prst="rect">
            <a:avLst/>
          </a:prstGeom>
          <a:noFill/>
          <a:ln>
            <a:noFill/>
          </a:ln>
        </p:spPr>
        <p:txBody>
          <a:bodyPr anchorCtr="0" anchor="t" bIns="91425" lIns="91425" spcFirstLastPara="1" rIns="91425" wrap="square" tIns="91425">
            <a:spAutoFit/>
          </a:bodyPr>
          <a:lstStyle/>
          <a:p>
            <a:pPr indent="-228600" lvl="0" marL="723900" rtl="0" algn="l">
              <a:lnSpc>
                <a:spcPct val="115000"/>
              </a:lnSpc>
              <a:spcBef>
                <a:spcPts val="0"/>
              </a:spcBef>
              <a:spcAft>
                <a:spcPts val="0"/>
              </a:spcAft>
              <a:buClr>
                <a:srgbClr val="D1D2D3"/>
              </a:buClr>
              <a:buSzPts val="1150"/>
              <a:buNone/>
            </a:pPr>
            <a:r>
              <a:rPr lang="en" sz="1150">
                <a:solidFill>
                  <a:srgbClr val="D1D2D3"/>
                </a:solidFill>
                <a:highlight>
                  <a:srgbClr val="222529"/>
                </a:highlight>
              </a:rPr>
              <a:t>ROC Curves summarize the trade-off between the true positive rate and false positive rate for a predictive model using different probability thresholds.</a:t>
            </a:r>
            <a:endParaRPr sz="1150">
              <a:solidFill>
                <a:srgbClr val="D1D2D3"/>
              </a:solidFill>
              <a:highlight>
                <a:srgbClr val="222529"/>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223" name="Google Shape;223;p26"/>
          <p:cNvSpPr txBox="1"/>
          <p:nvPr>
            <p:ph idx="1" type="body"/>
          </p:nvPr>
        </p:nvSpPr>
        <p:spPr>
          <a:xfrm>
            <a:off x="1297500" y="939950"/>
            <a:ext cx="7038900" cy="37881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Char char="●"/>
            </a:pPr>
            <a:r>
              <a:rPr lang="en" sz="1500"/>
              <a:t>Classification Report: The Most Important values for this test</a:t>
            </a:r>
            <a:endParaRPr sz="1500"/>
          </a:p>
          <a:p>
            <a:pPr indent="0" lvl="0" marL="457200" rtl="0" algn="l">
              <a:spcBef>
                <a:spcPts val="1200"/>
              </a:spcBef>
              <a:spcAft>
                <a:spcPts val="0"/>
              </a:spcAft>
              <a:buNone/>
            </a:pPr>
            <a:r>
              <a:t/>
            </a:r>
            <a:endParaRPr sz="1500"/>
          </a:p>
          <a:p>
            <a:pPr indent="-316706" lvl="1" marL="914400" rtl="0" algn="l">
              <a:spcBef>
                <a:spcPts val="1200"/>
              </a:spcBef>
              <a:spcAft>
                <a:spcPts val="0"/>
              </a:spcAft>
              <a:buSzPct val="100000"/>
              <a:buChar char="○"/>
            </a:pPr>
            <a:r>
              <a:rPr lang="en" sz="1500"/>
              <a:t>Precision: </a:t>
            </a:r>
            <a:endParaRPr sz="1300"/>
          </a:p>
          <a:p>
            <a:pPr indent="-304958" lvl="2" marL="1371600" rtl="0" algn="l">
              <a:spcBef>
                <a:spcPts val="0"/>
              </a:spcBef>
              <a:spcAft>
                <a:spcPts val="0"/>
              </a:spcAft>
              <a:buSzPct val="100000"/>
              <a:buChar char="■"/>
            </a:pPr>
            <a:r>
              <a:rPr lang="en" sz="1300"/>
              <a:t>Of all loans that the machine predicted as approved, how many actually got approved?</a:t>
            </a:r>
            <a:endParaRPr sz="1300"/>
          </a:p>
          <a:p>
            <a:pPr indent="0" lvl="0" marL="1371600" rtl="0" algn="l">
              <a:spcBef>
                <a:spcPts val="0"/>
              </a:spcBef>
              <a:spcAft>
                <a:spcPts val="0"/>
              </a:spcAft>
              <a:buNone/>
            </a:pPr>
            <a:r>
              <a:t/>
            </a:r>
            <a:endParaRPr sz="1300"/>
          </a:p>
          <a:p>
            <a:pPr indent="-316706" lvl="1" marL="914400" rtl="0" algn="l">
              <a:spcBef>
                <a:spcPts val="0"/>
              </a:spcBef>
              <a:spcAft>
                <a:spcPts val="0"/>
              </a:spcAft>
              <a:buSzPct val="100000"/>
              <a:buChar char="○"/>
            </a:pPr>
            <a:r>
              <a:rPr lang="en" sz="1500"/>
              <a:t>Recall:</a:t>
            </a:r>
            <a:endParaRPr sz="1500"/>
          </a:p>
          <a:p>
            <a:pPr indent="-316706" lvl="2" marL="1371600" rtl="0" algn="l">
              <a:spcBef>
                <a:spcPts val="0"/>
              </a:spcBef>
              <a:spcAft>
                <a:spcPts val="0"/>
              </a:spcAft>
              <a:buSzPct val="115384"/>
              <a:buChar char="■"/>
            </a:pPr>
            <a:r>
              <a:rPr lang="en" sz="1300"/>
              <a:t>Of all loans that were truly approved, how many did we predict?</a:t>
            </a:r>
            <a:endParaRPr sz="1300"/>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rPr lang="en"/>
              <a:t>Possibly:</a:t>
            </a:r>
            <a:endParaRPr/>
          </a:p>
          <a:p>
            <a:pPr indent="-304958" lvl="1" marL="914400" rtl="0" algn="l">
              <a:spcBef>
                <a:spcPts val="0"/>
              </a:spcBef>
              <a:spcAft>
                <a:spcPts val="0"/>
              </a:spcAft>
              <a:buSzPct val="100000"/>
              <a:buChar char="○"/>
            </a:pPr>
            <a:r>
              <a:rPr lang="en" sz="1300"/>
              <a:t>F1 Measure:</a:t>
            </a:r>
            <a:endParaRPr sz="1300"/>
          </a:p>
          <a:p>
            <a:pPr indent="-304958" lvl="2" marL="1371600" rtl="0" algn="l">
              <a:spcBef>
                <a:spcPts val="0"/>
              </a:spcBef>
              <a:spcAft>
                <a:spcPts val="0"/>
              </a:spcAft>
              <a:buSzPct val="100000"/>
              <a:buChar char="■"/>
            </a:pPr>
            <a:r>
              <a:rPr lang="en" sz="1300"/>
              <a:t>Harmonic Mean between Precision and Recall</a:t>
            </a:r>
            <a:endParaRPr sz="1300"/>
          </a:p>
          <a:p>
            <a:pPr indent="-304958" lvl="2" marL="1371600" rtl="0" algn="l">
              <a:spcBef>
                <a:spcPts val="0"/>
              </a:spcBef>
              <a:spcAft>
                <a:spcPts val="0"/>
              </a:spcAft>
              <a:buSzPct val="100000"/>
              <a:buChar char="■"/>
            </a:pPr>
            <a:r>
              <a:rPr lang="en" sz="1300"/>
              <a:t>Decrease undesirable false Approval and false Rejection </a:t>
            </a:r>
            <a:endParaRPr sz="13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914400" rtl="0" algn="l">
              <a:spcBef>
                <a:spcPts val="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229" name="Google Shape;229;p27"/>
          <p:cNvSpPr txBox="1"/>
          <p:nvPr>
            <p:ph idx="1" type="body"/>
          </p:nvPr>
        </p:nvSpPr>
        <p:spPr>
          <a:xfrm>
            <a:off x="1297500" y="939950"/>
            <a:ext cx="7038900" cy="37881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Classification Report: Other indicators</a:t>
            </a:r>
            <a:endParaRPr sz="1500"/>
          </a:p>
          <a:p>
            <a:pPr indent="0" lvl="0" marL="457200" rtl="0" algn="l">
              <a:spcBef>
                <a:spcPts val="1200"/>
              </a:spcBef>
              <a:spcAft>
                <a:spcPts val="0"/>
              </a:spcAft>
              <a:buNone/>
            </a:pPr>
            <a:r>
              <a:t/>
            </a:r>
            <a:endParaRPr sz="1500"/>
          </a:p>
          <a:p>
            <a:pPr indent="-323850" lvl="1" marL="914400" rtl="0" algn="l">
              <a:spcBef>
                <a:spcPts val="1200"/>
              </a:spcBef>
              <a:spcAft>
                <a:spcPts val="0"/>
              </a:spcAft>
              <a:buSzPts val="1500"/>
              <a:buChar char="○"/>
            </a:pPr>
            <a:r>
              <a:rPr lang="en" sz="1500"/>
              <a:t>Specificity: </a:t>
            </a:r>
            <a:endParaRPr sz="1300"/>
          </a:p>
          <a:p>
            <a:pPr indent="-311150" lvl="2" marL="1371600" rtl="0" algn="l">
              <a:spcBef>
                <a:spcPts val="0"/>
              </a:spcBef>
              <a:spcAft>
                <a:spcPts val="0"/>
              </a:spcAft>
              <a:buSzPts val="1300"/>
              <a:buChar char="■"/>
            </a:pPr>
            <a:r>
              <a:rPr lang="en" sz="1300"/>
              <a:t>Not ideal for a Loan approval machine learning with low rate of negative approval</a:t>
            </a:r>
            <a:endParaRPr sz="1300"/>
          </a:p>
          <a:p>
            <a:pPr indent="0" lvl="0" marL="1371600" rtl="0" algn="l">
              <a:spcBef>
                <a:spcPts val="0"/>
              </a:spcBef>
              <a:spcAft>
                <a:spcPts val="0"/>
              </a:spcAft>
              <a:buNone/>
            </a:pPr>
            <a:r>
              <a:t/>
            </a:r>
            <a:endParaRPr sz="1300"/>
          </a:p>
          <a:p>
            <a:pPr indent="-323850" lvl="1" marL="914400" rtl="0" algn="l">
              <a:spcBef>
                <a:spcPts val="0"/>
              </a:spcBef>
              <a:spcAft>
                <a:spcPts val="0"/>
              </a:spcAft>
              <a:buSzPts val="1500"/>
              <a:buChar char="○"/>
            </a:pPr>
            <a:r>
              <a:rPr lang="en" sz="1500"/>
              <a:t>Recall:</a:t>
            </a:r>
            <a:endParaRPr sz="1500"/>
          </a:p>
          <a:p>
            <a:pPr indent="-323850" lvl="2" marL="1371600" rtl="0" algn="l">
              <a:spcBef>
                <a:spcPts val="0"/>
              </a:spcBef>
              <a:spcAft>
                <a:spcPts val="0"/>
              </a:spcAft>
              <a:buSzPts val="1500"/>
              <a:buChar char="■"/>
            </a:pPr>
            <a:r>
              <a:rPr lang="en" sz="1300"/>
              <a:t>Of all loans that were truly approved, how many did we predict?</a:t>
            </a:r>
            <a:endParaRPr sz="1300"/>
          </a:p>
          <a:p>
            <a:pPr indent="0" lvl="0" marL="1371600" rtl="0" algn="l">
              <a:spcBef>
                <a:spcPts val="0"/>
              </a:spcBef>
              <a:spcAft>
                <a:spcPts val="0"/>
              </a:spcAft>
              <a:buNone/>
            </a:pPr>
            <a:r>
              <a:rPr lang="en"/>
              <a:t>	</a:t>
            </a:r>
            <a:endParaRPr sz="1300"/>
          </a:p>
          <a:p>
            <a:pPr indent="-311150" lvl="1" marL="914400" rtl="0" algn="l">
              <a:spcBef>
                <a:spcPts val="0"/>
              </a:spcBef>
              <a:spcAft>
                <a:spcPts val="0"/>
              </a:spcAft>
              <a:buSzPts val="1300"/>
              <a:buChar char="○"/>
            </a:pPr>
            <a:r>
              <a:rPr lang="en" sz="1500"/>
              <a:t>Geometric Mean:</a:t>
            </a:r>
            <a:endParaRPr sz="1300"/>
          </a:p>
          <a:p>
            <a:pPr indent="-311150" lvl="2" marL="1371600" rtl="0" algn="l">
              <a:spcBef>
                <a:spcPts val="0"/>
              </a:spcBef>
              <a:spcAft>
                <a:spcPts val="0"/>
              </a:spcAft>
              <a:buSzPts val="1300"/>
              <a:buChar char="■"/>
            </a:pPr>
            <a:r>
              <a:rPr lang="en" sz="1300"/>
              <a:t>used in finance to calculate average growth rates, not applicable for today</a:t>
            </a:r>
            <a:endParaRPr sz="1300"/>
          </a:p>
          <a:p>
            <a:pPr indent="0" lvl="0" marL="1371600" rtl="0" algn="l">
              <a:spcBef>
                <a:spcPts val="0"/>
              </a:spcBef>
              <a:spcAft>
                <a:spcPts val="0"/>
              </a:spcAft>
              <a:buNone/>
            </a:pPr>
            <a:r>
              <a:t/>
            </a:r>
            <a:endParaRPr sz="1300"/>
          </a:p>
          <a:p>
            <a:pPr indent="-311150" lvl="1" marL="914400" rtl="0" algn="l">
              <a:spcBef>
                <a:spcPts val="0"/>
              </a:spcBef>
              <a:spcAft>
                <a:spcPts val="0"/>
              </a:spcAft>
              <a:buSzPts val="1300"/>
              <a:buChar char="○"/>
            </a:pPr>
            <a:r>
              <a:rPr lang="en" sz="1500"/>
              <a:t>Index of Balanced Accuracy</a:t>
            </a:r>
            <a:endParaRPr sz="1500"/>
          </a:p>
          <a:p>
            <a:pPr indent="-311150" lvl="2" marL="1371600" rtl="0" algn="l">
              <a:spcBef>
                <a:spcPts val="0"/>
              </a:spcBef>
              <a:spcAft>
                <a:spcPts val="0"/>
              </a:spcAft>
              <a:buSzPts val="1300"/>
              <a:buChar char="■"/>
            </a:pPr>
            <a:r>
              <a:rPr lang="en" sz="1300"/>
              <a:t>Dependant on Specificity</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28"/>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724975"/>
                <a:gridCol w="427725"/>
                <a:gridCol w="427725"/>
                <a:gridCol w="427725"/>
                <a:gridCol w="427725"/>
                <a:gridCol w="427725"/>
                <a:gridCol w="427725"/>
                <a:gridCol w="434975"/>
                <a:gridCol w="434975"/>
                <a:gridCol w="7249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Actual</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Accepted</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67.40%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66.20%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91.50%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75.60%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75.60%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67.90%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73.90%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84.30%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73.90%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Declined</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32.60%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33.80%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8.50%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24.40%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24.40%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32.10%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26.10%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15.70%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800"/>
                        <a:t>26.10%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Loan Acceptance / Decline for each model</a:t>
            </a:r>
            <a:endParaRPr/>
          </a:p>
        </p:txBody>
      </p:sp>
      <p:sp>
        <p:nvSpPr>
          <p:cNvPr id="236" name="Google Shape;236;p28"/>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a:t>
            </a:r>
            <a:r>
              <a:rPr lang="en" sz="1500"/>
              <a:t>XGBoost</a:t>
            </a:r>
            <a:endParaRPr sz="1500"/>
          </a:p>
        </p:txBody>
      </p:sp>
      <p:graphicFrame>
        <p:nvGraphicFramePr>
          <p:cNvPr id="242" name="Google Shape;242;p29"/>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l">
                        <a:lnSpc>
                          <a:spcPct val="115000"/>
                        </a:lnSpc>
                        <a:spcBef>
                          <a:spcPts val="0"/>
                        </a:spcBef>
                        <a:spcAft>
                          <a:spcPts val="0"/>
                        </a:spcAft>
                        <a:buNone/>
                      </a:pPr>
                      <a:r>
                        <a:rPr lang="en" sz="1000"/>
                        <a:t>Score</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0.784396</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0.784396</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0.682203</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0.702919</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0.697897</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0.714742</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0.678960</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800"/>
                        <a:t>0.726442</a:t>
                      </a:r>
                      <a:endParaRPr sz="8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Ranking</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43" name="Google Shape;24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Balanced Accuracy Score</a:t>
            </a:r>
            <a:endParaRPr/>
          </a:p>
        </p:txBody>
      </p:sp>
      <p:sp>
        <p:nvSpPr>
          <p:cNvPr id="244" name="Google Shape;244;p29"/>
          <p:cNvSpPr/>
          <p:nvPr/>
        </p:nvSpPr>
        <p:spPr>
          <a:xfrm>
            <a:off x="2980100" y="1691650"/>
            <a:ext cx="1004400" cy="670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30"/>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0.82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0.90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0.90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50" name="Google Shape;25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Precision Comparison</a:t>
            </a:r>
            <a:endParaRPr/>
          </a:p>
        </p:txBody>
      </p:sp>
      <p:sp>
        <p:nvSpPr>
          <p:cNvPr id="251" name="Google Shape;251;p30"/>
          <p:cNvSpPr/>
          <p:nvPr/>
        </p:nvSpPr>
        <p:spPr>
          <a:xfrm>
            <a:off x="3984600" y="1691650"/>
            <a:ext cx="10044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aphicFrame>
        <p:nvGraphicFramePr>
          <p:cNvPr id="257" name="Google Shape;257;p31"/>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0.39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0.39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0.38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0.38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 Balanced Accuracy Comparison</a:t>
            </a:r>
            <a:endParaRPr/>
          </a:p>
        </p:txBody>
      </p:sp>
      <p:sp>
        <p:nvSpPr>
          <p:cNvPr id="259" name="Google Shape;259;p31"/>
          <p:cNvSpPr/>
          <p:nvPr/>
        </p:nvSpPr>
        <p:spPr>
          <a:xfrm>
            <a:off x="2980100" y="1698500"/>
            <a:ext cx="5022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Proposal &amp; Outline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Primary Objective</a:t>
            </a:r>
            <a:endParaRPr u="sng"/>
          </a:p>
          <a:p>
            <a:pPr indent="0" lvl="0" marL="0" rtl="0" algn="l">
              <a:spcBef>
                <a:spcPts val="1200"/>
              </a:spcBef>
              <a:spcAft>
                <a:spcPts val="0"/>
              </a:spcAft>
              <a:buNone/>
            </a:pPr>
            <a:r>
              <a:rPr lang="en"/>
              <a:t>Our aim is to predict whether bank customers are eligible for home loans based on their personal &amp; financial attributes.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Secondary Objective</a:t>
            </a:r>
            <a:endParaRPr u="sng"/>
          </a:p>
          <a:p>
            <a:pPr indent="0" lvl="0" marL="0" rtl="0" algn="l">
              <a:spcBef>
                <a:spcPts val="1200"/>
              </a:spcBef>
              <a:spcAft>
                <a:spcPts val="1200"/>
              </a:spcAft>
              <a:buNone/>
            </a:pPr>
            <a:r>
              <a:rPr lang="en"/>
              <a:t>Build a robot on AWS that advises the outcome of a customer’s loan being approved &amp; recommend potential lenders.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32"/>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66" name="Google Shape;26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a:t>
            </a:r>
            <a:r>
              <a:rPr lang="en"/>
              <a:t> Comparison</a:t>
            </a:r>
            <a:endParaRPr/>
          </a:p>
        </p:txBody>
      </p:sp>
      <p:sp>
        <p:nvSpPr>
          <p:cNvPr id="267" name="Google Shape;267;p32"/>
          <p:cNvSpPr/>
          <p:nvPr/>
        </p:nvSpPr>
        <p:spPr>
          <a:xfrm>
            <a:off x="3984600" y="1698500"/>
            <a:ext cx="10044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33"/>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0.83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0.90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0.82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F1 measure</a:t>
            </a:r>
            <a:r>
              <a:rPr lang="en"/>
              <a:t> Comparison</a:t>
            </a:r>
            <a:endParaRPr/>
          </a:p>
        </p:txBody>
      </p:sp>
      <p:sp>
        <p:nvSpPr>
          <p:cNvPr id="275" name="Google Shape;275;p33"/>
          <p:cNvSpPr/>
          <p:nvPr/>
        </p:nvSpPr>
        <p:spPr>
          <a:xfrm>
            <a:off x="3984600" y="1691650"/>
            <a:ext cx="10044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aphicFrame>
        <p:nvGraphicFramePr>
          <p:cNvPr id="281" name="Google Shape;281;p34"/>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0.82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0.80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0.87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0.96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0.36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0.36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0.53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0.57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Specificity</a:t>
            </a:r>
            <a:r>
              <a:rPr lang="en"/>
              <a:t> Comparison</a:t>
            </a:r>
            <a:endParaRPr/>
          </a:p>
        </p:txBody>
      </p:sp>
      <p:sp>
        <p:nvSpPr>
          <p:cNvPr id="283" name="Google Shape;283;p34"/>
          <p:cNvSpPr/>
          <p:nvPr/>
        </p:nvSpPr>
        <p:spPr>
          <a:xfrm>
            <a:off x="2980100" y="1691650"/>
            <a:ext cx="10044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aphicFrame>
        <p:nvGraphicFramePr>
          <p:cNvPr id="289" name="Google Shape;289;p35"/>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0.71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0.71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0.71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90" name="Google Shape;29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Geometric Mean</a:t>
            </a:r>
            <a:r>
              <a:rPr lang="en"/>
              <a:t> Comparison</a:t>
            </a:r>
            <a:endParaRPr/>
          </a:p>
        </p:txBody>
      </p:sp>
      <p:sp>
        <p:nvSpPr>
          <p:cNvPr id="291" name="Google Shape;291;p35"/>
          <p:cNvSpPr/>
          <p:nvPr/>
        </p:nvSpPr>
        <p:spPr>
          <a:xfrm>
            <a:off x="2980100" y="1698500"/>
            <a:ext cx="10044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aphicFrame>
        <p:nvGraphicFramePr>
          <p:cNvPr id="297" name="Google Shape;297;p36"/>
          <p:cNvGraphicFramePr/>
          <p:nvPr/>
        </p:nvGraphicFramePr>
        <p:xfrm>
          <a:off x="2128825" y="1691650"/>
          <a:ext cx="3000000" cy="3000000"/>
        </p:xfrm>
        <a:graphic>
          <a:graphicData uri="http://schemas.openxmlformats.org/drawingml/2006/table">
            <a:tbl>
              <a:tblPr>
                <a:noFill/>
                <a:tableStyleId>{AECCF183-9F9C-4409-B34E-E0204E6B64B0}</a:tableStyleId>
              </a:tblPr>
              <a:tblGrid>
                <a:gridCol w="851275"/>
                <a:gridCol w="502250"/>
                <a:gridCol w="502250"/>
                <a:gridCol w="502250"/>
                <a:gridCol w="502250"/>
                <a:gridCol w="502250"/>
                <a:gridCol w="502250"/>
                <a:gridCol w="510775"/>
                <a:gridCol w="5107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000"/>
                        <a:t>A</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B</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C</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D</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F</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G</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c>
                  <a:txBody>
                    <a:bodyPr/>
                    <a:lstStyle/>
                    <a:p>
                      <a:pPr indent="0" lvl="0" marL="0" rtl="0" algn="ctr">
                        <a:lnSpc>
                          <a:spcPct val="115000"/>
                        </a:lnSpc>
                        <a:spcBef>
                          <a:spcPts val="0"/>
                        </a:spcBef>
                        <a:spcAft>
                          <a:spcPts val="0"/>
                        </a:spcAft>
                        <a:buNone/>
                      </a:pPr>
                      <a:r>
                        <a:rPr b="1" lang="en" sz="1000"/>
                        <a:t>H</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DBDBD"/>
                    </a:solidFill>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0.45</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0.62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0.39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0.39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00"/>
                        <a:t>0.49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3F3F3"/>
                    </a:solidFill>
                  </a:tcPr>
                </a:tc>
              </a:tr>
              <a:tr h="200025">
                <a:tc>
                  <a:txBody>
                    <a:bodyPr/>
                    <a:lstStyle/>
                    <a:p>
                      <a:pPr indent="0" lvl="0" marL="0" rtl="0" algn="r">
                        <a:lnSpc>
                          <a:spcPct val="115000"/>
                        </a:lnSpc>
                        <a:spcBef>
                          <a:spcPts val="0"/>
                        </a:spcBef>
                        <a:spcAft>
                          <a:spcPts val="0"/>
                        </a:spcAft>
                        <a:buNone/>
                      </a:pPr>
                      <a:r>
                        <a:rPr lang="en" sz="1000"/>
                        <a:t>avg / total</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0.62</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0.59</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0.38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0.38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0.51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c>
                  <a:txBody>
                    <a:bodyPr/>
                    <a:lstStyle/>
                    <a:p>
                      <a:pPr indent="0" lvl="0" marL="0" rtl="0" algn="ctr">
                        <a:lnSpc>
                          <a:spcPct val="115000"/>
                        </a:lnSpc>
                        <a:spcBef>
                          <a:spcPts val="0"/>
                        </a:spcBef>
                        <a:spcAft>
                          <a:spcPts val="0"/>
                        </a:spcAft>
                        <a:buNone/>
                      </a:pPr>
                      <a:r>
                        <a:rPr lang="en" sz="1000"/>
                        <a:t>0.48</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EDEDE"/>
                    </a:solidFill>
                  </a:tcPr>
                </a:tc>
              </a:tr>
            </a:tbl>
          </a:graphicData>
        </a:graphic>
      </p:graphicFrame>
      <p:sp>
        <p:nvSpPr>
          <p:cNvPr id="298" name="Google Shape;29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 Balanced Accuracy Comparison</a:t>
            </a:r>
            <a:endParaRPr/>
          </a:p>
        </p:txBody>
      </p:sp>
      <p:sp>
        <p:nvSpPr>
          <p:cNvPr id="299" name="Google Shape;299;p36"/>
          <p:cNvSpPr/>
          <p:nvPr/>
        </p:nvSpPr>
        <p:spPr>
          <a:xfrm>
            <a:off x="2980100" y="1698500"/>
            <a:ext cx="502200" cy="86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ph type="title"/>
          </p:nvPr>
        </p:nvSpPr>
        <p:spPr>
          <a:xfrm>
            <a:off x="1052550" y="2998425"/>
            <a:ext cx="7038900" cy="190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A = Balanced Random Forest</a:t>
            </a:r>
            <a:endParaRPr sz="1500"/>
          </a:p>
          <a:p>
            <a:pPr indent="0" lvl="0" marL="0" rtl="0" algn="l">
              <a:spcBef>
                <a:spcPts val="0"/>
              </a:spcBef>
              <a:spcAft>
                <a:spcPts val="0"/>
              </a:spcAft>
              <a:buNone/>
            </a:pPr>
            <a:r>
              <a:rPr lang="en" sz="1500"/>
              <a:t>B = Easy Ensemble Classifier</a:t>
            </a:r>
            <a:endParaRPr sz="1500"/>
          </a:p>
          <a:p>
            <a:pPr indent="0" lvl="0" marL="0" rtl="0" algn="l">
              <a:spcBef>
                <a:spcPts val="0"/>
              </a:spcBef>
              <a:spcAft>
                <a:spcPts val="0"/>
              </a:spcAft>
              <a:buNone/>
            </a:pPr>
            <a:r>
              <a:rPr lang="en" sz="1500"/>
              <a:t>C = Logistic Regression</a:t>
            </a:r>
            <a:endParaRPr sz="1500"/>
          </a:p>
          <a:p>
            <a:pPr indent="0" lvl="0" marL="0" rtl="0" algn="l">
              <a:spcBef>
                <a:spcPts val="0"/>
              </a:spcBef>
              <a:spcAft>
                <a:spcPts val="0"/>
              </a:spcAft>
              <a:buNone/>
            </a:pPr>
            <a:r>
              <a:rPr lang="en" sz="1500"/>
              <a:t>D = Naive Random Oversampling</a:t>
            </a:r>
            <a:endParaRPr sz="1500"/>
          </a:p>
          <a:p>
            <a:pPr indent="0" lvl="0" marL="0" rtl="0" algn="l">
              <a:spcBef>
                <a:spcPts val="0"/>
              </a:spcBef>
              <a:spcAft>
                <a:spcPts val="0"/>
              </a:spcAft>
              <a:buNone/>
            </a:pPr>
            <a:r>
              <a:rPr lang="en" sz="1500"/>
              <a:t>E = SMOTE Oversampling</a:t>
            </a:r>
            <a:endParaRPr sz="1500"/>
          </a:p>
          <a:p>
            <a:pPr indent="0" lvl="0" marL="0" rtl="0" algn="l">
              <a:spcBef>
                <a:spcPts val="0"/>
              </a:spcBef>
              <a:spcAft>
                <a:spcPts val="0"/>
              </a:spcAft>
              <a:buNone/>
            </a:pPr>
            <a:r>
              <a:rPr lang="en" sz="1500"/>
              <a:t>F = Cluster Centroids</a:t>
            </a:r>
            <a:endParaRPr sz="1500"/>
          </a:p>
          <a:p>
            <a:pPr indent="0" lvl="0" marL="0" rtl="0" algn="l">
              <a:spcBef>
                <a:spcPts val="0"/>
              </a:spcBef>
              <a:spcAft>
                <a:spcPts val="0"/>
              </a:spcAft>
              <a:buNone/>
            </a:pPr>
            <a:r>
              <a:rPr lang="en" sz="1500"/>
              <a:t>G = SMOTE-EEN</a:t>
            </a:r>
            <a:endParaRPr sz="1500"/>
          </a:p>
          <a:p>
            <a:pPr indent="0" lvl="0" marL="0" rtl="0" algn="l">
              <a:spcBef>
                <a:spcPts val="0"/>
              </a:spcBef>
              <a:spcAft>
                <a:spcPts val="0"/>
              </a:spcAft>
              <a:buNone/>
            </a:pPr>
            <a:r>
              <a:rPr lang="en" sz="1500"/>
              <a:t>H = XGBoost</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cont …</a:t>
            </a:r>
            <a:endParaRPr/>
          </a:p>
        </p:txBody>
      </p:sp>
      <p:sp>
        <p:nvSpPr>
          <p:cNvPr id="306" name="Google Shape;306;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And the winner is…</a:t>
            </a:r>
            <a:endParaRPr/>
          </a:p>
          <a:p>
            <a:pPr indent="0" lvl="0" marL="0" rtl="0" algn="l">
              <a:spcBef>
                <a:spcPts val="1200"/>
              </a:spcBef>
              <a:spcAft>
                <a:spcPts val="0"/>
              </a:spcAft>
              <a:buNone/>
            </a:pPr>
            <a:r>
              <a:rPr lang="en"/>
              <a:t>. Highest BAS - Balanced Random Forest &amp; Easy Ensemble Classifier</a:t>
            </a:r>
            <a:endParaRPr/>
          </a:p>
          <a:p>
            <a:pPr indent="0" lvl="0" marL="0" rtl="0" algn="l">
              <a:spcBef>
                <a:spcPts val="1200"/>
              </a:spcBef>
              <a:spcAft>
                <a:spcPts val="0"/>
              </a:spcAft>
              <a:buNone/>
            </a:pPr>
            <a:r>
              <a:rPr lang="en"/>
              <a:t>. Best Precision - Logistic Regression &amp; Naive Random Oversampling</a:t>
            </a:r>
            <a:endParaRPr/>
          </a:p>
          <a:p>
            <a:pPr indent="0" lvl="0" marL="0" rtl="0" algn="l">
              <a:spcBef>
                <a:spcPts val="1200"/>
              </a:spcBef>
              <a:spcAft>
                <a:spcPts val="0"/>
              </a:spcAft>
              <a:buNone/>
            </a:pPr>
            <a:r>
              <a:rPr lang="en"/>
              <a:t>. Best Recall - </a:t>
            </a:r>
            <a:r>
              <a:rPr lang="en"/>
              <a:t> </a:t>
            </a:r>
            <a:r>
              <a:rPr lang="en"/>
              <a:t>Logistic Regression &amp; Naive Random Oversampling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Top 3 features</a:t>
            </a:r>
            <a:endParaRPr/>
          </a:p>
          <a:p>
            <a:pPr indent="-311150" lvl="0" marL="457200" rtl="0" algn="l">
              <a:spcBef>
                <a:spcPts val="1200"/>
              </a:spcBef>
              <a:spcAft>
                <a:spcPts val="0"/>
              </a:spcAft>
              <a:buSzPts val="1300"/>
              <a:buAutoNum type="arabicParenR"/>
            </a:pPr>
            <a:r>
              <a:rPr lang="en"/>
              <a:t>Recoveries at 0.1086</a:t>
            </a:r>
            <a:endParaRPr/>
          </a:p>
          <a:p>
            <a:pPr indent="-311150" lvl="0" marL="457200" rtl="0" algn="l">
              <a:spcBef>
                <a:spcPts val="0"/>
              </a:spcBef>
              <a:spcAft>
                <a:spcPts val="0"/>
              </a:spcAft>
              <a:buSzPts val="1300"/>
              <a:buAutoNum type="arabicParenR"/>
            </a:pPr>
            <a:r>
              <a:rPr lang="en"/>
              <a:t>Collection Recovery Fee at 0.1064</a:t>
            </a:r>
            <a:endParaRPr/>
          </a:p>
          <a:p>
            <a:pPr indent="-311150" lvl="0" marL="457200" rtl="0" algn="l">
              <a:spcBef>
                <a:spcPts val="0"/>
              </a:spcBef>
              <a:spcAft>
                <a:spcPts val="0"/>
              </a:spcAft>
              <a:buSzPts val="1300"/>
              <a:buAutoNum type="arabicParenR"/>
            </a:pPr>
            <a:r>
              <a:rPr lang="en"/>
              <a:t>Interest Rate at 0.0383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Mortem</a:t>
            </a:r>
            <a:endParaRPr/>
          </a:p>
        </p:txBody>
      </p:sp>
      <p:sp>
        <p:nvSpPr>
          <p:cNvPr id="312" name="Google Shape;312;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Difficulties</a:t>
            </a:r>
            <a:endParaRPr/>
          </a:p>
          <a:p>
            <a:pPr indent="-311150" lvl="0" marL="457200" rtl="0" algn="l">
              <a:spcBef>
                <a:spcPts val="0"/>
              </a:spcBef>
              <a:spcAft>
                <a:spcPts val="0"/>
              </a:spcAft>
              <a:buSzPts val="1300"/>
              <a:buChar char="-"/>
            </a:pPr>
            <a:r>
              <a:rPr lang="en"/>
              <a:t>Computing power: Unable to run algorithm across the entire library</a:t>
            </a:r>
            <a:endParaRPr/>
          </a:p>
          <a:p>
            <a:pPr indent="-311150" lvl="0" marL="457200" rtl="0" algn="l">
              <a:spcBef>
                <a:spcPts val="0"/>
              </a:spcBef>
              <a:spcAft>
                <a:spcPts val="0"/>
              </a:spcAft>
              <a:buSzPts val="1300"/>
              <a:buChar char="-"/>
            </a:pPr>
            <a:r>
              <a:rPr lang="en"/>
              <a:t>Locating a data set</a:t>
            </a:r>
            <a:endParaRPr/>
          </a:p>
          <a:p>
            <a:pPr indent="0" lvl="0" marL="0" rtl="0" algn="l">
              <a:spcBef>
                <a:spcPts val="1200"/>
              </a:spcBef>
              <a:spcAft>
                <a:spcPts val="0"/>
              </a:spcAft>
              <a:buNone/>
            </a:pPr>
            <a:r>
              <a:rPr lang="en"/>
              <a:t>Given 2 extra weeks</a:t>
            </a:r>
            <a:endParaRPr/>
          </a:p>
          <a:p>
            <a:pPr indent="-311150" lvl="0" marL="457200" rtl="0" algn="l">
              <a:spcBef>
                <a:spcPts val="1200"/>
              </a:spcBef>
              <a:spcAft>
                <a:spcPts val="0"/>
              </a:spcAft>
              <a:buSzPts val="1300"/>
              <a:buChar char="●"/>
            </a:pPr>
            <a:r>
              <a:rPr lang="en"/>
              <a:t>Sourcing another data set and running that through the same models</a:t>
            </a:r>
            <a:endParaRPr/>
          </a:p>
          <a:p>
            <a:pPr indent="-311150" lvl="0" marL="457200" rtl="0" algn="l">
              <a:spcBef>
                <a:spcPts val="0"/>
              </a:spcBef>
              <a:spcAft>
                <a:spcPts val="0"/>
              </a:spcAft>
              <a:buSzPts val="1300"/>
              <a:buChar char="●"/>
            </a:pPr>
            <a:r>
              <a:rPr lang="en"/>
              <a:t>Loan approver bot on AWS that determines loan approval confidence and recommends lenders to the customer.</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318" name="Google Shape;318;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Observed</a:t>
            </a:r>
            <a:endParaRPr/>
          </a:p>
          <a:p>
            <a:pPr indent="-311150" lvl="0" marL="457200" rtl="0" algn="l">
              <a:spcBef>
                <a:spcPts val="1200"/>
              </a:spcBef>
              <a:spcAft>
                <a:spcPts val="0"/>
              </a:spcAft>
              <a:buSzPts val="1300"/>
              <a:buChar char="●"/>
            </a:pPr>
            <a:r>
              <a:rPr lang="en"/>
              <a:t>Availability of data - limited customer data information in a large enough sample size</a:t>
            </a:r>
            <a:endParaRPr/>
          </a:p>
          <a:p>
            <a:pPr indent="-311150" lvl="0" marL="457200" rtl="0" algn="l">
              <a:spcBef>
                <a:spcPts val="0"/>
              </a:spcBef>
              <a:spcAft>
                <a:spcPts val="0"/>
              </a:spcAft>
              <a:buSzPts val="1300"/>
              <a:buChar char="●"/>
            </a:pPr>
            <a:r>
              <a:rPr lang="en"/>
              <a:t>Randomising data - possibility if we were unable to find a reliable data set</a:t>
            </a:r>
            <a:endParaRPr/>
          </a:p>
          <a:p>
            <a:pPr indent="-311150" lvl="0" marL="457200" rtl="0" algn="l">
              <a:spcBef>
                <a:spcPts val="0"/>
              </a:spcBef>
              <a:spcAft>
                <a:spcPts val="0"/>
              </a:spcAft>
              <a:buSzPts val="1300"/>
              <a:buChar char="●"/>
            </a:pPr>
            <a:r>
              <a:rPr lang="en"/>
              <a:t>Had to reduce the size of the data set from 64,000 to 2,400 due to memory limitations</a:t>
            </a:r>
            <a:endParaRPr/>
          </a:p>
          <a:p>
            <a:pPr indent="-311150" lvl="0" marL="457200" rtl="0" algn="l">
              <a:spcBef>
                <a:spcPts val="0"/>
              </a:spcBef>
              <a:spcAft>
                <a:spcPts val="0"/>
              </a:spcAft>
              <a:buSzPts val="1300"/>
              <a:buChar char="●"/>
            </a:pPr>
            <a:r>
              <a:rPr lang="en"/>
              <a:t>Had to increase the size of the loan amount to mimic actual loan data </a:t>
            </a:r>
            <a:endParaRPr/>
          </a:p>
          <a:p>
            <a:pPr indent="-311150" lvl="0" marL="457200" rtl="0" algn="l">
              <a:spcBef>
                <a:spcPts val="0"/>
              </a:spcBef>
              <a:spcAft>
                <a:spcPts val="0"/>
              </a:spcAft>
              <a:buSzPts val="1300"/>
              <a:buChar char="●"/>
            </a:pPr>
            <a:r>
              <a:rPr lang="en"/>
              <a:t>Data source was from the US and not Australia. Lending criteria will be different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Summary</a:t>
            </a:r>
            <a:endParaRPr/>
          </a:p>
        </p:txBody>
      </p:sp>
      <p:sp>
        <p:nvSpPr>
          <p:cNvPr id="147" name="Google Shape;147;p15"/>
          <p:cNvSpPr txBox="1"/>
          <p:nvPr>
            <p:ph idx="1" type="body"/>
          </p:nvPr>
        </p:nvSpPr>
        <p:spPr>
          <a:xfrm>
            <a:off x="1336125" y="1554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Scikit-Learn </a:t>
            </a:r>
            <a:endParaRPr u="sng"/>
          </a:p>
          <a:p>
            <a:pPr indent="0" lvl="0" marL="0" rtl="0" algn="l">
              <a:spcBef>
                <a:spcPts val="1200"/>
              </a:spcBef>
              <a:spcAft>
                <a:spcPts val="0"/>
              </a:spcAft>
              <a:buNone/>
            </a:pPr>
            <a:r>
              <a:rPr lang="en"/>
              <a:t>. Ensemble Learning: Random Forest Classifier</a:t>
            </a:r>
            <a:endParaRPr/>
          </a:p>
          <a:p>
            <a:pPr indent="-311150" lvl="0" marL="457200" rtl="0" algn="l">
              <a:spcBef>
                <a:spcPts val="1200"/>
              </a:spcBef>
              <a:spcAft>
                <a:spcPts val="0"/>
              </a:spcAft>
              <a:buSzPts val="1300"/>
              <a:buChar char="-"/>
            </a:pPr>
            <a:r>
              <a:rPr lang="en"/>
              <a:t>Can handle large data sets easily as our data set had 64,000 entries</a:t>
            </a:r>
            <a:endParaRPr/>
          </a:p>
          <a:p>
            <a:pPr indent="-311150" lvl="0" marL="457200" rtl="0" algn="l">
              <a:spcBef>
                <a:spcPts val="0"/>
              </a:spcBef>
              <a:spcAft>
                <a:spcPts val="0"/>
              </a:spcAft>
              <a:buSzPts val="1300"/>
              <a:buChar char="-"/>
            </a:pPr>
            <a:r>
              <a:rPr lang="en"/>
              <a:t>Higher level of accuracy in predicting outcomes</a:t>
            </a:r>
            <a:endParaRPr/>
          </a:p>
          <a:p>
            <a:pPr indent="0" lvl="0" marL="0" rtl="0" algn="l">
              <a:spcBef>
                <a:spcPts val="1200"/>
              </a:spcBef>
              <a:spcAft>
                <a:spcPts val="0"/>
              </a:spcAft>
              <a:buNone/>
            </a:pPr>
            <a:r>
              <a:rPr lang="en"/>
              <a:t>. Easy Ensemble Classifier</a:t>
            </a:r>
            <a:endParaRPr/>
          </a:p>
          <a:p>
            <a:pPr indent="-311150" lvl="0" marL="457200" rtl="0" algn="l">
              <a:spcBef>
                <a:spcPts val="1200"/>
              </a:spcBef>
              <a:spcAft>
                <a:spcPts val="0"/>
              </a:spcAft>
              <a:buSzPts val="1300"/>
              <a:buChar char="-"/>
            </a:pPr>
            <a:r>
              <a:rPr lang="en"/>
              <a:t>Creates balanced samples of the training data set. This was relevant as our data set was skewed </a:t>
            </a:r>
            <a:r>
              <a:rPr lang="en"/>
              <a:t>towards loan declines (25%) vs loan approvals (75%)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Summary cont…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Logistic Regression</a:t>
            </a:r>
            <a:endParaRPr/>
          </a:p>
          <a:p>
            <a:pPr indent="-304958" lvl="0" marL="457200" rtl="0" algn="l">
              <a:spcBef>
                <a:spcPts val="1200"/>
              </a:spcBef>
              <a:spcAft>
                <a:spcPts val="0"/>
              </a:spcAft>
              <a:buSzPct val="100000"/>
              <a:buChar char="-"/>
            </a:pPr>
            <a:r>
              <a:rPr lang="en"/>
              <a:t>Determine the relationship between the dependent variable (loan approval) and the </a:t>
            </a:r>
            <a:r>
              <a:rPr lang="en"/>
              <a:t>independent</a:t>
            </a:r>
            <a:r>
              <a:rPr lang="en"/>
              <a:t> variables</a:t>
            </a:r>
            <a:endParaRPr/>
          </a:p>
          <a:p>
            <a:pPr indent="0" lvl="0" marL="0" rtl="0" algn="l">
              <a:spcBef>
                <a:spcPts val="1200"/>
              </a:spcBef>
              <a:spcAft>
                <a:spcPts val="0"/>
              </a:spcAft>
              <a:buNone/>
            </a:pPr>
            <a:r>
              <a:rPr lang="en"/>
              <a:t>. Random Oversampling</a:t>
            </a:r>
            <a:endParaRPr/>
          </a:p>
          <a:p>
            <a:pPr indent="-304958" lvl="0" marL="457200" rtl="0" algn="l">
              <a:spcBef>
                <a:spcPts val="1200"/>
              </a:spcBef>
              <a:spcAft>
                <a:spcPts val="0"/>
              </a:spcAft>
              <a:buSzPct val="100000"/>
              <a:buChar char="-"/>
            </a:pPr>
            <a:r>
              <a:rPr lang="en"/>
              <a:t>Able to supplement a minority class (loan declines)</a:t>
            </a:r>
            <a:endParaRPr/>
          </a:p>
          <a:p>
            <a:pPr indent="0" lvl="0" marL="0" rtl="0" algn="l">
              <a:spcBef>
                <a:spcPts val="1200"/>
              </a:spcBef>
              <a:spcAft>
                <a:spcPts val="0"/>
              </a:spcAft>
              <a:buNone/>
            </a:pPr>
            <a:r>
              <a:rPr lang="en"/>
              <a:t>. Undersampling: Cluster Centroids</a:t>
            </a:r>
            <a:endParaRPr/>
          </a:p>
          <a:p>
            <a:pPr indent="-304958" lvl="0" marL="457200" rtl="0" algn="l">
              <a:spcBef>
                <a:spcPts val="1200"/>
              </a:spcBef>
              <a:spcAft>
                <a:spcPts val="0"/>
              </a:spcAft>
              <a:buSzPct val="100000"/>
              <a:buChar char="-"/>
            </a:pPr>
            <a:r>
              <a:rPr lang="en"/>
              <a:t>Replace a cluster of data points in the Majority sample by the Cluster Centroid.</a:t>
            </a:r>
            <a:endParaRPr/>
          </a:p>
          <a:p>
            <a:pPr indent="0" lvl="0" marL="0" rtl="0" algn="l">
              <a:spcBef>
                <a:spcPts val="1200"/>
              </a:spcBef>
              <a:spcAft>
                <a:spcPts val="0"/>
              </a:spcAft>
              <a:buNone/>
            </a:pPr>
            <a:r>
              <a:rPr lang="en"/>
              <a:t>. SMOTE Oversampling</a:t>
            </a:r>
            <a:endParaRPr/>
          </a:p>
          <a:p>
            <a:pPr indent="-304958" lvl="0" marL="457200" rtl="0" algn="l">
              <a:spcBef>
                <a:spcPts val="1200"/>
              </a:spcBef>
              <a:spcAft>
                <a:spcPts val="0"/>
              </a:spcAft>
              <a:buSzPct val="100000"/>
              <a:buChar char="-"/>
            </a:pPr>
            <a:r>
              <a:rPr lang="en"/>
              <a:t>Create </a:t>
            </a:r>
            <a:r>
              <a:rPr lang="en"/>
              <a:t>synthetic</a:t>
            </a:r>
            <a:r>
              <a:rPr lang="en"/>
              <a:t> data points based on the original data points (no </a:t>
            </a:r>
            <a:r>
              <a:rPr lang="en"/>
              <a:t>duplicate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 &amp; Model Training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Review</a:t>
            </a:r>
            <a:endParaRPr/>
          </a:p>
          <a:p>
            <a:pPr indent="-311150" lvl="0" marL="457200" rtl="0" algn="l">
              <a:spcBef>
                <a:spcPts val="1200"/>
              </a:spcBef>
              <a:spcAft>
                <a:spcPts val="0"/>
              </a:spcAft>
              <a:buSzPts val="1300"/>
              <a:buChar char="●"/>
            </a:pPr>
            <a:r>
              <a:rPr lang="en"/>
              <a:t>Data was sourced from Kaggle using existing loan analysis projects</a:t>
            </a:r>
            <a:endParaRPr/>
          </a:p>
          <a:p>
            <a:pPr indent="-311150" lvl="0" marL="457200" rtl="0" algn="l">
              <a:spcBef>
                <a:spcPts val="0"/>
              </a:spcBef>
              <a:spcAft>
                <a:spcPts val="0"/>
              </a:spcAft>
              <a:buSzPts val="1300"/>
              <a:buChar char="●"/>
            </a:pPr>
            <a:r>
              <a:rPr lang="en"/>
              <a:t>Data source contained 64,000 entries with 45 columns</a:t>
            </a:r>
            <a:endParaRPr/>
          </a:p>
          <a:p>
            <a:pPr indent="-311150" lvl="0" marL="457200" rtl="0" algn="l">
              <a:spcBef>
                <a:spcPts val="0"/>
              </a:spcBef>
              <a:spcAft>
                <a:spcPts val="0"/>
              </a:spcAft>
              <a:buSzPts val="1300"/>
              <a:buChar char="●"/>
            </a:pPr>
            <a:r>
              <a:rPr lang="en"/>
              <a:t>Remove nulls</a:t>
            </a:r>
            <a:endParaRPr/>
          </a:p>
          <a:p>
            <a:pPr indent="-311150" lvl="0" marL="457200" rtl="0" algn="l">
              <a:spcBef>
                <a:spcPts val="0"/>
              </a:spcBef>
              <a:spcAft>
                <a:spcPts val="0"/>
              </a:spcAft>
              <a:buSzPts val="1300"/>
              <a:buChar char="●"/>
            </a:pPr>
            <a:r>
              <a:rPr lang="en"/>
              <a:t>Removed irrelevant columns and kept pertinent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4">
            <a:alphaModFix/>
          </a:blip>
          <a:stretch>
            <a:fillRect/>
          </a:stretch>
        </p:blipFill>
        <p:spPr>
          <a:xfrm>
            <a:off x="1480538" y="3445227"/>
            <a:ext cx="6182924" cy="60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 &amp; Model Training cont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311150" lvl="0" marL="457200" rtl="0" algn="l">
              <a:spcBef>
                <a:spcPts val="1200"/>
              </a:spcBef>
              <a:spcAft>
                <a:spcPts val="0"/>
              </a:spcAft>
              <a:buSzPts val="1300"/>
              <a:buChar char="●"/>
            </a:pPr>
            <a:r>
              <a:rPr lang="en"/>
              <a:t>70% to training and 30% to testing</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Feature engineering: Cleanup and dropping columns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2254975" y="731001"/>
            <a:ext cx="4634050" cy="4154825"/>
          </a:xfrm>
          <a:prstGeom prst="rect">
            <a:avLst/>
          </a:prstGeom>
          <a:noFill/>
          <a:ln>
            <a:noFill/>
          </a:ln>
        </p:spPr>
      </p:pic>
      <p:sp>
        <p:nvSpPr>
          <p:cNvPr id="172" name="Google Shape;172;p19"/>
          <p:cNvSpPr txBox="1"/>
          <p:nvPr/>
        </p:nvSpPr>
        <p:spPr>
          <a:xfrm>
            <a:off x="825800" y="185925"/>
            <a:ext cx="3000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Colab integration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Feature Importances</a:t>
            </a:r>
            <a:endParaRPr/>
          </a:p>
          <a:p>
            <a:pPr indent="-311150" lvl="0" marL="457200" rtl="0" algn="l">
              <a:spcBef>
                <a:spcPts val="0"/>
              </a:spcBef>
              <a:spcAft>
                <a:spcPts val="0"/>
              </a:spcAft>
              <a:buSzPts val="1300"/>
              <a:buChar char="●"/>
            </a:pPr>
            <a:r>
              <a:rPr lang="en"/>
              <a:t>Confusion Matrix</a:t>
            </a:r>
            <a:endParaRPr/>
          </a:p>
          <a:p>
            <a:pPr indent="-311150" lvl="0" marL="457200" rtl="0" algn="l">
              <a:spcBef>
                <a:spcPts val="0"/>
              </a:spcBef>
              <a:spcAft>
                <a:spcPts val="0"/>
              </a:spcAft>
              <a:buSzPts val="1300"/>
              <a:buChar char="●"/>
            </a:pPr>
            <a:r>
              <a:rPr lang="en"/>
              <a:t>Balanced Accuracy Score</a:t>
            </a:r>
            <a:endParaRPr/>
          </a:p>
          <a:p>
            <a:pPr indent="-311150" lvl="0" marL="457200" rtl="0" algn="l">
              <a:spcBef>
                <a:spcPts val="0"/>
              </a:spcBef>
              <a:spcAft>
                <a:spcPts val="0"/>
              </a:spcAft>
              <a:buSzPts val="1300"/>
              <a:buChar char="●"/>
            </a:pPr>
            <a:r>
              <a:rPr lang="en"/>
              <a:t>AUC-ROC</a:t>
            </a:r>
            <a:endParaRPr/>
          </a:p>
          <a:p>
            <a:pPr indent="-311150" lvl="0" marL="457200" rtl="0" algn="l">
              <a:spcBef>
                <a:spcPts val="0"/>
              </a:spcBef>
              <a:spcAft>
                <a:spcPts val="0"/>
              </a:spcAft>
              <a:buSzPts val="1300"/>
              <a:buChar char="●"/>
            </a:pPr>
            <a:r>
              <a:rPr lang="en"/>
              <a:t>Classification Report</a:t>
            </a:r>
            <a:endParaRPr/>
          </a:p>
          <a:p>
            <a:pPr indent="-311150" lvl="0" marL="457200" rtl="0" algn="l">
              <a:spcBef>
                <a:spcPts val="0"/>
              </a:spcBef>
              <a:spcAft>
                <a:spcPts val="0"/>
              </a:spcAft>
              <a:buSzPts val="1300"/>
              <a:buChar char="●"/>
            </a:pPr>
            <a:r>
              <a:rPr lang="en"/>
              <a:t>Cross Validation</a:t>
            </a:r>
            <a:endParaRPr/>
          </a:p>
          <a:p>
            <a:pPr indent="-311150" lvl="0" marL="457200" rtl="0" algn="l">
              <a:spcBef>
                <a:spcPts val="0"/>
              </a:spcBef>
              <a:spcAft>
                <a:spcPts val="0"/>
              </a:spcAft>
              <a:buSzPts val="1300"/>
              <a:buChar char="●"/>
            </a:pPr>
            <a:r>
              <a:rPr lang="en"/>
              <a:t>Visualisation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656038" y="1432900"/>
            <a:ext cx="5831916" cy="3508975"/>
          </a:xfrm>
          <a:prstGeom prst="rect">
            <a:avLst/>
          </a:prstGeom>
          <a:noFill/>
          <a:ln>
            <a:noFill/>
          </a:ln>
        </p:spPr>
      </p:pic>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85" name="Google Shape;185;p21"/>
          <p:cNvSpPr txBox="1"/>
          <p:nvPr/>
        </p:nvSpPr>
        <p:spPr>
          <a:xfrm>
            <a:off x="1367225" y="946100"/>
            <a:ext cx="3000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Feature Importance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