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d8e8e1f53_4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1d8e8e1f53_4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d8e8e1f53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d8e8e1f53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d8e8e1f53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1d8e8e1f53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d8e8e1f53_4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1d8e8e1f53_4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d8e8e1f53_4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11d8e8e1f53_4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d8e8e1f53_4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1d8e8e1f53_4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d8e8e1f53_4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1d8e8e1f53_4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d8e8e1f53_4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1d8e8e1f53_4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d8e8e1f53_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1d8e8e1f53_4_1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d8e8e1f53_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1d8e8e1f53_4_18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d8e8e1f53_4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1d8e8e1f53_4_2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d8e8e1f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1d8e8e1f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d8e8e1f53_4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1d8e8e1f53_4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d8e8e1f53_8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1d8e8e1f53_8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5" name="Shape 85"/>
        <p:cNvGrpSpPr/>
        <p:nvPr/>
      </p:nvGrpSpPr>
      <p:grpSpPr>
        <a:xfrm>
          <a:off x="0" y="0"/>
          <a:ext cx="0" cy="0"/>
          <a:chOff x="0" y="0"/>
          <a:chExt cx="0" cy="0"/>
        </a:xfrm>
      </p:grpSpPr>
      <p:grpSp>
        <p:nvGrpSpPr>
          <p:cNvPr id="86" name="Google Shape;86;p14"/>
          <p:cNvGrpSpPr/>
          <p:nvPr/>
        </p:nvGrpSpPr>
        <p:grpSpPr>
          <a:xfrm>
            <a:off x="0" y="-6350"/>
            <a:ext cx="9144000" cy="5149850"/>
            <a:chOff x="0" y="-8467"/>
            <a:chExt cx="12192000" cy="6866467"/>
          </a:xfrm>
        </p:grpSpPr>
        <p:cxnSp>
          <p:nvCxnSpPr>
            <p:cNvPr id="87" name="Google Shape;87;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8" name="Google Shape;88;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89" name="Google Shape;89;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90" name="Google Shape;90;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91" name="Google Shape;91;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93" name="Google Shape;93;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94" name="Google Shape;94;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95" name="Google Shape;95;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99" name="Google Shape;99;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3600"/>
              <a:buFont typeface="Trebuchet MS"/>
              <a:buNone/>
              <a:defRPr sz="3600"/>
            </a:lvl1pPr>
            <a:lvl2pPr lvl="1" algn="ctr">
              <a:spcBef>
                <a:spcPts val="0"/>
              </a:spcBef>
              <a:spcAft>
                <a:spcPts val="0"/>
              </a:spcAft>
              <a:buClr>
                <a:schemeClr val="dk2"/>
              </a:buClr>
              <a:buSzPts val="3600"/>
              <a:buNone/>
              <a:defRPr sz="3600"/>
            </a:lvl2pPr>
            <a:lvl3pPr lvl="2" algn="ctr">
              <a:spcBef>
                <a:spcPts val="0"/>
              </a:spcBef>
              <a:spcAft>
                <a:spcPts val="0"/>
              </a:spcAft>
              <a:buClr>
                <a:schemeClr val="dk2"/>
              </a:buClr>
              <a:buSzPts val="3600"/>
              <a:buNone/>
              <a:defRPr sz="3600"/>
            </a:lvl3pPr>
            <a:lvl4pPr lvl="3" algn="ctr">
              <a:spcBef>
                <a:spcPts val="0"/>
              </a:spcBef>
              <a:spcAft>
                <a:spcPts val="0"/>
              </a:spcAft>
              <a:buClr>
                <a:schemeClr val="dk2"/>
              </a:buClr>
              <a:buSzPts val="3600"/>
              <a:buNone/>
              <a:defRPr sz="3600"/>
            </a:lvl4pPr>
            <a:lvl5pPr lvl="4" algn="ctr">
              <a:spcBef>
                <a:spcPts val="0"/>
              </a:spcBef>
              <a:spcAft>
                <a:spcPts val="0"/>
              </a:spcAft>
              <a:buClr>
                <a:schemeClr val="dk2"/>
              </a:buClr>
              <a:buSzPts val="3600"/>
              <a:buNone/>
              <a:defRPr sz="3600"/>
            </a:lvl5pPr>
            <a:lvl6pPr lvl="5" algn="ctr">
              <a:spcBef>
                <a:spcPts val="0"/>
              </a:spcBef>
              <a:spcAft>
                <a:spcPts val="0"/>
              </a:spcAft>
              <a:buClr>
                <a:schemeClr val="dk2"/>
              </a:buClr>
              <a:buSzPts val="3600"/>
              <a:buNone/>
              <a:defRPr sz="3600"/>
            </a:lvl6pPr>
            <a:lvl7pPr lvl="6" algn="ctr">
              <a:spcBef>
                <a:spcPts val="0"/>
              </a:spcBef>
              <a:spcAft>
                <a:spcPts val="0"/>
              </a:spcAft>
              <a:buClr>
                <a:schemeClr val="dk2"/>
              </a:buClr>
              <a:buSzPts val="3600"/>
              <a:buNone/>
              <a:defRPr sz="3600"/>
            </a:lvl7pPr>
            <a:lvl8pPr lvl="7" algn="ctr">
              <a:spcBef>
                <a:spcPts val="0"/>
              </a:spcBef>
              <a:spcAft>
                <a:spcPts val="0"/>
              </a:spcAft>
              <a:buClr>
                <a:schemeClr val="dk2"/>
              </a:buClr>
              <a:buSzPts val="3600"/>
              <a:buNone/>
              <a:defRPr sz="3600"/>
            </a:lvl8pPr>
            <a:lvl9pPr lvl="8" algn="ctr">
              <a:spcBef>
                <a:spcPts val="0"/>
              </a:spcBef>
              <a:spcAft>
                <a:spcPts val="0"/>
              </a:spcAft>
              <a:buClr>
                <a:schemeClr val="dk2"/>
              </a:buClr>
              <a:buSzPts val="3600"/>
              <a:buNone/>
              <a:defRPr sz="3600"/>
            </a:lvl9pPr>
          </a:lstStyle>
          <a:p/>
        </p:txBody>
      </p:sp>
      <p:sp>
        <p:nvSpPr>
          <p:cNvPr id="104" name="Google Shape;10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107" name="Google Shape;10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SzPts val="1800"/>
              <a:buChar char="●"/>
              <a:defRPr/>
            </a:lvl1pPr>
            <a:lvl2pPr indent="-317500" lvl="1" marL="914400" algn="l">
              <a:spcBef>
                <a:spcPts val="1600"/>
              </a:spcBef>
              <a:spcAft>
                <a:spcPts val="0"/>
              </a:spcAft>
              <a:buSzPts val="1400"/>
              <a:buChar char="○"/>
              <a:defRPr/>
            </a:lvl2pPr>
            <a:lvl3pPr indent="-317500" lvl="2" marL="1371600" algn="l">
              <a:spcBef>
                <a:spcPts val="1600"/>
              </a:spcBef>
              <a:spcAft>
                <a:spcPts val="0"/>
              </a:spcAft>
              <a:buSzPts val="1400"/>
              <a:buChar char="■"/>
              <a:defRPr/>
            </a:lvl3pPr>
            <a:lvl4pPr indent="-317500" lvl="3" marL="1828800" algn="l">
              <a:spcBef>
                <a:spcPts val="1600"/>
              </a:spcBef>
              <a:spcAft>
                <a:spcPts val="0"/>
              </a:spcAft>
              <a:buSzPts val="1400"/>
              <a:buChar char="●"/>
              <a:defRPr/>
            </a:lvl4pPr>
            <a:lvl5pPr indent="-317500" lvl="4" marL="2286000" algn="l">
              <a:spcBef>
                <a:spcPts val="1600"/>
              </a:spcBef>
              <a:spcAft>
                <a:spcPts val="0"/>
              </a:spcAft>
              <a:buSzPts val="1400"/>
              <a:buChar char="○"/>
              <a:defRPr/>
            </a:lvl5pPr>
            <a:lvl6pPr indent="-317500" lvl="5" marL="2743200" algn="l">
              <a:spcBef>
                <a:spcPts val="1600"/>
              </a:spcBef>
              <a:spcAft>
                <a:spcPts val="0"/>
              </a:spcAft>
              <a:buSzPts val="1400"/>
              <a:buChar char="■"/>
              <a:defRPr/>
            </a:lvl6pPr>
            <a:lvl7pPr indent="-317500" lvl="6" marL="3200400" algn="l">
              <a:spcBef>
                <a:spcPts val="1600"/>
              </a:spcBef>
              <a:spcAft>
                <a:spcPts val="0"/>
              </a:spcAft>
              <a:buSzPts val="1400"/>
              <a:buChar char="●"/>
              <a:defRPr/>
            </a:lvl7pPr>
            <a:lvl8pPr indent="-317500" lvl="7" marL="3657600" algn="l">
              <a:spcBef>
                <a:spcPts val="1600"/>
              </a:spcBef>
              <a:spcAft>
                <a:spcPts val="0"/>
              </a:spcAft>
              <a:buSzPts val="1400"/>
              <a:buChar char="○"/>
              <a:defRPr/>
            </a:lvl8pPr>
            <a:lvl9pPr indent="-317500" lvl="8" marL="4114800" algn="l">
              <a:spcBef>
                <a:spcPts val="1600"/>
              </a:spcBef>
              <a:spcAft>
                <a:spcPts val="1600"/>
              </a:spcAft>
              <a:buSzPts val="1400"/>
              <a:buChar char="■"/>
              <a:defRPr/>
            </a:lvl9pPr>
          </a:lstStyle>
          <a:p/>
        </p:txBody>
      </p:sp>
      <p:sp>
        <p:nvSpPr>
          <p:cNvPr id="108" name="Google Shape;10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7"/>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2" name="Google Shape;112;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15" name="Shape 115"/>
        <p:cNvGrpSpPr/>
        <p:nvPr/>
      </p:nvGrpSpPr>
      <p:grpSpPr>
        <a:xfrm>
          <a:off x="0" y="0"/>
          <a:ext cx="0" cy="0"/>
          <a:chOff x="0" y="0"/>
          <a:chExt cx="0" cy="0"/>
        </a:xfrm>
      </p:grpSpPr>
      <p:sp>
        <p:nvSpPr>
          <p:cNvPr id="116" name="Google Shape;116;p18"/>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8"/>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8" name="Google Shape;118;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9"/>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4" name="Google Shape;124;p19"/>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5" name="Google Shape;125;p1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20"/>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0"/>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31" name="Google Shape;131;p20"/>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2" name="Google Shape;132;p20"/>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133" name="Google Shape;133;p20"/>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4" name="Google Shape;134;p2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2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23"/>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9" name="Google Shape;149;p23"/>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150" name="Google Shape;150;p2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24"/>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p:nvPr>
            <p:ph idx="2" type="pic"/>
          </p:nvPr>
        </p:nvSpPr>
        <p:spPr>
          <a:xfrm>
            <a:off x="508001" y="457200"/>
            <a:ext cx="6447501" cy="2884289"/>
          </a:xfrm>
          <a:prstGeom prst="rect">
            <a:avLst/>
          </a:prstGeom>
          <a:noFill/>
          <a:ln>
            <a:noFill/>
          </a:ln>
        </p:spPr>
      </p:sp>
      <p:sp>
        <p:nvSpPr>
          <p:cNvPr id="156" name="Google Shape;156;p24"/>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57" name="Google Shape;157;p2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60" name="Shape 160"/>
        <p:cNvGrpSpPr/>
        <p:nvPr/>
      </p:nvGrpSpPr>
      <p:grpSpPr>
        <a:xfrm>
          <a:off x="0" y="0"/>
          <a:ext cx="0" cy="0"/>
          <a:chOff x="0" y="0"/>
          <a:chExt cx="0" cy="0"/>
        </a:xfrm>
      </p:grpSpPr>
      <p:sp>
        <p:nvSpPr>
          <p:cNvPr id="161" name="Google Shape;161;p25"/>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5"/>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63" name="Google Shape;163;p2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66" name="Shape 166"/>
        <p:cNvGrpSpPr/>
        <p:nvPr/>
      </p:nvGrpSpPr>
      <p:grpSpPr>
        <a:xfrm>
          <a:off x="0" y="0"/>
          <a:ext cx="0" cy="0"/>
          <a:chOff x="0" y="0"/>
          <a:chExt cx="0" cy="0"/>
        </a:xfrm>
      </p:grpSpPr>
      <p:sp>
        <p:nvSpPr>
          <p:cNvPr id="167" name="Google Shape;167;p26"/>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6"/>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69" name="Google Shape;169;p26"/>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70" name="Google Shape;170;p2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26"/>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a:p>
        </p:txBody>
      </p:sp>
      <p:sp>
        <p:nvSpPr>
          <p:cNvPr id="174" name="Google Shape;174;p2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b="0" i="0" sz="105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75" name="Shape 175"/>
        <p:cNvGrpSpPr/>
        <p:nvPr/>
      </p:nvGrpSpPr>
      <p:grpSpPr>
        <a:xfrm>
          <a:off x="0" y="0"/>
          <a:ext cx="0" cy="0"/>
          <a:chOff x="0" y="0"/>
          <a:chExt cx="0" cy="0"/>
        </a:xfrm>
      </p:grpSpPr>
      <p:sp>
        <p:nvSpPr>
          <p:cNvPr id="176" name="Google Shape;176;p27"/>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7"/>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78" name="Google Shape;178;p2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81" name="Shape 181"/>
        <p:cNvGrpSpPr/>
        <p:nvPr/>
      </p:nvGrpSpPr>
      <p:grpSpPr>
        <a:xfrm>
          <a:off x="0" y="0"/>
          <a:ext cx="0" cy="0"/>
          <a:chOff x="0" y="0"/>
          <a:chExt cx="0" cy="0"/>
        </a:xfrm>
      </p:grpSpPr>
      <p:sp>
        <p:nvSpPr>
          <p:cNvPr id="182" name="Google Shape;182;p28"/>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8"/>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84" name="Google Shape;184;p28"/>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85" name="Google Shape;185;p2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8"/>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a:p>
        </p:txBody>
      </p:sp>
      <p:sp>
        <p:nvSpPr>
          <p:cNvPr id="189" name="Google Shape;189;p28"/>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90" name="Shape 190"/>
        <p:cNvGrpSpPr/>
        <p:nvPr/>
      </p:nvGrpSpPr>
      <p:grpSpPr>
        <a:xfrm>
          <a:off x="0" y="0"/>
          <a:ext cx="0" cy="0"/>
          <a:chOff x="0" y="0"/>
          <a:chExt cx="0" cy="0"/>
        </a:xfrm>
      </p:grpSpPr>
      <p:sp>
        <p:nvSpPr>
          <p:cNvPr id="191" name="Google Shape;191;p29"/>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9"/>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93" name="Google Shape;193;p29"/>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94" name="Google Shape;194;p2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7" name="Shape 197"/>
        <p:cNvGrpSpPr/>
        <p:nvPr/>
      </p:nvGrpSpPr>
      <p:grpSpPr>
        <a:xfrm>
          <a:off x="0" y="0"/>
          <a:ext cx="0" cy="0"/>
          <a:chOff x="0" y="0"/>
          <a:chExt cx="0" cy="0"/>
        </a:xfrm>
      </p:grpSpPr>
      <p:sp>
        <p:nvSpPr>
          <p:cNvPr id="198" name="Google Shape;198;p30"/>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0"/>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200" name="Google Shape;200;p3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3" name="Shape 203"/>
        <p:cNvGrpSpPr/>
        <p:nvPr/>
      </p:nvGrpSpPr>
      <p:grpSpPr>
        <a:xfrm>
          <a:off x="0" y="0"/>
          <a:ext cx="0" cy="0"/>
          <a:chOff x="0" y="0"/>
          <a:chExt cx="0" cy="0"/>
        </a:xfrm>
      </p:grpSpPr>
      <p:sp>
        <p:nvSpPr>
          <p:cNvPr id="204" name="Google Shape;204;p31"/>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1"/>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206" name="Google Shape;206;p3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3.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grpSp>
        <p:nvGrpSpPr>
          <p:cNvPr id="69" name="Google Shape;69;p13"/>
          <p:cNvGrpSpPr/>
          <p:nvPr/>
        </p:nvGrpSpPr>
        <p:grpSpPr>
          <a:xfrm>
            <a:off x="0" y="-6350"/>
            <a:ext cx="9144000" cy="5149850"/>
            <a:chOff x="0" y="-8467"/>
            <a:chExt cx="12192000" cy="6866467"/>
          </a:xfrm>
        </p:grpSpPr>
        <p:cxnSp>
          <p:nvCxnSpPr>
            <p:cNvPr id="70" name="Google Shape;70;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1" name="Google Shape;71;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2" name="Google Shape;72;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3" name="Google Shape;73;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4" name="Google Shape;74;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6" name="Google Shape;76;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7" name="Google Shape;77;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8" name="Google Shape;78;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81" name="Google Shape;81;p1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82" name="Google Shape;82;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3" name="Google Shape;83;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84" name="Google Shape;84;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1130300" y="1498600"/>
            <a:ext cx="5825100" cy="123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1"/>
              </a:buClr>
              <a:buSzPts val="4000"/>
              <a:buFont typeface="Trebuchet MS"/>
              <a:buNone/>
            </a:pPr>
            <a:r>
              <a:rPr lang="en"/>
              <a:t>Property Finder</a:t>
            </a:r>
            <a:endParaRPr/>
          </a:p>
        </p:txBody>
      </p:sp>
      <p:sp>
        <p:nvSpPr>
          <p:cNvPr id="214" name="Google Shape;214;p32"/>
          <p:cNvSpPr txBox="1"/>
          <p:nvPr>
            <p:ph idx="1" type="subTitle"/>
          </p:nvPr>
        </p:nvSpPr>
        <p:spPr>
          <a:xfrm>
            <a:off x="1130300" y="2809525"/>
            <a:ext cx="5825100" cy="8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040"/>
              <a:buNone/>
            </a:pPr>
            <a:r>
              <a:rPr lang="en">
                <a:highlight>
                  <a:srgbClr val="FFFF00"/>
                </a:highlight>
              </a:rPr>
              <a:t>Daniel, Mark, Lucis</a:t>
            </a:r>
            <a:endParaRPr>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1"/>
          <p:cNvPicPr preferRelativeResize="0"/>
          <p:nvPr/>
        </p:nvPicPr>
        <p:blipFill>
          <a:blip r:embed="rId3">
            <a:alphaModFix/>
          </a:blip>
          <a:stretch>
            <a:fillRect/>
          </a:stretch>
        </p:blipFill>
        <p:spPr>
          <a:xfrm>
            <a:off x="392925" y="231825"/>
            <a:ext cx="3957200" cy="4319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Streamlit</a:t>
            </a:r>
            <a:endParaRPr/>
          </a:p>
        </p:txBody>
      </p:sp>
      <p:sp>
        <p:nvSpPr>
          <p:cNvPr id="362" name="Google Shape;362;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Technologies and methods Utilised:</a:t>
            </a:r>
            <a:endParaRPr/>
          </a:p>
          <a:p>
            <a:pPr indent="-317500" lvl="1" marL="914400" rtl="0" algn="l">
              <a:spcBef>
                <a:spcPts val="0"/>
              </a:spcBef>
              <a:spcAft>
                <a:spcPts val="0"/>
              </a:spcAft>
              <a:buSzPts val="1400"/>
              <a:buChar char="○"/>
            </a:pPr>
            <a:r>
              <a:rPr lang="en"/>
              <a:t>Additional Streamlit modules</a:t>
            </a:r>
            <a:endParaRPr/>
          </a:p>
          <a:p>
            <a:pPr indent="-317500" lvl="1" marL="914400" rtl="0" algn="l">
              <a:spcBef>
                <a:spcPts val="0"/>
              </a:spcBef>
              <a:spcAft>
                <a:spcPts val="0"/>
              </a:spcAft>
              <a:buSzPts val="1400"/>
              <a:buChar char="○"/>
            </a:pPr>
            <a:r>
              <a:rPr lang="en"/>
              <a:t>Ganache</a:t>
            </a:r>
            <a:endParaRPr/>
          </a:p>
          <a:p>
            <a:pPr indent="-317500" lvl="1" marL="914400" rtl="0" algn="l">
              <a:spcBef>
                <a:spcPts val="0"/>
              </a:spcBef>
              <a:spcAft>
                <a:spcPts val="0"/>
              </a:spcAft>
              <a:buSzPts val="1400"/>
              <a:buChar char="○"/>
            </a:pPr>
            <a:r>
              <a:rPr lang="en"/>
              <a:t>ABI connecting code</a:t>
            </a:r>
            <a:endParaRPr/>
          </a:p>
          <a:p>
            <a:pPr indent="-317500" lvl="1" marL="914400" rtl="0" algn="l">
              <a:spcBef>
                <a:spcPts val="0"/>
              </a:spcBef>
              <a:spcAft>
                <a:spcPts val="0"/>
              </a:spcAft>
              <a:buSzPts val="1400"/>
              <a:buChar char="○"/>
            </a:pPr>
            <a:r>
              <a:rPr lang="en"/>
              <a:t>testing/troubleshooting</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Completed Initial working prototype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p:txBody>
      </p:sp>
      <p:pic>
        <p:nvPicPr>
          <p:cNvPr id="363" name="Google Shape;363;p42"/>
          <p:cNvPicPr preferRelativeResize="0"/>
          <p:nvPr/>
        </p:nvPicPr>
        <p:blipFill>
          <a:blip r:embed="rId3">
            <a:alphaModFix/>
          </a:blip>
          <a:stretch>
            <a:fillRect/>
          </a:stretch>
        </p:blipFill>
        <p:spPr>
          <a:xfrm>
            <a:off x="800100" y="3325875"/>
            <a:ext cx="5612701" cy="1243000"/>
          </a:xfrm>
          <a:prstGeom prst="rect">
            <a:avLst/>
          </a:prstGeom>
          <a:noFill/>
          <a:ln>
            <a:noFill/>
          </a:ln>
        </p:spPr>
      </p:pic>
      <p:pic>
        <p:nvPicPr>
          <p:cNvPr id="364" name="Google Shape;364;p42"/>
          <p:cNvPicPr preferRelativeResize="0"/>
          <p:nvPr/>
        </p:nvPicPr>
        <p:blipFill rotWithShape="1">
          <a:blip r:embed="rId4">
            <a:alphaModFix/>
          </a:blip>
          <a:srcRect b="0" l="0" r="17362" t="0"/>
          <a:stretch/>
        </p:blipFill>
        <p:spPr>
          <a:xfrm>
            <a:off x="4061225" y="1152475"/>
            <a:ext cx="2957526" cy="1467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574125" y="19984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1"/>
              </a:buClr>
              <a:buSzPts val="3600"/>
              <a:buFont typeface="Trebuchet MS"/>
              <a:buNone/>
            </a:pPr>
            <a:r>
              <a:rPr lang="en"/>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Challenges</a:t>
            </a:r>
            <a:endParaRPr/>
          </a:p>
        </p:txBody>
      </p:sp>
      <p:sp>
        <p:nvSpPr>
          <p:cNvPr id="375" name="Google Shape;375;p44"/>
          <p:cNvSpPr txBox="1"/>
          <p:nvPr>
            <p:ph idx="1" type="body"/>
          </p:nvPr>
        </p:nvSpPr>
        <p:spPr>
          <a:xfrm>
            <a:off x="311700" y="1152475"/>
            <a:ext cx="8520600" cy="158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Streamlit date time slider wouldn’t work</a:t>
            </a:r>
            <a:endParaRPr/>
          </a:p>
          <a:p>
            <a:pPr indent="-342900" lvl="0" marL="457200" rtl="0" algn="l">
              <a:spcBef>
                <a:spcPts val="0"/>
              </a:spcBef>
              <a:spcAft>
                <a:spcPts val="0"/>
              </a:spcAft>
              <a:buSzPts val="1800"/>
              <a:buChar char="●"/>
            </a:pPr>
            <a:r>
              <a:rPr lang="en"/>
              <a:t>Could only add one date through </a:t>
            </a:r>
            <a:r>
              <a:rPr lang="en"/>
              <a:t>calendar</a:t>
            </a:r>
            <a:r>
              <a:rPr lang="en"/>
              <a:t>.</a:t>
            </a:r>
            <a:endParaRPr/>
          </a:p>
          <a:p>
            <a:pPr indent="-342900" lvl="0" marL="457200" rtl="0" algn="l">
              <a:spcBef>
                <a:spcPts val="0"/>
              </a:spcBef>
              <a:spcAft>
                <a:spcPts val="0"/>
              </a:spcAft>
              <a:buSzPts val="1800"/>
              <a:buChar char="●"/>
            </a:pPr>
            <a:r>
              <a:rPr lang="en"/>
              <a:t>Only alternative was to simply add days through </a:t>
            </a:r>
            <a:br>
              <a:rPr lang="en"/>
            </a:br>
            <a:r>
              <a:rPr lang="en"/>
              <a:t>counter</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76" name="Google Shape;376;p44"/>
          <p:cNvPicPr preferRelativeResize="0"/>
          <p:nvPr/>
        </p:nvPicPr>
        <p:blipFill>
          <a:blip r:embed="rId3">
            <a:alphaModFix/>
          </a:blip>
          <a:stretch>
            <a:fillRect/>
          </a:stretch>
        </p:blipFill>
        <p:spPr>
          <a:xfrm>
            <a:off x="5183122" y="739000"/>
            <a:ext cx="2309750" cy="2757050"/>
          </a:xfrm>
          <a:prstGeom prst="rect">
            <a:avLst/>
          </a:prstGeom>
          <a:noFill/>
          <a:ln>
            <a:noFill/>
          </a:ln>
        </p:spPr>
      </p:pic>
      <p:sp>
        <p:nvSpPr>
          <p:cNvPr id="377" name="Google Shape;377;p44"/>
          <p:cNvSpPr txBox="1"/>
          <p:nvPr>
            <p:ph type="title"/>
          </p:nvPr>
        </p:nvSpPr>
        <p:spPr>
          <a:xfrm>
            <a:off x="311700" y="28584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Next steps</a:t>
            </a:r>
            <a:endParaRPr/>
          </a:p>
        </p:txBody>
      </p:sp>
      <p:sp>
        <p:nvSpPr>
          <p:cNvPr id="378" name="Google Shape;378;p44"/>
          <p:cNvSpPr txBox="1"/>
          <p:nvPr>
            <p:ph idx="1" type="body"/>
          </p:nvPr>
        </p:nvSpPr>
        <p:spPr>
          <a:xfrm>
            <a:off x="311700" y="3354000"/>
            <a:ext cx="8520600" cy="116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Increase performance of user interface</a:t>
            </a:r>
            <a:endParaRPr/>
          </a:p>
          <a:p>
            <a:pPr indent="-342900" lvl="0" marL="457200" rtl="0" algn="l">
              <a:spcBef>
                <a:spcPts val="0"/>
              </a:spcBef>
              <a:spcAft>
                <a:spcPts val="0"/>
              </a:spcAft>
              <a:buSzPts val="1800"/>
              <a:buChar char="●"/>
            </a:pPr>
            <a:r>
              <a:rPr lang="en"/>
              <a:t>Additional functionality for user experience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Links</a:t>
            </a:r>
            <a:endParaRPr/>
          </a:p>
        </p:txBody>
      </p:sp>
      <p:sp>
        <p:nvSpPr>
          <p:cNvPr id="384" name="Google Shape;384;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Deployed application.</a:t>
            </a:r>
            <a:endParaRPr/>
          </a:p>
          <a:p>
            <a:pPr indent="-342900" lvl="0" marL="457200" rtl="0" algn="l">
              <a:spcBef>
                <a:spcPts val="0"/>
              </a:spcBef>
              <a:spcAft>
                <a:spcPts val="0"/>
              </a:spcAft>
              <a:buSzPts val="1800"/>
              <a:buChar char="●"/>
            </a:pPr>
            <a:r>
              <a:rPr lang="en"/>
              <a:t>GitHub repo.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310675"/>
            <a:ext cx="51939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accent1"/>
              </a:buClr>
              <a:buSzPts val="3600"/>
              <a:buFont typeface="Trebuchet MS"/>
              <a:buNone/>
            </a:pPr>
            <a:r>
              <a:rPr lang="en"/>
              <a:t>Executive Summary</a:t>
            </a:r>
            <a:endParaRPr/>
          </a:p>
        </p:txBody>
      </p:sp>
      <p:sp>
        <p:nvSpPr>
          <p:cNvPr id="220" name="Google Shape;220;p33"/>
          <p:cNvSpPr txBox="1"/>
          <p:nvPr>
            <p:ph idx="4294967295" type="body"/>
          </p:nvPr>
        </p:nvSpPr>
        <p:spPr>
          <a:xfrm>
            <a:off x="311700" y="1152475"/>
            <a:ext cx="66963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Team DML developed a working prototype </a:t>
            </a:r>
            <a:r>
              <a:rPr lang="en"/>
              <a:t>application, </a:t>
            </a:r>
            <a:r>
              <a:rPr lang="en"/>
              <a:t>‘Property Finder’ for customers to Rent or Buy property, utilising cryptocurrency accepted transactions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Concept</a:t>
            </a:r>
            <a:endParaRPr/>
          </a:p>
        </p:txBody>
      </p:sp>
      <p:sp>
        <p:nvSpPr>
          <p:cNvPr id="226" name="Google Shape;226;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Concept: Property Finder</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Reason for developing:</a:t>
            </a:r>
            <a:endParaRPr/>
          </a:p>
          <a:p>
            <a:pPr indent="-342900" lvl="1" marL="914400" rtl="0" algn="l">
              <a:spcBef>
                <a:spcPts val="0"/>
              </a:spcBef>
              <a:spcAft>
                <a:spcPts val="0"/>
              </a:spcAft>
              <a:buSzPts val="1800"/>
              <a:buChar char="○"/>
            </a:pPr>
            <a:r>
              <a:rPr lang="en"/>
              <a:t>Simply pay with Cryptocurrency without additional third party involvements</a:t>
            </a:r>
            <a:endParaRPr/>
          </a:p>
          <a:p>
            <a:pPr indent="-317500" lvl="1" marL="914400" rtl="0" algn="l">
              <a:spcBef>
                <a:spcPts val="0"/>
              </a:spcBef>
              <a:spcAft>
                <a:spcPts val="0"/>
              </a:spcAft>
              <a:buSzPts val="1400"/>
              <a:buChar char="○"/>
            </a:pPr>
            <a:r>
              <a:rPr lang="en"/>
              <a:t>Less fees</a:t>
            </a:r>
            <a:endParaRPr/>
          </a:p>
          <a:p>
            <a:pPr indent="-317500" lvl="1" marL="914400" rtl="0" algn="l">
              <a:spcBef>
                <a:spcPts val="0"/>
              </a:spcBef>
              <a:spcAft>
                <a:spcPts val="0"/>
              </a:spcAft>
              <a:buSzPts val="1400"/>
              <a:buChar char="○"/>
            </a:pPr>
            <a:r>
              <a:rPr lang="en"/>
              <a:t>Secure user data (no third party data sales)</a:t>
            </a:r>
            <a:endParaRPr/>
          </a:p>
          <a:p>
            <a:pPr indent="-342900" lvl="0" marL="457200" rtl="0" algn="l">
              <a:spcBef>
                <a:spcPts val="0"/>
              </a:spcBef>
              <a:spcAft>
                <a:spcPts val="0"/>
              </a:spcAft>
              <a:buSzPts val="1800"/>
              <a:buChar char="●"/>
            </a:pPr>
            <a:r>
              <a:rPr lang="en"/>
              <a:t>Additional goals: Connecting various learning modules together learnt in course</a:t>
            </a:r>
            <a:endParaRPr/>
          </a:p>
          <a:p>
            <a:pPr indent="-342900" lvl="0" marL="457200" rtl="0" algn="l">
              <a:spcBef>
                <a:spcPts val="0"/>
              </a:spcBef>
              <a:spcAft>
                <a:spcPts val="0"/>
              </a:spcAft>
              <a:buSzPts val="1800"/>
              <a:buChar char="●"/>
            </a:pPr>
            <a:r>
              <a:rPr lang="en"/>
              <a:t>Breakdown of tasks and roles</a:t>
            </a:r>
            <a:endParaRPr/>
          </a:p>
          <a:p>
            <a:pPr indent="-289560" lvl="1" marL="914400" rtl="0" algn="l">
              <a:spcBef>
                <a:spcPts val="0"/>
              </a:spcBef>
              <a:spcAft>
                <a:spcPts val="0"/>
              </a:spcAft>
              <a:buSzPts val="960"/>
              <a:buChar char="○"/>
            </a:pPr>
            <a:r>
              <a:rPr lang="en"/>
              <a:t>Administrative &amp; Data gathering : All</a:t>
            </a:r>
            <a:endParaRPr/>
          </a:p>
          <a:p>
            <a:pPr indent="-289560" lvl="1" marL="914400" rtl="0" algn="l">
              <a:spcBef>
                <a:spcPts val="0"/>
              </a:spcBef>
              <a:spcAft>
                <a:spcPts val="0"/>
              </a:spcAft>
              <a:buSzPts val="960"/>
              <a:buChar char="○"/>
            </a:pPr>
            <a:r>
              <a:rPr lang="en"/>
              <a:t>Pyviz : Mark</a:t>
            </a:r>
            <a:endParaRPr/>
          </a:p>
          <a:p>
            <a:pPr indent="-289560" lvl="1" marL="914400" rtl="0" algn="l">
              <a:spcBef>
                <a:spcPts val="0"/>
              </a:spcBef>
              <a:spcAft>
                <a:spcPts val="0"/>
              </a:spcAft>
              <a:buSzPts val="960"/>
              <a:buChar char="○"/>
            </a:pPr>
            <a:r>
              <a:rPr lang="en"/>
              <a:t>Remix : Daniel</a:t>
            </a:r>
            <a:endParaRPr/>
          </a:p>
          <a:p>
            <a:pPr indent="-289560" lvl="1" marL="914400" rtl="0" algn="l">
              <a:spcBef>
                <a:spcPts val="0"/>
              </a:spcBef>
              <a:spcAft>
                <a:spcPts val="0"/>
              </a:spcAft>
              <a:buSzPts val="960"/>
              <a:buChar char="○"/>
            </a:pPr>
            <a:r>
              <a:rPr lang="en"/>
              <a:t>Streamlit : Lucis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grpSp>
        <p:nvGrpSpPr>
          <p:cNvPr id="231" name="Google Shape;231;p35"/>
          <p:cNvGrpSpPr/>
          <p:nvPr/>
        </p:nvGrpSpPr>
        <p:grpSpPr>
          <a:xfrm>
            <a:off x="0" y="-6350"/>
            <a:ext cx="9144001" cy="5149850"/>
            <a:chOff x="0" y="-8467"/>
            <a:chExt cx="12192000" cy="6866467"/>
          </a:xfrm>
        </p:grpSpPr>
        <p:cxnSp>
          <p:nvCxnSpPr>
            <p:cNvPr id="232" name="Google Shape;232;p3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33" name="Google Shape;233;p3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34" name="Google Shape;234;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5" name="Google Shape;235;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6" name="Google Shape;236;p3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38" name="Google Shape;238;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39" name="Google Shape;239;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0" name="Google Shape;240;p3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35"/>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43" name="Google Shape;243;p35"/>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44" name="Google Shape;244;p35"/>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245" name="Google Shape;245;p35"/>
          <p:cNvCxnSpPr/>
          <p:nvPr/>
        </p:nvCxnSpPr>
        <p:spPr>
          <a:xfrm flipH="1">
            <a:off x="2468234" y="2761059"/>
            <a:ext cx="3572668" cy="2382441"/>
          </a:xfrm>
          <a:prstGeom prst="straightConnector1">
            <a:avLst/>
          </a:prstGeom>
          <a:noFill/>
          <a:ln cap="flat" cmpd="sng" w="9525">
            <a:solidFill>
              <a:srgbClr val="7F7F7F">
                <a:alpha val="80000"/>
              </a:srgbClr>
            </a:solidFill>
            <a:prstDash val="solid"/>
            <a:round/>
            <a:headEnd len="sm" w="sm" type="none"/>
            <a:tailEnd len="sm" w="sm" type="none"/>
          </a:ln>
        </p:spPr>
      </p:cxnSp>
      <p:sp>
        <p:nvSpPr>
          <p:cNvPr id="246" name="Google Shape;246;p35"/>
          <p:cNvSpPr/>
          <p:nvPr/>
        </p:nvSpPr>
        <p:spPr>
          <a:xfrm>
            <a:off x="3361926" y="-6350"/>
            <a:ext cx="2255511"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47" name="Google Shape;247;p35"/>
          <p:cNvSpPr/>
          <p:nvPr/>
        </p:nvSpPr>
        <p:spPr>
          <a:xfrm>
            <a:off x="3678400" y="-6350"/>
            <a:ext cx="1941419"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8" name="Google Shape;248;p35"/>
          <p:cNvSpPr/>
          <p:nvPr/>
        </p:nvSpPr>
        <p:spPr>
          <a:xfrm>
            <a:off x="3175068" y="2286000"/>
            <a:ext cx="2444751" cy="28575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5"/>
          <p:cNvSpPr/>
          <p:nvPr/>
        </p:nvSpPr>
        <p:spPr>
          <a:xfrm>
            <a:off x="3476694" y="-6350"/>
            <a:ext cx="2140744"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50" name="Google Shape;250;p35"/>
          <p:cNvSpPr/>
          <p:nvPr/>
        </p:nvSpPr>
        <p:spPr>
          <a:xfrm>
            <a:off x="4254568" y="2692400"/>
            <a:ext cx="1362869" cy="24511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52" name="Google Shape;252;p35"/>
          <p:cNvSpPr txBox="1"/>
          <p:nvPr>
            <p:ph type="title"/>
          </p:nvPr>
        </p:nvSpPr>
        <p:spPr>
          <a:xfrm>
            <a:off x="5386292" y="457200"/>
            <a:ext cx="3384742" cy="167079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Trebuchet MS"/>
              <a:buNone/>
            </a:pPr>
            <a:r>
              <a:rPr lang="en" sz="3600">
                <a:solidFill>
                  <a:srgbClr val="FFFFFF"/>
                </a:solidFill>
              </a:rPr>
              <a:t>PyViz Charts and Data 	</a:t>
            </a:r>
            <a:endParaRPr/>
          </a:p>
        </p:txBody>
      </p:sp>
      <p:pic>
        <p:nvPicPr>
          <p:cNvPr id="253" name="Google Shape;253;p35"/>
          <p:cNvPicPr preferRelativeResize="0"/>
          <p:nvPr/>
        </p:nvPicPr>
        <p:blipFill rotWithShape="1">
          <a:blip r:embed="rId3">
            <a:alphaModFix/>
          </a:blip>
          <a:srcRect b="0" l="0" r="0" t="0"/>
          <a:stretch/>
        </p:blipFill>
        <p:spPr>
          <a:xfrm>
            <a:off x="410576" y="976626"/>
            <a:ext cx="3221649" cy="3036401"/>
          </a:xfrm>
          <a:prstGeom prst="rect">
            <a:avLst/>
          </a:prstGeom>
          <a:noFill/>
          <a:ln>
            <a:noFill/>
          </a:ln>
        </p:spPr>
      </p:pic>
      <p:sp>
        <p:nvSpPr>
          <p:cNvPr id="254" name="Google Shape;254;p35"/>
          <p:cNvSpPr txBox="1"/>
          <p:nvPr>
            <p:ph idx="1" type="body"/>
          </p:nvPr>
        </p:nvSpPr>
        <p:spPr>
          <a:xfrm>
            <a:off x="5386293" y="2127996"/>
            <a:ext cx="3384741" cy="2488454"/>
          </a:xfrm>
          <a:prstGeom prst="rect">
            <a:avLst/>
          </a:prstGeom>
          <a:noFill/>
          <a:ln>
            <a:noFill/>
          </a:ln>
        </p:spPr>
        <p:txBody>
          <a:bodyPr anchorCtr="0" anchor="t" bIns="45700" lIns="91425" spcFirstLastPara="1" rIns="91425" wrap="square" tIns="45700">
            <a:normAutofit/>
          </a:bodyPr>
          <a:lstStyle/>
          <a:p>
            <a:pPr indent="0" lvl="0" marL="114300" rtl="0" algn="l">
              <a:spcBef>
                <a:spcPts val="1000"/>
              </a:spcBef>
              <a:spcAft>
                <a:spcPts val="0"/>
              </a:spcAft>
              <a:buSzPts val="1080"/>
              <a:buFont typeface="Noto Sans Symbols"/>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grpSp>
        <p:nvGrpSpPr>
          <p:cNvPr id="259" name="Google Shape;259;p36"/>
          <p:cNvGrpSpPr/>
          <p:nvPr/>
        </p:nvGrpSpPr>
        <p:grpSpPr>
          <a:xfrm>
            <a:off x="0" y="-6350"/>
            <a:ext cx="9144001" cy="5149850"/>
            <a:chOff x="0" y="-8467"/>
            <a:chExt cx="12192000" cy="6866467"/>
          </a:xfrm>
        </p:grpSpPr>
        <p:cxnSp>
          <p:nvCxnSpPr>
            <p:cNvPr id="260" name="Google Shape;260;p3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61" name="Google Shape;261;p3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2" name="Google Shape;262;p3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63" name="Google Shape;263;p3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64" name="Google Shape;264;p3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66" name="Google Shape;266;p3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67" name="Google Shape;267;p3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68" name="Google Shape;268;p3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71" name="Google Shape;271;p3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72" name="Google Shape;272;p36"/>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273" name="Google Shape;273;p36"/>
          <p:cNvCxnSpPr/>
          <p:nvPr/>
        </p:nvCxnSpPr>
        <p:spPr>
          <a:xfrm flipH="1">
            <a:off x="2468234" y="2761059"/>
            <a:ext cx="3572668" cy="2382441"/>
          </a:xfrm>
          <a:prstGeom prst="straightConnector1">
            <a:avLst/>
          </a:prstGeom>
          <a:noFill/>
          <a:ln cap="flat" cmpd="sng" w="9525">
            <a:solidFill>
              <a:srgbClr val="7F7F7F">
                <a:alpha val="80000"/>
              </a:srgbClr>
            </a:solidFill>
            <a:prstDash val="solid"/>
            <a:round/>
            <a:headEnd len="sm" w="sm" type="none"/>
            <a:tailEnd len="sm" w="sm" type="none"/>
          </a:ln>
        </p:spPr>
      </p:cxnSp>
      <p:sp>
        <p:nvSpPr>
          <p:cNvPr id="274" name="Google Shape;274;p36"/>
          <p:cNvSpPr/>
          <p:nvPr/>
        </p:nvSpPr>
        <p:spPr>
          <a:xfrm>
            <a:off x="3361926" y="-6350"/>
            <a:ext cx="2255511"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5" name="Google Shape;275;p36"/>
          <p:cNvSpPr/>
          <p:nvPr/>
        </p:nvSpPr>
        <p:spPr>
          <a:xfrm>
            <a:off x="3678400" y="-6350"/>
            <a:ext cx="1941419"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6" name="Google Shape;276;p36"/>
          <p:cNvSpPr/>
          <p:nvPr/>
        </p:nvSpPr>
        <p:spPr>
          <a:xfrm>
            <a:off x="3175068" y="2286000"/>
            <a:ext cx="2444751" cy="28575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3476694" y="-6350"/>
            <a:ext cx="2140744"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78" name="Google Shape;278;p36"/>
          <p:cNvSpPr/>
          <p:nvPr/>
        </p:nvSpPr>
        <p:spPr>
          <a:xfrm>
            <a:off x="4254568" y="2692400"/>
            <a:ext cx="1362869" cy="24511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80" name="Google Shape;280;p36"/>
          <p:cNvSpPr txBox="1"/>
          <p:nvPr>
            <p:ph type="title"/>
          </p:nvPr>
        </p:nvSpPr>
        <p:spPr>
          <a:xfrm>
            <a:off x="5446080" y="141850"/>
            <a:ext cx="3384600" cy="1670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FFFF"/>
              </a:buClr>
              <a:buSzPct val="77777"/>
              <a:buFont typeface="Trebuchet MS"/>
              <a:buNone/>
            </a:pPr>
            <a:r>
              <a:rPr lang="en" sz="3600">
                <a:solidFill>
                  <a:srgbClr val="FFFFFF"/>
                </a:solidFill>
              </a:rPr>
              <a:t>PyViz Charts and Data </a:t>
            </a:r>
            <a:br>
              <a:rPr lang="en" sz="3600">
                <a:solidFill>
                  <a:srgbClr val="FFFFFF"/>
                </a:solidFill>
              </a:rPr>
            </a:br>
            <a:r>
              <a:rPr lang="en" sz="3600">
                <a:solidFill>
                  <a:srgbClr val="FFFFFF"/>
                </a:solidFill>
              </a:rPr>
              <a:t>(Google Collab)</a:t>
            </a:r>
            <a:endParaRPr/>
          </a:p>
        </p:txBody>
      </p:sp>
      <p:sp>
        <p:nvSpPr>
          <p:cNvPr id="281" name="Google Shape;281;p36"/>
          <p:cNvSpPr txBox="1"/>
          <p:nvPr>
            <p:ph idx="1" type="body"/>
          </p:nvPr>
        </p:nvSpPr>
        <p:spPr>
          <a:xfrm>
            <a:off x="5386293" y="2127996"/>
            <a:ext cx="3384741" cy="2488454"/>
          </a:xfrm>
          <a:prstGeom prst="rect">
            <a:avLst/>
          </a:prstGeom>
          <a:noFill/>
          <a:ln>
            <a:noFill/>
          </a:ln>
        </p:spPr>
        <p:txBody>
          <a:bodyPr anchorCtr="0" anchor="t" bIns="45700" lIns="91425" spcFirstLastPara="1" rIns="91425" wrap="square" tIns="45700">
            <a:normAutofit/>
          </a:bodyPr>
          <a:lstStyle/>
          <a:p>
            <a:pPr indent="0" lvl="0" marL="114300" rtl="0" algn="l">
              <a:spcBef>
                <a:spcPts val="1000"/>
              </a:spcBef>
              <a:spcAft>
                <a:spcPts val="0"/>
              </a:spcAft>
              <a:buSzPts val="1080"/>
              <a:buFont typeface="Noto Sans Symbols"/>
              <a:buNone/>
            </a:pPr>
            <a:r>
              <a:t/>
            </a:r>
            <a:endParaRPr>
              <a:solidFill>
                <a:srgbClr val="FFFFFF"/>
              </a:solidFill>
            </a:endParaRPr>
          </a:p>
        </p:txBody>
      </p:sp>
      <p:pic>
        <p:nvPicPr>
          <p:cNvPr id="282" name="Google Shape;282;p36"/>
          <p:cNvPicPr preferRelativeResize="0"/>
          <p:nvPr/>
        </p:nvPicPr>
        <p:blipFill>
          <a:blip r:embed="rId3">
            <a:alphaModFix/>
          </a:blip>
          <a:stretch>
            <a:fillRect/>
          </a:stretch>
        </p:blipFill>
        <p:spPr>
          <a:xfrm>
            <a:off x="177475" y="1919650"/>
            <a:ext cx="8943274" cy="318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grpSp>
        <p:nvGrpSpPr>
          <p:cNvPr id="287" name="Google Shape;287;p37"/>
          <p:cNvGrpSpPr/>
          <p:nvPr/>
        </p:nvGrpSpPr>
        <p:grpSpPr>
          <a:xfrm>
            <a:off x="0" y="-6350"/>
            <a:ext cx="9144001" cy="5149850"/>
            <a:chOff x="0" y="-8467"/>
            <a:chExt cx="12192000" cy="6866467"/>
          </a:xfrm>
        </p:grpSpPr>
        <p:cxnSp>
          <p:nvCxnSpPr>
            <p:cNvPr id="288" name="Google Shape;288;p3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89" name="Google Shape;289;p3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90" name="Google Shape;290;p3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91" name="Google Shape;291;p3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2" name="Google Shape;292;p3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94" name="Google Shape;294;p3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95" name="Google Shape;295;p3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96" name="Google Shape;296;p3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99" name="Google Shape;299;p3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300" name="Google Shape;300;p37"/>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301" name="Google Shape;301;p37"/>
          <p:cNvCxnSpPr/>
          <p:nvPr/>
        </p:nvCxnSpPr>
        <p:spPr>
          <a:xfrm flipH="1">
            <a:off x="2468234" y="2761059"/>
            <a:ext cx="3572668" cy="2382441"/>
          </a:xfrm>
          <a:prstGeom prst="straightConnector1">
            <a:avLst/>
          </a:prstGeom>
          <a:noFill/>
          <a:ln cap="flat" cmpd="sng" w="9525">
            <a:solidFill>
              <a:srgbClr val="7F7F7F">
                <a:alpha val="80000"/>
              </a:srgbClr>
            </a:solidFill>
            <a:prstDash val="solid"/>
            <a:round/>
            <a:headEnd len="sm" w="sm" type="none"/>
            <a:tailEnd len="sm" w="sm" type="none"/>
          </a:ln>
        </p:spPr>
      </p:cxnSp>
      <p:sp>
        <p:nvSpPr>
          <p:cNvPr id="302" name="Google Shape;302;p37"/>
          <p:cNvSpPr/>
          <p:nvPr/>
        </p:nvSpPr>
        <p:spPr>
          <a:xfrm>
            <a:off x="3361926" y="-6350"/>
            <a:ext cx="2255511"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3" name="Google Shape;303;p37"/>
          <p:cNvSpPr/>
          <p:nvPr/>
        </p:nvSpPr>
        <p:spPr>
          <a:xfrm>
            <a:off x="3678400" y="-6350"/>
            <a:ext cx="1941419"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04" name="Google Shape;304;p37"/>
          <p:cNvSpPr/>
          <p:nvPr/>
        </p:nvSpPr>
        <p:spPr>
          <a:xfrm>
            <a:off x="3175068" y="2286000"/>
            <a:ext cx="2444751" cy="28575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3476694" y="-6350"/>
            <a:ext cx="2140744"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6" name="Google Shape;306;p37"/>
          <p:cNvSpPr/>
          <p:nvPr/>
        </p:nvSpPr>
        <p:spPr>
          <a:xfrm>
            <a:off x="4254568" y="2692400"/>
            <a:ext cx="1362869" cy="24511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08" name="Google Shape;308;p37"/>
          <p:cNvSpPr txBox="1"/>
          <p:nvPr>
            <p:ph type="title"/>
          </p:nvPr>
        </p:nvSpPr>
        <p:spPr>
          <a:xfrm>
            <a:off x="5386292" y="457200"/>
            <a:ext cx="3384742" cy="167079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Trebuchet MS"/>
              <a:buNone/>
            </a:pPr>
            <a:r>
              <a:rPr lang="en" sz="3600">
                <a:solidFill>
                  <a:srgbClr val="FFFFFF"/>
                </a:solidFill>
              </a:rPr>
              <a:t>PyViz Charts and Data 	</a:t>
            </a:r>
            <a:endParaRPr sz="3600">
              <a:solidFill>
                <a:srgbClr val="FFFFFF"/>
              </a:solidFill>
            </a:endParaRPr>
          </a:p>
        </p:txBody>
      </p:sp>
      <p:pic>
        <p:nvPicPr>
          <p:cNvPr id="309" name="Google Shape;309;p37"/>
          <p:cNvPicPr preferRelativeResize="0"/>
          <p:nvPr/>
        </p:nvPicPr>
        <p:blipFill rotWithShape="1">
          <a:blip r:embed="rId3">
            <a:alphaModFix/>
          </a:blip>
          <a:srcRect b="0" l="0" r="0" t="0"/>
          <a:stretch/>
        </p:blipFill>
        <p:spPr>
          <a:xfrm>
            <a:off x="108900" y="1157099"/>
            <a:ext cx="3850974" cy="2589775"/>
          </a:xfrm>
          <a:prstGeom prst="rect">
            <a:avLst/>
          </a:prstGeom>
          <a:noFill/>
          <a:ln>
            <a:noFill/>
          </a:ln>
        </p:spPr>
      </p:pic>
      <p:sp>
        <p:nvSpPr>
          <p:cNvPr id="310" name="Google Shape;310;p37"/>
          <p:cNvSpPr txBox="1"/>
          <p:nvPr>
            <p:ph idx="1" type="body"/>
          </p:nvPr>
        </p:nvSpPr>
        <p:spPr>
          <a:xfrm>
            <a:off x="5386293" y="2127996"/>
            <a:ext cx="3384741" cy="2488454"/>
          </a:xfrm>
          <a:prstGeom prst="rect">
            <a:avLst/>
          </a:prstGeom>
          <a:noFill/>
          <a:ln>
            <a:noFill/>
          </a:ln>
        </p:spPr>
        <p:txBody>
          <a:bodyPr anchorCtr="0" anchor="t" bIns="45700" lIns="91425" spcFirstLastPara="1" rIns="91425" wrap="square" tIns="45700">
            <a:normAutofit/>
          </a:bodyPr>
          <a:lstStyle/>
          <a:p>
            <a:pPr indent="0" lvl="0" marL="114300" rtl="0" algn="l">
              <a:spcBef>
                <a:spcPts val="1000"/>
              </a:spcBef>
              <a:spcAft>
                <a:spcPts val="0"/>
              </a:spcAft>
              <a:buSzPts val="1080"/>
              <a:buFont typeface="Noto Sans Symbols"/>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grpSp>
        <p:nvGrpSpPr>
          <p:cNvPr id="315" name="Google Shape;315;p38"/>
          <p:cNvGrpSpPr/>
          <p:nvPr/>
        </p:nvGrpSpPr>
        <p:grpSpPr>
          <a:xfrm>
            <a:off x="0" y="-6350"/>
            <a:ext cx="9144100" cy="5149935"/>
            <a:chOff x="0" y="-8467"/>
            <a:chExt cx="12192133" cy="6866580"/>
          </a:xfrm>
        </p:grpSpPr>
        <p:cxnSp>
          <p:nvCxnSpPr>
            <p:cNvPr id="316" name="Google Shape;316;p3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7" name="Google Shape;317;p38"/>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318" name="Google Shape;318;p3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319" name="Google Shape;319;p38"/>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0" name="Google Shape;320;p38"/>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322" name="Google Shape;322;p38"/>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323" name="Google Shape;323;p38"/>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324" name="Google Shape;324;p38"/>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3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7" name="Google Shape;327;p3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328" name="Google Shape;328;p38"/>
          <p:cNvCxnSpPr/>
          <p:nvPr/>
        </p:nvCxnSpPr>
        <p:spPr>
          <a:xfrm>
            <a:off x="3833484" y="0"/>
            <a:ext cx="914400" cy="5143500"/>
          </a:xfrm>
          <a:prstGeom prst="straightConnector1">
            <a:avLst/>
          </a:prstGeom>
          <a:noFill/>
          <a:ln cap="flat" cmpd="sng" w="9525">
            <a:solidFill>
              <a:srgbClr val="6C911C"/>
            </a:solidFill>
            <a:prstDash val="solid"/>
            <a:round/>
            <a:headEnd len="sm" w="sm" type="none"/>
            <a:tailEnd len="sm" w="sm" type="none"/>
          </a:ln>
        </p:spPr>
      </p:cxnSp>
      <p:cxnSp>
        <p:nvCxnSpPr>
          <p:cNvPr id="329" name="Google Shape;329;p38"/>
          <p:cNvCxnSpPr/>
          <p:nvPr/>
        </p:nvCxnSpPr>
        <p:spPr>
          <a:xfrm flipH="1">
            <a:off x="2468202" y="2761059"/>
            <a:ext cx="3572700" cy="2382300"/>
          </a:xfrm>
          <a:prstGeom prst="straightConnector1">
            <a:avLst/>
          </a:prstGeom>
          <a:noFill/>
          <a:ln cap="flat" cmpd="sng" w="9525">
            <a:solidFill>
              <a:srgbClr val="7F7F7F">
                <a:alpha val="80000"/>
              </a:srgbClr>
            </a:solidFill>
            <a:prstDash val="solid"/>
            <a:round/>
            <a:headEnd len="sm" w="sm" type="none"/>
            <a:tailEnd len="sm" w="sm" type="none"/>
          </a:ln>
        </p:spPr>
      </p:cxnSp>
      <p:sp>
        <p:nvSpPr>
          <p:cNvPr id="330" name="Google Shape;330;p38"/>
          <p:cNvSpPr/>
          <p:nvPr/>
        </p:nvSpPr>
        <p:spPr>
          <a:xfrm>
            <a:off x="3361926" y="-6350"/>
            <a:ext cx="2255512" cy="5149850"/>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331" name="Google Shape;331;p38"/>
          <p:cNvSpPr/>
          <p:nvPr/>
        </p:nvSpPr>
        <p:spPr>
          <a:xfrm>
            <a:off x="3678400" y="-6350"/>
            <a:ext cx="1942850" cy="5149850"/>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2" name="Google Shape;332;p38"/>
          <p:cNvSpPr/>
          <p:nvPr/>
        </p:nvSpPr>
        <p:spPr>
          <a:xfrm>
            <a:off x="3175068" y="2286000"/>
            <a:ext cx="2444700" cy="28575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3476694" y="-6350"/>
            <a:ext cx="2143510" cy="5149850"/>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334" name="Google Shape;334;p38"/>
          <p:cNvSpPr/>
          <p:nvPr/>
        </p:nvSpPr>
        <p:spPr>
          <a:xfrm>
            <a:off x="4254568" y="2692400"/>
            <a:ext cx="1362900" cy="24510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p:nvPr/>
        </p:nvSpPr>
        <p:spPr>
          <a:xfrm>
            <a:off x="4648223" y="-6350"/>
            <a:ext cx="4495777" cy="5149850"/>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6" name="Google Shape;336;p38"/>
          <p:cNvSpPr txBox="1"/>
          <p:nvPr>
            <p:ph type="title"/>
          </p:nvPr>
        </p:nvSpPr>
        <p:spPr>
          <a:xfrm>
            <a:off x="219717" y="615300"/>
            <a:ext cx="3384600" cy="167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Trebuchet MS"/>
              <a:buNone/>
            </a:pPr>
            <a:r>
              <a:rPr lang="en" sz="3600">
                <a:solidFill>
                  <a:schemeClr val="dk1"/>
                </a:solidFill>
              </a:rPr>
              <a:t>PyViz Charts and Data 	</a:t>
            </a:r>
            <a:endParaRPr sz="3600">
              <a:solidFill>
                <a:schemeClr val="dk1"/>
              </a:solidFill>
            </a:endParaRPr>
          </a:p>
        </p:txBody>
      </p:sp>
      <p:pic>
        <p:nvPicPr>
          <p:cNvPr id="337" name="Google Shape;337;p38"/>
          <p:cNvPicPr preferRelativeResize="0"/>
          <p:nvPr/>
        </p:nvPicPr>
        <p:blipFill rotWithShape="1">
          <a:blip r:embed="rId3">
            <a:alphaModFix/>
          </a:blip>
          <a:srcRect b="20301" l="6738" r="1828" t="16864"/>
          <a:stretch/>
        </p:blipFill>
        <p:spPr>
          <a:xfrm>
            <a:off x="391525" y="2763312"/>
            <a:ext cx="8361049" cy="190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Data Techniques</a:t>
            </a:r>
            <a:endParaRPr/>
          </a:p>
        </p:txBody>
      </p:sp>
      <p:sp>
        <p:nvSpPr>
          <p:cNvPr id="343" name="Google Shape;343;p39"/>
          <p:cNvSpPr txBox="1"/>
          <p:nvPr>
            <p:ph idx="1" type="body"/>
          </p:nvPr>
        </p:nvSpPr>
        <p:spPr>
          <a:xfrm>
            <a:off x="349025" y="11599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Description of data source.</a:t>
            </a:r>
            <a:endParaRPr/>
          </a:p>
          <a:p>
            <a:pPr indent="-317500" lvl="1" marL="914400" rtl="0" algn="l">
              <a:spcBef>
                <a:spcPts val="0"/>
              </a:spcBef>
              <a:spcAft>
                <a:spcPts val="0"/>
              </a:spcAft>
              <a:buSzPts val="1400"/>
              <a:buChar char="○"/>
            </a:pPr>
            <a:r>
              <a:rPr lang="en"/>
              <a:t>Variety of Real Estate </a:t>
            </a:r>
            <a:r>
              <a:rPr lang="en"/>
              <a:t>Databases</a:t>
            </a:r>
            <a:r>
              <a:rPr lang="en"/>
              <a:t>, such as private (Zillow) and public government sources. Most databases were in CSV form but however had to deal with a new type of file for larger databases called a GZ file which an unzipper was needed.</a:t>
            </a:r>
            <a:endParaRPr/>
          </a:p>
          <a:p>
            <a:pPr indent="-342900" lvl="0" marL="457200" rtl="0" algn="l">
              <a:spcBef>
                <a:spcPts val="0"/>
              </a:spcBef>
              <a:spcAft>
                <a:spcPts val="0"/>
              </a:spcAft>
              <a:buSzPts val="1800"/>
              <a:buChar char="●"/>
            </a:pPr>
            <a:r>
              <a:rPr lang="en"/>
              <a:t>Reasoning for data selection.</a:t>
            </a:r>
            <a:endParaRPr/>
          </a:p>
          <a:p>
            <a:pPr indent="-317500" lvl="1" marL="914400" rtl="0" algn="l">
              <a:spcBef>
                <a:spcPts val="0"/>
              </a:spcBef>
              <a:spcAft>
                <a:spcPts val="0"/>
              </a:spcAft>
              <a:buSzPts val="1400"/>
              <a:buChar char="○"/>
            </a:pPr>
            <a:r>
              <a:rPr lang="en"/>
              <a:t>These data sources had the most accurate information aswell as a large variety of it information. Was able to </a:t>
            </a:r>
            <a:endParaRPr/>
          </a:p>
          <a:p>
            <a:pPr indent="-342900" lvl="0" marL="457200" rtl="0" algn="l">
              <a:spcBef>
                <a:spcPts val="0"/>
              </a:spcBef>
              <a:spcAft>
                <a:spcPts val="0"/>
              </a:spcAft>
              <a:buSzPts val="1800"/>
              <a:buChar char="●"/>
            </a:pPr>
            <a:r>
              <a:rPr lang="en"/>
              <a:t>Collection, exploration and cleaning process.</a:t>
            </a:r>
            <a:endParaRPr/>
          </a:p>
          <a:p>
            <a:pPr indent="-317500" lvl="1" marL="914400" rtl="0" algn="l">
              <a:spcBef>
                <a:spcPts val="0"/>
              </a:spcBef>
              <a:spcAft>
                <a:spcPts val="0"/>
              </a:spcAft>
              <a:buSzPts val="1400"/>
              <a:buChar char="○"/>
            </a:pPr>
            <a:r>
              <a:rPr lang="en"/>
              <a:t>Longest part was finding and filtering through the numerous excel, csv and gz zip files to find relevant data for the project. Once finding relevant data, converting GZ files (very large zip files, most of them 1gb +) to CSV files was the next step.</a:t>
            </a:r>
            <a:endParaRPr/>
          </a:p>
          <a:p>
            <a:pPr indent="-317500" lvl="1" marL="914400" rtl="0" algn="l">
              <a:spcBef>
                <a:spcPts val="0"/>
              </a:spcBef>
              <a:spcAft>
                <a:spcPts val="0"/>
              </a:spcAft>
              <a:buSzPts val="1400"/>
              <a:buChar char="○"/>
            </a:pPr>
            <a:r>
              <a:rPr lang="en"/>
              <a:t>Cleaning the CSV files to find relevant data was the next part - this was the largest books I've cleaned, some books having 500,000 + rows.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Trebuchet MS"/>
              <a:buNone/>
            </a:pPr>
            <a:r>
              <a:rPr lang="en"/>
              <a:t>Remix/Solidity</a:t>
            </a:r>
            <a:endParaRPr/>
          </a:p>
        </p:txBody>
      </p:sp>
      <p:sp>
        <p:nvSpPr>
          <p:cNvPr id="349" name="Google Shape;349;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of Remix IDE</a:t>
            </a:r>
            <a:endParaRPr/>
          </a:p>
          <a:p>
            <a:pPr indent="-342900" lvl="0" marL="457200" rtl="0" algn="l">
              <a:spcBef>
                <a:spcPts val="0"/>
              </a:spcBef>
              <a:spcAft>
                <a:spcPts val="0"/>
              </a:spcAft>
              <a:buSzPts val="1800"/>
              <a:buChar char="●"/>
            </a:pPr>
            <a:r>
              <a:rPr lang="en"/>
              <a:t>Use of a timelock with the withdraw function</a:t>
            </a:r>
            <a:endParaRPr/>
          </a:p>
          <a:p>
            <a:pPr indent="-342900" lvl="0" marL="457200" rtl="0" algn="l">
              <a:spcBef>
                <a:spcPts val="0"/>
              </a:spcBef>
              <a:spcAft>
                <a:spcPts val="0"/>
              </a:spcAft>
              <a:buSzPts val="1800"/>
              <a:buChar char="●"/>
            </a:pPr>
            <a:r>
              <a:rPr lang="en"/>
              <a:t>This is to improve security</a:t>
            </a:r>
            <a:endParaRPr/>
          </a:p>
          <a:p>
            <a:pPr indent="-342900" lvl="0" marL="457200" rtl="0" algn="l">
              <a:spcBef>
                <a:spcPts val="0"/>
              </a:spcBef>
              <a:spcAft>
                <a:spcPts val="0"/>
              </a:spcAft>
              <a:buSzPts val="1800"/>
              <a:buChar char="●"/>
            </a:pPr>
            <a:r>
              <a:rPr lang="en"/>
              <a:t>If time allowed would have used the </a:t>
            </a:r>
            <a:endParaRPr/>
          </a:p>
          <a:p>
            <a:pPr indent="0" lvl="0" marL="457200" rtl="0" algn="l">
              <a:spcBef>
                <a:spcPts val="0"/>
              </a:spcBef>
              <a:spcAft>
                <a:spcPts val="0"/>
              </a:spcAft>
              <a:buNone/>
            </a:pPr>
            <a:r>
              <a:rPr lang="en"/>
              <a:t>Ownable library, which helps with exploitation</a:t>
            </a:r>
            <a:endParaRPr/>
          </a:p>
          <a:p>
            <a:pPr indent="0" lvl="0" marL="457200" rtl="0" algn="l">
              <a:spcBef>
                <a:spcPts val="0"/>
              </a:spcBef>
              <a:spcAft>
                <a:spcPts val="0"/>
              </a:spcAft>
              <a:buNone/>
            </a:pPr>
            <a:r>
              <a:rPr lang="en"/>
              <a:t>and owner attacks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350" name="Google Shape;350;p40"/>
          <p:cNvPicPr preferRelativeResize="0"/>
          <p:nvPr/>
        </p:nvPicPr>
        <p:blipFill>
          <a:blip r:embed="rId3">
            <a:alphaModFix/>
          </a:blip>
          <a:stretch>
            <a:fillRect/>
          </a:stretch>
        </p:blipFill>
        <p:spPr>
          <a:xfrm>
            <a:off x="4526775" y="489800"/>
            <a:ext cx="4617225" cy="2764900"/>
          </a:xfrm>
          <a:prstGeom prst="rect">
            <a:avLst/>
          </a:prstGeom>
          <a:noFill/>
          <a:ln>
            <a:noFill/>
          </a:ln>
        </p:spPr>
      </p:pic>
      <p:pic>
        <p:nvPicPr>
          <p:cNvPr id="351" name="Google Shape;351;p40"/>
          <p:cNvPicPr preferRelativeResize="0"/>
          <p:nvPr/>
        </p:nvPicPr>
        <p:blipFill>
          <a:blip r:embed="rId4">
            <a:alphaModFix/>
          </a:blip>
          <a:stretch>
            <a:fillRect/>
          </a:stretch>
        </p:blipFill>
        <p:spPr>
          <a:xfrm>
            <a:off x="4761325" y="761113"/>
            <a:ext cx="3878400" cy="222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