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1" r:id="rId5"/>
    <p:sldId id="258" r:id="rId6"/>
    <p:sldId id="260" r:id="rId7"/>
    <p:sldId id="263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111"/>
    <a:srgbClr val="00758F"/>
    <a:srgbClr val="414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>
            <a:off x="138430" y="146685"/>
            <a:ext cx="7171690" cy="658368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7185" y="1807845"/>
            <a:ext cx="6718300" cy="2387600"/>
          </a:xfrm>
        </p:spPr>
        <p:txBody>
          <a:bodyPr anchor="ctr" anchorCtr="0"/>
          <a:lstStyle>
            <a:lvl1pPr algn="ctr">
              <a:defRPr sz="6600">
                <a:solidFill>
                  <a:srgbClr val="F29111"/>
                </a:solidFill>
                <a:latin typeface="Montserrat SemiBold" panose="00000700000000000000" charset="0"/>
                <a:cs typeface="Montserrat SemiBold" panose="00000700000000000000" charset="0"/>
              </a:defRPr>
            </a:lvl1pPr>
          </a:lstStyle>
          <a:p>
            <a:endParaRPr lang="de-D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185" y="4590415"/>
            <a:ext cx="67183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D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 descr="undraw_Mind_map_re_nlb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9830" y="4053840"/>
            <a:ext cx="4263390" cy="2667635"/>
          </a:xfrm>
          <a:prstGeom prst="rect">
            <a:avLst/>
          </a:prstGeom>
        </p:spPr>
      </p:pic>
      <p:pic>
        <p:nvPicPr>
          <p:cNvPr id="10" name="Picture 9" descr="MySQL_logo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195" y="462280"/>
            <a:ext cx="4264025" cy="2956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flipV="1">
            <a:off x="127000" y="110490"/>
            <a:ext cx="11931015" cy="164973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73250"/>
            <a:ext cx="10515600" cy="43513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>
          <a:xfrm flipV="1">
            <a:off x="127000" y="110490"/>
            <a:ext cx="11931015" cy="164973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 descr="MySQL_log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620" b="45296"/>
          <a:stretch>
            <a:fillRect/>
          </a:stretch>
        </p:blipFill>
        <p:spPr>
          <a:xfrm>
            <a:off x="10342245" y="5240655"/>
            <a:ext cx="1849755" cy="1617345"/>
          </a:xfrm>
          <a:prstGeom prst="snip2Diag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 descr="MySQL_log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620" b="45296"/>
          <a:stretch>
            <a:fillRect/>
          </a:stretch>
        </p:blipFill>
        <p:spPr>
          <a:xfrm>
            <a:off x="10342245" y="5240655"/>
            <a:ext cx="1849755" cy="1617345"/>
          </a:xfrm>
          <a:prstGeom prst="snip2Diag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 userDrawn="1"/>
        </p:nvSpPr>
        <p:spPr>
          <a:xfrm flipV="1">
            <a:off x="127000" y="110490"/>
            <a:ext cx="11931015" cy="164973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732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732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 descr="MySQL_log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620" b="45296"/>
          <a:stretch>
            <a:fillRect/>
          </a:stretch>
        </p:blipFill>
        <p:spPr>
          <a:xfrm>
            <a:off x="10342245" y="5240655"/>
            <a:ext cx="1849755" cy="1617345"/>
          </a:xfrm>
          <a:prstGeom prst="snip2Diag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Single Corner Rectangle 9"/>
          <p:cNvSpPr/>
          <p:nvPr userDrawn="1"/>
        </p:nvSpPr>
        <p:spPr>
          <a:xfrm flipV="1">
            <a:off x="127000" y="110490"/>
            <a:ext cx="11931015" cy="164973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7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71750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7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71750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1" name="Picture 10" descr="MySQL_log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620" b="45296"/>
          <a:stretch>
            <a:fillRect/>
          </a:stretch>
        </p:blipFill>
        <p:spPr>
          <a:xfrm>
            <a:off x="10342245" y="5240655"/>
            <a:ext cx="1849755" cy="1617345"/>
          </a:xfrm>
          <a:prstGeom prst="snip2Diag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 userDrawn="1"/>
        </p:nvSpPr>
        <p:spPr>
          <a:xfrm flipV="1">
            <a:off x="127000" y="110490"/>
            <a:ext cx="11931015" cy="1649730"/>
          </a:xfrm>
          <a:prstGeom prst="snip1Rect">
            <a:avLst/>
          </a:prstGeom>
          <a:solidFill>
            <a:srgbClr val="0075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 descr="MySQL_logo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620" b="45296"/>
          <a:stretch>
            <a:fillRect/>
          </a:stretch>
        </p:blipFill>
        <p:spPr>
          <a:xfrm>
            <a:off x="10342245" y="5240655"/>
            <a:ext cx="1849755" cy="1617345"/>
          </a:xfrm>
          <a:prstGeom prst="snip2Diag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29111"/>
          </a:solidFill>
          <a:latin typeface="Montserrat SemiBold" panose="00000700000000000000" charset="0"/>
          <a:ea typeface="+mj-ea"/>
          <a:cs typeface="Montserrat SemiBold" panose="000007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charset="0"/>
          <a:ea typeface="+mn-ea"/>
          <a:cs typeface="Montserrat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charset="0"/>
          <a:ea typeface="+mn-ea"/>
          <a:cs typeface="Montserrat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charset="0"/>
          <a:ea typeface="+mn-ea"/>
          <a:cs typeface="Montserrat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charset="0"/>
          <a:ea typeface="+mn-ea"/>
          <a:cs typeface="Montserrat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charset="0"/>
          <a:ea typeface="+mn-ea"/>
          <a:cs typeface="Montserrat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5" y="1868805"/>
            <a:ext cx="6718300" cy="2387600"/>
          </a:xfrm>
        </p:spPr>
        <p:txBody>
          <a:bodyPr anchor="b" anchorCtr="0"/>
          <a:lstStyle/>
          <a:p>
            <a:r>
              <a:rPr lang="de-DE" altLang="en-US">
                <a:sym typeface="+mn-ea"/>
              </a:rPr>
              <a:t>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en-US">
                <a:sym typeface="+mn-ea"/>
              </a:rPr>
              <a:t>A short presentation on DBMS with a focus on MySQL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Contents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20000"/>
          </a:bodyPr>
          <a:p>
            <a:pPr marL="514350" indent="-514350">
              <a:buFont typeface="+mj-lt"/>
              <a:buAutoNum type="arabicPeriod"/>
            </a:pPr>
            <a:r>
              <a:rPr lang="de-DE" altLang="en-US"/>
              <a:t>Types of Databases</a:t>
            </a:r>
            <a:br>
              <a:rPr lang="de-DE" altLang="en-US"/>
            </a:br>
            <a:endParaRPr lang="de-DE" altLang="en-US"/>
          </a:p>
          <a:p>
            <a:pPr marL="514350" indent="-514350">
              <a:buFont typeface="+mj-lt"/>
              <a:buAutoNum type="arabicPeriod"/>
            </a:pPr>
            <a:r>
              <a:rPr lang="de-DE" altLang="en-US"/>
              <a:t>What is a DBMS?</a:t>
            </a:r>
            <a:br>
              <a:rPr lang="de-DE" altLang="en-US"/>
            </a:br>
            <a:endParaRPr lang="de-DE" altLang="en-US"/>
          </a:p>
          <a:p>
            <a:pPr marL="514350" indent="-514350">
              <a:buFont typeface="+mj-lt"/>
              <a:buAutoNum type="arabicPeriod"/>
            </a:pPr>
            <a:r>
              <a:rPr lang="de-DE" altLang="en-US"/>
              <a:t>Why use a DBMS?</a:t>
            </a:r>
            <a:br>
              <a:rPr lang="de-DE" altLang="en-US"/>
            </a:br>
            <a:endParaRPr lang="de-DE" altLang="en-US"/>
          </a:p>
          <a:p>
            <a:pPr marL="514350" indent="-514350">
              <a:buFont typeface="+mj-lt"/>
              <a:buAutoNum type="arabicPeriod"/>
            </a:pPr>
            <a:r>
              <a:rPr lang="de-DE" altLang="en-US"/>
              <a:t>MySQL</a:t>
            </a:r>
            <a:br>
              <a:rPr lang="de-DE" altLang="en-US"/>
            </a:br>
            <a:endParaRPr lang="de-DE" altLang="en-US"/>
          </a:p>
          <a:p>
            <a:pPr marL="514350" indent="-514350">
              <a:buFont typeface="+mj-lt"/>
              <a:buAutoNum type="arabicPeriod"/>
            </a:pPr>
            <a:r>
              <a:rPr lang="de-DE" altLang="en-US"/>
              <a:t>MySQL vs SQL</a:t>
            </a:r>
            <a:br>
              <a:rPr lang="de-DE" altLang="en-US"/>
            </a:br>
            <a:endParaRPr lang="de-DE" altLang="en-US"/>
          </a:p>
          <a:p>
            <a:pPr marL="514350" indent="-514350">
              <a:buFont typeface="+mj-lt"/>
              <a:buAutoNum type="arabicPeriod"/>
            </a:pPr>
            <a:r>
              <a:rPr lang="de-DE" altLang="en-US"/>
              <a:t>Why use MySQL?</a:t>
            </a:r>
            <a:endParaRPr lang="de-D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Types of Databases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de-DE" altLang="en-US"/>
              <a:t>Hierarchical Databases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Document Databases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NoSQL Databases</a:t>
            </a:r>
            <a:br>
              <a:rPr lang="de-DE" altLang="en-US"/>
            </a:br>
            <a:endParaRPr lang="de-DE" altLang="en-US"/>
          </a:p>
          <a:p>
            <a:r>
              <a:rPr lang="de-DE" altLang="en-US" b="1"/>
              <a:t>Relational Databases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etc. ...</a:t>
            </a:r>
            <a:endParaRPr lang="de-D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What is a DBMS?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de-DE" altLang="en-US" b="1"/>
              <a:t>DBMS</a:t>
            </a:r>
            <a:r>
              <a:rPr lang="de-DE" altLang="en-US"/>
              <a:t> stands for </a:t>
            </a:r>
            <a:r>
              <a:rPr lang="de-DE" altLang="en-US" u="sng"/>
              <a:t>D</a:t>
            </a:r>
            <a:r>
              <a:rPr lang="de-DE" altLang="en-US"/>
              <a:t>ata</a:t>
            </a:r>
            <a:r>
              <a:rPr lang="de-DE" altLang="en-US" u="sng"/>
              <a:t>b</a:t>
            </a:r>
            <a:r>
              <a:rPr lang="de-DE" altLang="en-US"/>
              <a:t>ase </a:t>
            </a:r>
            <a:r>
              <a:rPr lang="de-DE" altLang="en-US" u="sng"/>
              <a:t>M</a:t>
            </a:r>
            <a:r>
              <a:rPr lang="de-DE" altLang="en-US"/>
              <a:t>anagement </a:t>
            </a:r>
            <a:r>
              <a:rPr lang="de-DE" altLang="en-US" u="sng"/>
              <a:t>S</a:t>
            </a:r>
            <a:r>
              <a:rPr lang="de-DE" altLang="en-US"/>
              <a:t>ystem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A software used to view and manipulate data from a database.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Examples:</a:t>
            </a:r>
            <a:endParaRPr lang="de-DE" altLang="en-US"/>
          </a:p>
          <a:p>
            <a:pPr lvl="1"/>
            <a:r>
              <a:rPr lang="de-DE" altLang="en-US"/>
              <a:t>MySQL</a:t>
            </a:r>
            <a:endParaRPr lang="de-DE" altLang="en-US"/>
          </a:p>
          <a:p>
            <a:pPr lvl="1"/>
            <a:r>
              <a:rPr lang="de-DE" altLang="en-US"/>
              <a:t>Oracle Database</a:t>
            </a:r>
            <a:endParaRPr lang="de-DE" altLang="en-US"/>
          </a:p>
          <a:p>
            <a:pPr lvl="1"/>
            <a:r>
              <a:rPr lang="de-DE" altLang="en-US"/>
              <a:t>Microsoft SQL Server</a:t>
            </a:r>
            <a:endParaRPr lang="de-DE" altLang="en-US"/>
          </a:p>
          <a:p>
            <a:pPr lvl="1"/>
            <a:r>
              <a:rPr lang="de-DE" altLang="en-US"/>
              <a:t>etc. ...</a:t>
            </a:r>
            <a:endParaRPr lang="de-D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Why use a DBMS?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de-DE" altLang="en-US"/>
              <a:t>Data Integrity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Data consistency due to no data redundancy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Data sharing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Data security</a:t>
            </a:r>
            <a:endParaRPr lang="de-D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MySQL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de-DE" altLang="en-US"/>
              <a:t>Free Open-source Software (FOSS) - Community Edition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Relational DBMS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Most popular DBMS alongside Oracle and Microsoft SQL Server</a:t>
            </a:r>
            <a:br>
              <a:rPr lang="de-DE" altLang="en-US"/>
            </a:br>
            <a:endParaRPr lang="de-DE" altLang="en-US"/>
          </a:p>
          <a:p>
            <a:r>
              <a:rPr lang="de-DE" altLang="en-US" b="1"/>
              <a:t>MySQL ≠ SQL</a:t>
            </a:r>
            <a:endParaRPr lang="de-D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MySQL vs SQL</a:t>
            </a:r>
            <a:endParaRPr lang="de-D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lang="de-DE" altLang="en-US" sz="2800"/>
              <a:t>MySQL</a:t>
            </a:r>
            <a:endParaRPr lang="de-DE" altLang="en-US" sz="28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de-DE" altLang="en-US"/>
              <a:t>Developed by MySQL AB, owned by Oracle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Only in English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Is a DBMS using SQL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Great community support</a:t>
            </a:r>
            <a:endParaRPr lang="de-DE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l"/>
            <a:r>
              <a:rPr lang="de-DE" altLang="en-US" sz="2800"/>
              <a:t>SQL</a:t>
            </a:r>
            <a:endParaRPr lang="de-DE" altLang="en-US" sz="280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p>
            <a:r>
              <a:rPr lang="de-DE" altLang="en-US"/>
              <a:t>Developed and maintained by Microsoft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Multilingual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Is a programming language</a:t>
            </a:r>
            <a:br>
              <a:rPr lang="de-DE" altLang="en-US"/>
            </a:br>
            <a:endParaRPr lang="de-DE" altLang="en-US"/>
          </a:p>
          <a:p>
            <a:endParaRPr lang="de-D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Why use MySQL?</a:t>
            </a:r>
            <a:endParaRPr lang="de-DE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r>
              <a:rPr lang="de-DE" altLang="en-US"/>
              <a:t>It‘s free, but also offers an enterprise (paid) edition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Suitable for both smaller and bigger businesses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Supports many operating systems</a:t>
            </a:r>
            <a:br>
              <a:rPr lang="de-DE" altLang="en-US"/>
            </a:br>
            <a:endParaRPr lang="de-DE" altLang="en-US"/>
          </a:p>
          <a:p>
            <a:r>
              <a:rPr lang="de-DE" altLang="en-US"/>
              <a:t>Great community support due to its popularity</a:t>
            </a:r>
            <a:endParaRPr lang="de-D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379"/>
          <a:stretch>
            <a:fillRect/>
          </a:stretch>
        </p:blipFill>
        <p:spPr>
          <a:xfrm>
            <a:off x="3788410" y="513715"/>
            <a:ext cx="4173220" cy="5831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Presentation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Montserrat SemiBold</vt:lpstr>
      <vt:lpstr>Montserrat</vt:lpstr>
      <vt:lpstr>Calibri</vt:lpstr>
      <vt:lpstr>Microsoft YaHei</vt:lpstr>
      <vt:lpstr>Arial Unicode MS</vt:lpstr>
      <vt:lpstr>Office Theme</vt:lpstr>
      <vt:lpstr>DBMS</vt:lpstr>
      <vt:lpstr>Contents</vt:lpstr>
      <vt:lpstr>Types of Databases</vt:lpstr>
      <vt:lpstr>What is a DBMS?</vt:lpstr>
      <vt:lpstr>Why use a DBMS?</vt:lpstr>
      <vt:lpstr>MySQL</vt:lpstr>
      <vt:lpstr>MySQL vs SQL</vt:lpstr>
      <vt:lpstr>Why use MySQL?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bfi</cp:lastModifiedBy>
  <cp:revision>7</cp:revision>
  <dcterms:created xsi:type="dcterms:W3CDTF">2021-09-07T13:16:00Z</dcterms:created>
  <dcterms:modified xsi:type="dcterms:W3CDTF">2021-09-09T06:41:39Z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