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8" r:id="rId1"/>
  </p:sldMasterIdLst>
  <p:notesMasterIdLst>
    <p:notesMasterId r:id="rId11"/>
  </p:notesMasterIdLst>
  <p:sldIdLst>
    <p:sldId id="256" r:id="rId2"/>
    <p:sldId id="259" r:id="rId3"/>
    <p:sldId id="260" r:id="rId4"/>
    <p:sldId id="261" r:id="rId5"/>
    <p:sldId id="266" r:id="rId6"/>
    <p:sldId id="267" r:id="rId7"/>
    <p:sldId id="268" r:id="rId8"/>
    <p:sldId id="270" r:id="rId9"/>
    <p:sldId id="27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A53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01:32:53.25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01:32:54.1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0E53E4-3A0F-42B4-9183-F10D3C1AD27E}" type="datetimeFigureOut">
              <a:rPr lang="pt-BR" smtClean="0"/>
              <a:t>24/02/2025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4B1906-B25C-4071-A115-545DB2969E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0881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5965-02C0-4CFE-AC9A-926DA261F533}" type="datetime1">
              <a:rPr lang="pt-BR" smtClean="0"/>
              <a:t>24/02/2025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DA3E298-D886-4831-B3F4-462C3A7A87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1986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2964B-03CD-4AAE-AF05-9271D31CE78A}" type="datetime1">
              <a:rPr lang="pt-BR" smtClean="0"/>
              <a:t>24/02/2025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DA3E298-D886-4831-B3F4-462C3A7A87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147755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2964B-03CD-4AAE-AF05-9271D31CE78A}" type="datetime1">
              <a:rPr lang="pt-BR" smtClean="0"/>
              <a:t>24/02/2025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DA3E298-D886-4831-B3F4-462C3A7A87AE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051770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2964B-03CD-4AAE-AF05-9271D31CE78A}" type="datetime1">
              <a:rPr lang="pt-BR" smtClean="0"/>
              <a:t>24/02/2025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DA3E298-D886-4831-B3F4-462C3A7A87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83667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2964B-03CD-4AAE-AF05-9271D31CE78A}" type="datetime1">
              <a:rPr lang="pt-BR" smtClean="0"/>
              <a:t>24/02/2025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DA3E298-D886-4831-B3F4-462C3A7A87AE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288436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2964B-03CD-4AAE-AF05-9271D31CE78A}" type="datetime1">
              <a:rPr lang="pt-BR" smtClean="0"/>
              <a:t>24/02/2025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DA3E298-D886-4831-B3F4-462C3A7A87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440554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A4C28-7B3A-4E78-B6FB-B65F9D61F1DA}" type="datetime1">
              <a:rPr lang="pt-BR" smtClean="0"/>
              <a:t>24/02/2025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3E298-D886-4831-B3F4-462C3A7A87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2388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83B1F-1E37-4895-B585-A701240DCCF8}" type="datetime1">
              <a:rPr lang="pt-BR" smtClean="0"/>
              <a:t>24/02/2025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3E298-D886-4831-B3F4-462C3A7A87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3167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45F1E-72D1-42ED-8D16-AE223112EE6E}" type="datetime1">
              <a:rPr lang="pt-BR" smtClean="0"/>
              <a:t>24/02/2025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3E298-D886-4831-B3F4-462C3A7A87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799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A545D-ED75-467F-B1D1-2BFC8E59731E}" type="datetime1">
              <a:rPr lang="pt-BR" smtClean="0"/>
              <a:t>24/02/2025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DA3E298-D886-4831-B3F4-462C3A7A87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6046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2E431-74BF-4F68-A009-63B223268126}" type="datetime1">
              <a:rPr lang="pt-BR" smtClean="0"/>
              <a:t>24/02/2025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DA3E298-D886-4831-B3F4-462C3A7A87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5189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819F3-8DCC-46C5-9067-33D3C612F786}" type="datetime1">
              <a:rPr lang="pt-BR" smtClean="0"/>
              <a:t>24/02/2025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DA3E298-D886-4831-B3F4-462C3A7A87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1362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CB9C2-FD3C-4CF1-8A38-C6A3BB3E6F8E}" type="datetime1">
              <a:rPr lang="pt-BR" smtClean="0"/>
              <a:t>24/02/2025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3E298-D886-4831-B3F4-462C3A7A87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5110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A287F-EE76-497C-BE35-7E2CF3873EDC}" type="datetime1">
              <a:rPr lang="pt-BR" smtClean="0"/>
              <a:t>24/02/2025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3E298-D886-4831-B3F4-462C3A7A87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9264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8B8B1-F3E9-48B8-B42B-23DF4CEBC3A9}" type="datetime1">
              <a:rPr lang="pt-BR" smtClean="0"/>
              <a:t>24/02/2025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3E298-D886-4831-B3F4-462C3A7A87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1978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1E550-E734-4F27-8B16-4F4476D0937E}" type="datetime1">
              <a:rPr lang="pt-BR" smtClean="0"/>
              <a:t>24/02/2025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DA3E298-D886-4831-B3F4-462C3A7A87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112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2964B-03CD-4AAE-AF05-9271D31CE78A}" type="datetime1">
              <a:rPr lang="pt-BR" smtClean="0"/>
              <a:t>24/02/2025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DA3E298-D886-4831-B3F4-462C3A7A87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9918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9" r:id="rId1"/>
    <p:sldLayoutId id="2147484120" r:id="rId2"/>
    <p:sldLayoutId id="2147484121" r:id="rId3"/>
    <p:sldLayoutId id="2147484122" r:id="rId4"/>
    <p:sldLayoutId id="2147484123" r:id="rId5"/>
    <p:sldLayoutId id="2147484124" r:id="rId6"/>
    <p:sldLayoutId id="2147484125" r:id="rId7"/>
    <p:sldLayoutId id="2147484126" r:id="rId8"/>
    <p:sldLayoutId id="2147484127" r:id="rId9"/>
    <p:sldLayoutId id="2147484128" r:id="rId10"/>
    <p:sldLayoutId id="2147484129" r:id="rId11"/>
    <p:sldLayoutId id="2147484130" r:id="rId12"/>
    <p:sldLayoutId id="2147484131" r:id="rId13"/>
    <p:sldLayoutId id="2147484132" r:id="rId14"/>
    <p:sldLayoutId id="2147484133" r:id="rId15"/>
    <p:sldLayoutId id="214748413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E72AB7-0949-4A03-85AA-DA5348A90B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4081" y="2072369"/>
            <a:ext cx="9508440" cy="2387600"/>
          </a:xfrm>
        </p:spPr>
        <p:txBody>
          <a:bodyPr>
            <a:normAutofit/>
          </a:bodyPr>
          <a:lstStyle/>
          <a:p>
            <a:pPr algn="ctr"/>
            <a:r>
              <a:rPr lang="pt-BR" sz="7200" dirty="0">
                <a:solidFill>
                  <a:schemeClr val="tx1">
                    <a:lumMod val="65000"/>
                    <a:lumOff val="35000"/>
                  </a:schemeClr>
                </a:solidFill>
                <a:latin typeface="Berlin Sans FB" panose="020E0602020502020306" pitchFamily="34" charset="0"/>
              </a:rPr>
              <a:t>AUDIÊNCIA PÚBLICA DA SAÚDE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987DF7E-AABE-43FB-8460-05075FE54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884034"/>
            <a:ext cx="9508440" cy="1755304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pt-BR" sz="4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erlin Sans FB" panose="020E0602020502020306" pitchFamily="34" charset="0"/>
                <a:ea typeface="Batang" panose="020B0503020000020004" pitchFamily="18" charset="-127"/>
              </a:rPr>
              <a:t>PRESTAÇÃO DE CONTAS: TERCEIRO QUADRIMESTRE DE 2024</a:t>
            </a:r>
          </a:p>
          <a:p>
            <a:pPr algn="r"/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Berlin Sans FB" panose="020E0602020502020306" pitchFamily="34" charset="0"/>
                <a:ea typeface="Batang" panose="020B0503020000020004" pitchFamily="18" charset="-127"/>
              </a:rPr>
              <a:t>SECRETARIA MUNICIPAL DE SAÚDE 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Berlin Sans FB" panose="020E0602020502020306" pitchFamily="34" charset="0"/>
              <a:ea typeface="Times New Roman" panose="02020603050405020304" pitchFamily="18" charset="0"/>
            </a:endParaRPr>
          </a:p>
          <a:p>
            <a:pPr algn="ctr"/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Berlin Sans FB" panose="020E0602020502020306" pitchFamily="34" charset="0"/>
              <a:ea typeface="Times New Roman" panose="02020603050405020304" pitchFamily="18" charset="0"/>
            </a:endParaRPr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2D27B94A-5DCF-4BC6-9FDF-212C13D098B8}"/>
              </a:ext>
            </a:extLst>
          </p:cNvPr>
          <p:cNvSpPr>
            <a:spLocks/>
          </p:cNvSpPr>
          <p:nvPr/>
        </p:nvSpPr>
        <p:spPr bwMode="auto">
          <a:xfrm>
            <a:off x="187611" y="0"/>
            <a:ext cx="8878956" cy="1934817"/>
          </a:xfrm>
          <a:custGeom>
            <a:avLst/>
            <a:gdLst>
              <a:gd name="T0" fmla="*/ 738 w 11751"/>
              <a:gd name="T1" fmla="*/ 2185 h 2198"/>
              <a:gd name="T2" fmla="*/ 4764 w 11751"/>
              <a:gd name="T3" fmla="*/ 2194 h 2198"/>
              <a:gd name="T4" fmla="*/ 5093 w 11751"/>
              <a:gd name="T5" fmla="*/ 2185 h 2198"/>
              <a:gd name="T6" fmla="*/ 0 w 11751"/>
              <a:gd name="T7" fmla="*/ 0 h 2198"/>
              <a:gd name="T8" fmla="*/ 5093 w 11751"/>
              <a:gd name="T9" fmla="*/ 2185 h 2198"/>
              <a:gd name="T10" fmla="*/ 5639 w 11751"/>
              <a:gd name="T11" fmla="*/ 2156 h 2198"/>
              <a:gd name="T12" fmla="*/ 6068 w 11751"/>
              <a:gd name="T13" fmla="*/ 2119 h 2198"/>
              <a:gd name="T14" fmla="*/ 6384 w 11751"/>
              <a:gd name="T15" fmla="*/ 2082 h 2198"/>
              <a:gd name="T16" fmla="*/ 6677 w 11751"/>
              <a:gd name="T17" fmla="*/ 2038 h 2198"/>
              <a:gd name="T18" fmla="*/ 6948 w 11751"/>
              <a:gd name="T19" fmla="*/ 1990 h 2198"/>
              <a:gd name="T20" fmla="*/ 7200 w 11751"/>
              <a:gd name="T21" fmla="*/ 1935 h 2198"/>
              <a:gd name="T22" fmla="*/ 7376 w 11751"/>
              <a:gd name="T23" fmla="*/ 1892 h 2198"/>
              <a:gd name="T24" fmla="*/ 7488 w 11751"/>
              <a:gd name="T25" fmla="*/ 1861 h 2198"/>
              <a:gd name="T26" fmla="*/ 7596 w 11751"/>
              <a:gd name="T27" fmla="*/ 1829 h 2198"/>
              <a:gd name="T28" fmla="*/ 7699 w 11751"/>
              <a:gd name="T29" fmla="*/ 1796 h 2198"/>
              <a:gd name="T30" fmla="*/ 7799 w 11751"/>
              <a:gd name="T31" fmla="*/ 1763 h 2198"/>
              <a:gd name="T32" fmla="*/ 7895 w 11751"/>
              <a:gd name="T33" fmla="*/ 1728 h 2198"/>
              <a:gd name="T34" fmla="*/ 7987 w 11751"/>
              <a:gd name="T35" fmla="*/ 1693 h 2198"/>
              <a:gd name="T36" fmla="*/ 8075 w 11751"/>
              <a:gd name="T37" fmla="*/ 1656 h 2198"/>
              <a:gd name="T38" fmla="*/ 8161 w 11751"/>
              <a:gd name="T39" fmla="*/ 1619 h 2198"/>
              <a:gd name="T40" fmla="*/ 8243 w 11751"/>
              <a:gd name="T41" fmla="*/ 1582 h 2198"/>
              <a:gd name="T42" fmla="*/ 8322 w 11751"/>
              <a:gd name="T43" fmla="*/ 1543 h 2198"/>
              <a:gd name="T44" fmla="*/ 8399 w 11751"/>
              <a:gd name="T45" fmla="*/ 1504 h 2198"/>
              <a:gd name="T46" fmla="*/ 8472 w 11751"/>
              <a:gd name="T47" fmla="*/ 1465 h 2198"/>
              <a:gd name="T48" fmla="*/ 8544 w 11751"/>
              <a:gd name="T49" fmla="*/ 1425 h 2198"/>
              <a:gd name="T50" fmla="*/ 8613 w 11751"/>
              <a:gd name="T51" fmla="*/ 1384 h 2198"/>
              <a:gd name="T52" fmla="*/ 8679 w 11751"/>
              <a:gd name="T53" fmla="*/ 1343 h 2198"/>
              <a:gd name="T54" fmla="*/ 8744 w 11751"/>
              <a:gd name="T55" fmla="*/ 1302 h 2198"/>
              <a:gd name="T56" fmla="*/ 8807 w 11751"/>
              <a:gd name="T57" fmla="*/ 1261 h 2198"/>
              <a:gd name="T58" fmla="*/ 8899 w 11751"/>
              <a:gd name="T59" fmla="*/ 1198 h 2198"/>
              <a:gd name="T60" fmla="*/ 9016 w 11751"/>
              <a:gd name="T61" fmla="*/ 1115 h 2198"/>
              <a:gd name="T62" fmla="*/ 9454 w 11751"/>
              <a:gd name="T63" fmla="*/ 783 h 2198"/>
              <a:gd name="T64" fmla="*/ 9590 w 11751"/>
              <a:gd name="T65" fmla="*/ 683 h 2198"/>
              <a:gd name="T66" fmla="*/ 9673 w 11751"/>
              <a:gd name="T67" fmla="*/ 625 h 2198"/>
              <a:gd name="T68" fmla="*/ 9730 w 11751"/>
              <a:gd name="T69" fmla="*/ 587 h 2198"/>
              <a:gd name="T70" fmla="*/ 9788 w 11751"/>
              <a:gd name="T71" fmla="*/ 550 h 2198"/>
              <a:gd name="T72" fmla="*/ 9847 w 11751"/>
              <a:gd name="T73" fmla="*/ 513 h 2198"/>
              <a:gd name="T74" fmla="*/ 9907 w 11751"/>
              <a:gd name="T75" fmla="*/ 477 h 2198"/>
              <a:gd name="T76" fmla="*/ 9969 w 11751"/>
              <a:gd name="T77" fmla="*/ 442 h 2198"/>
              <a:gd name="T78" fmla="*/ 10032 w 11751"/>
              <a:gd name="T79" fmla="*/ 408 h 2198"/>
              <a:gd name="T80" fmla="*/ 10098 w 11751"/>
              <a:gd name="T81" fmla="*/ 375 h 2198"/>
              <a:gd name="T82" fmla="*/ 10165 w 11751"/>
              <a:gd name="T83" fmla="*/ 342 h 2198"/>
              <a:gd name="T84" fmla="*/ 10235 w 11751"/>
              <a:gd name="T85" fmla="*/ 311 h 2198"/>
              <a:gd name="T86" fmla="*/ 10307 w 11751"/>
              <a:gd name="T87" fmla="*/ 281 h 2198"/>
              <a:gd name="T88" fmla="*/ 10381 w 11751"/>
              <a:gd name="T89" fmla="*/ 252 h 2198"/>
              <a:gd name="T90" fmla="*/ 10459 w 11751"/>
              <a:gd name="T91" fmla="*/ 224 h 2198"/>
              <a:gd name="T92" fmla="*/ 10539 w 11751"/>
              <a:gd name="T93" fmla="*/ 198 h 2198"/>
              <a:gd name="T94" fmla="*/ 10622 w 11751"/>
              <a:gd name="T95" fmla="*/ 173 h 2198"/>
              <a:gd name="T96" fmla="*/ 10708 w 11751"/>
              <a:gd name="T97" fmla="*/ 149 h 2198"/>
              <a:gd name="T98" fmla="*/ 10798 w 11751"/>
              <a:gd name="T99" fmla="*/ 127 h 2198"/>
              <a:gd name="T100" fmla="*/ 10891 w 11751"/>
              <a:gd name="T101" fmla="*/ 106 h 2198"/>
              <a:gd name="T102" fmla="*/ 10988 w 11751"/>
              <a:gd name="T103" fmla="*/ 87 h 2198"/>
              <a:gd name="T104" fmla="*/ 11089 w 11751"/>
              <a:gd name="T105" fmla="*/ 69 h 2198"/>
              <a:gd name="T106" fmla="*/ 11193 w 11751"/>
              <a:gd name="T107" fmla="*/ 53 h 2198"/>
              <a:gd name="T108" fmla="*/ 11302 w 11751"/>
              <a:gd name="T109" fmla="*/ 38 h 2198"/>
              <a:gd name="T110" fmla="*/ 11474 w 11751"/>
              <a:gd name="T111" fmla="*/ 20 h 2198"/>
              <a:gd name="T112" fmla="*/ 11719 w 11751"/>
              <a:gd name="T113" fmla="*/ 2 h 2198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11751" h="2198">
                <a:moveTo>
                  <a:pt x="5093" y="2185"/>
                </a:moveTo>
                <a:lnTo>
                  <a:pt x="738" y="2185"/>
                </a:lnTo>
                <a:lnTo>
                  <a:pt x="4330" y="2198"/>
                </a:lnTo>
                <a:lnTo>
                  <a:pt x="4764" y="2194"/>
                </a:lnTo>
                <a:lnTo>
                  <a:pt x="5071" y="2186"/>
                </a:lnTo>
                <a:lnTo>
                  <a:pt x="5093" y="2185"/>
                </a:lnTo>
                <a:close/>
                <a:moveTo>
                  <a:pt x="11750" y="0"/>
                </a:moveTo>
                <a:lnTo>
                  <a:pt x="0" y="0"/>
                </a:lnTo>
                <a:lnTo>
                  <a:pt x="0" y="2191"/>
                </a:lnTo>
                <a:lnTo>
                  <a:pt x="5093" y="2185"/>
                </a:lnTo>
                <a:lnTo>
                  <a:pt x="5362" y="2173"/>
                </a:lnTo>
                <a:lnTo>
                  <a:pt x="5639" y="2156"/>
                </a:lnTo>
                <a:lnTo>
                  <a:pt x="5901" y="2135"/>
                </a:lnTo>
                <a:lnTo>
                  <a:pt x="6068" y="2119"/>
                </a:lnTo>
                <a:lnTo>
                  <a:pt x="6229" y="2101"/>
                </a:lnTo>
                <a:lnTo>
                  <a:pt x="6384" y="2082"/>
                </a:lnTo>
                <a:lnTo>
                  <a:pt x="6533" y="2061"/>
                </a:lnTo>
                <a:lnTo>
                  <a:pt x="6677" y="2038"/>
                </a:lnTo>
                <a:lnTo>
                  <a:pt x="6815" y="2015"/>
                </a:lnTo>
                <a:lnTo>
                  <a:pt x="6948" y="1990"/>
                </a:lnTo>
                <a:lnTo>
                  <a:pt x="7077" y="1963"/>
                </a:lnTo>
                <a:lnTo>
                  <a:pt x="7200" y="1935"/>
                </a:lnTo>
                <a:lnTo>
                  <a:pt x="7319" y="1906"/>
                </a:lnTo>
                <a:lnTo>
                  <a:pt x="7376" y="1892"/>
                </a:lnTo>
                <a:lnTo>
                  <a:pt x="7433" y="1876"/>
                </a:lnTo>
                <a:lnTo>
                  <a:pt x="7488" y="1861"/>
                </a:lnTo>
                <a:lnTo>
                  <a:pt x="7542" y="1845"/>
                </a:lnTo>
                <a:lnTo>
                  <a:pt x="7596" y="1829"/>
                </a:lnTo>
                <a:lnTo>
                  <a:pt x="7648" y="1813"/>
                </a:lnTo>
                <a:lnTo>
                  <a:pt x="7699" y="1796"/>
                </a:lnTo>
                <a:lnTo>
                  <a:pt x="7750" y="1780"/>
                </a:lnTo>
                <a:lnTo>
                  <a:pt x="7799" y="1763"/>
                </a:lnTo>
                <a:lnTo>
                  <a:pt x="7847" y="1746"/>
                </a:lnTo>
                <a:lnTo>
                  <a:pt x="7895" y="1728"/>
                </a:lnTo>
                <a:lnTo>
                  <a:pt x="7941" y="1710"/>
                </a:lnTo>
                <a:lnTo>
                  <a:pt x="7987" y="1693"/>
                </a:lnTo>
                <a:lnTo>
                  <a:pt x="8031" y="1675"/>
                </a:lnTo>
                <a:lnTo>
                  <a:pt x="8075" y="1656"/>
                </a:lnTo>
                <a:lnTo>
                  <a:pt x="8118" y="1638"/>
                </a:lnTo>
                <a:lnTo>
                  <a:pt x="8161" y="1619"/>
                </a:lnTo>
                <a:lnTo>
                  <a:pt x="8202" y="1600"/>
                </a:lnTo>
                <a:lnTo>
                  <a:pt x="8243" y="1582"/>
                </a:lnTo>
                <a:lnTo>
                  <a:pt x="8283" y="1562"/>
                </a:lnTo>
                <a:lnTo>
                  <a:pt x="8322" y="1543"/>
                </a:lnTo>
                <a:lnTo>
                  <a:pt x="8361" y="1524"/>
                </a:lnTo>
                <a:lnTo>
                  <a:pt x="8399" y="1504"/>
                </a:lnTo>
                <a:lnTo>
                  <a:pt x="8436" y="1484"/>
                </a:lnTo>
                <a:lnTo>
                  <a:pt x="8472" y="1465"/>
                </a:lnTo>
                <a:lnTo>
                  <a:pt x="8508" y="1445"/>
                </a:lnTo>
                <a:lnTo>
                  <a:pt x="8544" y="1425"/>
                </a:lnTo>
                <a:lnTo>
                  <a:pt x="8578" y="1405"/>
                </a:lnTo>
                <a:lnTo>
                  <a:pt x="8613" y="1384"/>
                </a:lnTo>
                <a:lnTo>
                  <a:pt x="8646" y="1364"/>
                </a:lnTo>
                <a:lnTo>
                  <a:pt x="8679" y="1343"/>
                </a:lnTo>
                <a:lnTo>
                  <a:pt x="8712" y="1323"/>
                </a:lnTo>
                <a:lnTo>
                  <a:pt x="8744" y="1302"/>
                </a:lnTo>
                <a:lnTo>
                  <a:pt x="8776" y="1282"/>
                </a:lnTo>
                <a:lnTo>
                  <a:pt x="8807" y="1261"/>
                </a:lnTo>
                <a:lnTo>
                  <a:pt x="8838" y="1240"/>
                </a:lnTo>
                <a:lnTo>
                  <a:pt x="8899" y="1198"/>
                </a:lnTo>
                <a:lnTo>
                  <a:pt x="8958" y="1157"/>
                </a:lnTo>
                <a:lnTo>
                  <a:pt x="9016" y="1115"/>
                </a:lnTo>
                <a:lnTo>
                  <a:pt x="9101" y="1052"/>
                </a:lnTo>
                <a:lnTo>
                  <a:pt x="9454" y="783"/>
                </a:lnTo>
                <a:lnTo>
                  <a:pt x="9535" y="723"/>
                </a:lnTo>
                <a:lnTo>
                  <a:pt x="9590" y="683"/>
                </a:lnTo>
                <a:lnTo>
                  <a:pt x="9645" y="644"/>
                </a:lnTo>
                <a:lnTo>
                  <a:pt x="9673" y="625"/>
                </a:lnTo>
                <a:lnTo>
                  <a:pt x="9701" y="606"/>
                </a:lnTo>
                <a:lnTo>
                  <a:pt x="9730" y="587"/>
                </a:lnTo>
                <a:lnTo>
                  <a:pt x="9759" y="568"/>
                </a:lnTo>
                <a:lnTo>
                  <a:pt x="9788" y="550"/>
                </a:lnTo>
                <a:lnTo>
                  <a:pt x="9817" y="531"/>
                </a:lnTo>
                <a:lnTo>
                  <a:pt x="9847" y="513"/>
                </a:lnTo>
                <a:lnTo>
                  <a:pt x="9876" y="495"/>
                </a:lnTo>
                <a:lnTo>
                  <a:pt x="9907" y="477"/>
                </a:lnTo>
                <a:lnTo>
                  <a:pt x="9938" y="459"/>
                </a:lnTo>
                <a:lnTo>
                  <a:pt x="9969" y="442"/>
                </a:lnTo>
                <a:lnTo>
                  <a:pt x="10000" y="425"/>
                </a:lnTo>
                <a:lnTo>
                  <a:pt x="10032" y="408"/>
                </a:lnTo>
                <a:lnTo>
                  <a:pt x="10065" y="391"/>
                </a:lnTo>
                <a:lnTo>
                  <a:pt x="10098" y="375"/>
                </a:lnTo>
                <a:lnTo>
                  <a:pt x="10131" y="358"/>
                </a:lnTo>
                <a:lnTo>
                  <a:pt x="10165" y="342"/>
                </a:lnTo>
                <a:lnTo>
                  <a:pt x="10200" y="327"/>
                </a:lnTo>
                <a:lnTo>
                  <a:pt x="10235" y="311"/>
                </a:lnTo>
                <a:lnTo>
                  <a:pt x="10270" y="296"/>
                </a:lnTo>
                <a:lnTo>
                  <a:pt x="10307" y="281"/>
                </a:lnTo>
                <a:lnTo>
                  <a:pt x="10344" y="266"/>
                </a:lnTo>
                <a:lnTo>
                  <a:pt x="10381" y="252"/>
                </a:lnTo>
                <a:lnTo>
                  <a:pt x="10420" y="238"/>
                </a:lnTo>
                <a:lnTo>
                  <a:pt x="10459" y="224"/>
                </a:lnTo>
                <a:lnTo>
                  <a:pt x="10498" y="211"/>
                </a:lnTo>
                <a:lnTo>
                  <a:pt x="10539" y="198"/>
                </a:lnTo>
                <a:lnTo>
                  <a:pt x="10580" y="185"/>
                </a:lnTo>
                <a:lnTo>
                  <a:pt x="10622" y="173"/>
                </a:lnTo>
                <a:lnTo>
                  <a:pt x="10665" y="161"/>
                </a:lnTo>
                <a:lnTo>
                  <a:pt x="10708" y="149"/>
                </a:lnTo>
                <a:lnTo>
                  <a:pt x="10753" y="138"/>
                </a:lnTo>
                <a:lnTo>
                  <a:pt x="10798" y="127"/>
                </a:lnTo>
                <a:lnTo>
                  <a:pt x="10844" y="116"/>
                </a:lnTo>
                <a:lnTo>
                  <a:pt x="10891" y="106"/>
                </a:lnTo>
                <a:lnTo>
                  <a:pt x="10939" y="96"/>
                </a:lnTo>
                <a:lnTo>
                  <a:pt x="10988" y="87"/>
                </a:lnTo>
                <a:lnTo>
                  <a:pt x="11038" y="77"/>
                </a:lnTo>
                <a:lnTo>
                  <a:pt x="11089" y="69"/>
                </a:lnTo>
                <a:lnTo>
                  <a:pt x="11140" y="61"/>
                </a:lnTo>
                <a:lnTo>
                  <a:pt x="11193" y="53"/>
                </a:lnTo>
                <a:lnTo>
                  <a:pt x="11247" y="45"/>
                </a:lnTo>
                <a:lnTo>
                  <a:pt x="11302" y="38"/>
                </a:lnTo>
                <a:lnTo>
                  <a:pt x="11358" y="32"/>
                </a:lnTo>
                <a:lnTo>
                  <a:pt x="11474" y="20"/>
                </a:lnTo>
                <a:lnTo>
                  <a:pt x="11594" y="10"/>
                </a:lnTo>
                <a:lnTo>
                  <a:pt x="11719" y="2"/>
                </a:lnTo>
                <a:lnTo>
                  <a:pt x="11750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pt-BR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9B3EEB82-F4B3-40F2-A889-3478F6963B8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68" y="128407"/>
            <a:ext cx="1745367" cy="1704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4033577C-24D2-45F0-A077-72FD8F6139C2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67" b="21017"/>
          <a:stretch/>
        </p:blipFill>
        <p:spPr bwMode="auto">
          <a:xfrm>
            <a:off x="1836097" y="186551"/>
            <a:ext cx="2844000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CBD75414-DEDB-4E5C-884F-EF30EA2799E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845" y="1370528"/>
            <a:ext cx="2304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600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EBEAD82C-E48D-4E32-86B9-91F767714E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7380470"/>
              </p:ext>
            </p:extLst>
          </p:nvPr>
        </p:nvGraphicFramePr>
        <p:xfrm>
          <a:off x="1807653" y="786550"/>
          <a:ext cx="9891004" cy="4521400"/>
        </p:xfrm>
        <a:graphic>
          <a:graphicData uri="http://schemas.openxmlformats.org/drawingml/2006/table">
            <a:tbl>
              <a:tblPr/>
              <a:tblGrid>
                <a:gridCol w="1628251">
                  <a:extLst>
                    <a:ext uri="{9D8B030D-6E8A-4147-A177-3AD203B41FA5}">
                      <a16:colId xmlns:a16="http://schemas.microsoft.com/office/drawing/2014/main" val="1468734888"/>
                    </a:ext>
                  </a:extLst>
                </a:gridCol>
                <a:gridCol w="3745855">
                  <a:extLst>
                    <a:ext uri="{9D8B030D-6E8A-4147-A177-3AD203B41FA5}">
                      <a16:colId xmlns:a16="http://schemas.microsoft.com/office/drawing/2014/main" val="3153294305"/>
                    </a:ext>
                  </a:extLst>
                </a:gridCol>
                <a:gridCol w="2598821">
                  <a:extLst>
                    <a:ext uri="{9D8B030D-6E8A-4147-A177-3AD203B41FA5}">
                      <a16:colId xmlns:a16="http://schemas.microsoft.com/office/drawing/2014/main" val="319643654"/>
                    </a:ext>
                  </a:extLst>
                </a:gridCol>
                <a:gridCol w="1918077">
                  <a:extLst>
                    <a:ext uri="{9D8B030D-6E8A-4147-A177-3AD203B41FA5}">
                      <a16:colId xmlns:a16="http://schemas.microsoft.com/office/drawing/2014/main" val="1980471133"/>
                    </a:ext>
                  </a:extLst>
                </a:gridCol>
              </a:tblGrid>
              <a:tr h="374537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RECEITAS DE RECURSOS FEDERAIS  - BLOCO CUSTEIO E CONVÊNIOS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607564"/>
                  </a:ext>
                </a:extLst>
              </a:tr>
              <a:tr h="33821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9803832"/>
                  </a:ext>
                </a:extLst>
              </a:tr>
              <a:tr h="33821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ESPECIFICAÇÃO DA RECEITA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 ARRECADADO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5571709"/>
                  </a:ext>
                </a:extLst>
              </a:tr>
              <a:tr h="540000">
                <a:tc gridSpan="2">
                  <a:txBody>
                    <a:bodyPr/>
                    <a:lstStyle/>
                    <a:p>
                      <a:pPr marL="457200" lvl="1" algn="l" defTabSz="457200" rtl="0" eaLnBrk="1" fontAlgn="ctr" latinLnBrk="0" hangingPunct="1"/>
                      <a:r>
                        <a:rPr lang="pt-BR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PROGRAMAS DA ATENÇÃO PRIMÁRIA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1.693.402,24                      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22,50%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257556"/>
                  </a:ext>
                </a:extLst>
              </a:tr>
              <a:tr h="540000">
                <a:tc gridSpan="2">
                  <a:txBody>
                    <a:bodyPr/>
                    <a:lstStyle/>
                    <a:p>
                      <a:pPr marL="457200" lvl="1" algn="l" defTabSz="457200" rtl="0" eaLnBrk="1" fontAlgn="ctr" latinLnBrk="0" hangingPunct="1"/>
                      <a:r>
                        <a:rPr lang="pt-BR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PROGRAMAS DA ATENÇÃO ESPECIALIZADA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343.772,57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4740132"/>
                  </a:ext>
                </a:extLst>
              </a:tr>
              <a:tr h="540000">
                <a:tc gridSpan="2">
                  <a:txBody>
                    <a:bodyPr/>
                    <a:lstStyle/>
                    <a:p>
                      <a:pPr marL="457200" lvl="1" algn="l" defTabSz="457200" rtl="0" eaLnBrk="1" fontAlgn="ctr" latinLnBrk="0" hangingPunct="1"/>
                      <a:r>
                        <a:rPr lang="pt-BR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RECEITA VIGILANCIA EM SAÚDE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98.503,49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3454637"/>
                  </a:ext>
                </a:extLst>
              </a:tr>
              <a:tr h="540000">
                <a:tc gridSpan="2">
                  <a:txBody>
                    <a:bodyPr/>
                    <a:lstStyle/>
                    <a:p>
                      <a:pPr marL="457200" lvl="1" algn="l" defTabSz="457200" rtl="0" eaLnBrk="1" fontAlgn="ctr" latinLnBrk="0" hangingPunct="1"/>
                      <a:r>
                        <a:rPr lang="pt-BR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RECEITA </a:t>
                      </a:r>
                      <a:r>
                        <a:rPr lang="pt-BR" sz="20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ASSISTÊNCIA FARMACÊUTICA NO SUS</a:t>
                      </a:r>
                      <a:endParaRPr lang="pt-BR" sz="2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6.000,00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1705869"/>
                  </a:ext>
                </a:extLst>
              </a:tr>
              <a:tr h="540000">
                <a:tc gridSpan="2">
                  <a:txBody>
                    <a:bodyPr/>
                    <a:lstStyle/>
                    <a:p>
                      <a:pPr marL="457200" lvl="1" algn="l" defTabSz="457200" rtl="0" eaLnBrk="1" fontAlgn="ctr" latinLnBrk="0" hangingPunct="1"/>
                      <a:r>
                        <a:rPr lang="pt-BR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RECURSOS GESTÃO DO SUS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413.713,95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5,50%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6983349"/>
                  </a:ext>
                </a:extLst>
              </a:tr>
              <a:tr h="45392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GERAL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2.555.392,25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33,96%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367850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93E20095-2A2B-4632-8830-5E5F35184746}"/>
                  </a:ext>
                </a:extLst>
              </p14:cNvPr>
              <p14:cNvContentPartPr/>
              <p14:nvPr/>
            </p14:nvContentPartPr>
            <p14:xfrm>
              <a:off x="2028465" y="900270"/>
              <a:ext cx="360" cy="36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93E20095-2A2B-4632-8830-5E5F3518474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74825" y="79227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7E175914-01DC-4776-A9D4-96CE6EBC5831}"/>
                  </a:ext>
                </a:extLst>
              </p14:cNvPr>
              <p14:cNvContentPartPr/>
              <p14:nvPr/>
            </p14:nvContentPartPr>
            <p14:xfrm>
              <a:off x="2228985" y="900270"/>
              <a:ext cx="360" cy="36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7E175914-01DC-4776-A9D4-96CE6EBC583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74985" y="792270"/>
                <a:ext cx="108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0593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7DA7D30-B997-4A79-CFE8-E6E8C477E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289747"/>
              </p:ext>
            </p:extLst>
          </p:nvPr>
        </p:nvGraphicFramePr>
        <p:xfrm>
          <a:off x="1799505" y="2645368"/>
          <a:ext cx="9891004" cy="3797052"/>
        </p:xfrm>
        <a:graphic>
          <a:graphicData uri="http://schemas.openxmlformats.org/drawingml/2006/table">
            <a:tbl>
              <a:tblPr/>
              <a:tblGrid>
                <a:gridCol w="1596926">
                  <a:extLst>
                    <a:ext uri="{9D8B030D-6E8A-4147-A177-3AD203B41FA5}">
                      <a16:colId xmlns:a16="http://schemas.microsoft.com/office/drawing/2014/main" val="953272859"/>
                    </a:ext>
                  </a:extLst>
                </a:gridCol>
                <a:gridCol w="4216653">
                  <a:extLst>
                    <a:ext uri="{9D8B030D-6E8A-4147-A177-3AD203B41FA5}">
                      <a16:colId xmlns:a16="http://schemas.microsoft.com/office/drawing/2014/main" val="2311205690"/>
                    </a:ext>
                  </a:extLst>
                </a:gridCol>
                <a:gridCol w="2178514">
                  <a:extLst>
                    <a:ext uri="{9D8B030D-6E8A-4147-A177-3AD203B41FA5}">
                      <a16:colId xmlns:a16="http://schemas.microsoft.com/office/drawing/2014/main" val="631448005"/>
                    </a:ext>
                  </a:extLst>
                </a:gridCol>
                <a:gridCol w="1898911">
                  <a:extLst>
                    <a:ext uri="{9D8B030D-6E8A-4147-A177-3AD203B41FA5}">
                      <a16:colId xmlns:a16="http://schemas.microsoft.com/office/drawing/2014/main" val="508281256"/>
                    </a:ext>
                  </a:extLst>
                </a:gridCol>
              </a:tblGrid>
              <a:tr h="651824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pt-BR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RECEITAS  RECURSOS PRÓPRIOS E RENDIMENTOS DE </a:t>
                      </a:r>
                    </a:p>
                    <a:p>
                      <a:pPr algn="ctr" fontAlgn="ctr"/>
                      <a:r>
                        <a:rPr lang="pt-BR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APLICAÇÕES FINANCEIRAS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0014518"/>
                  </a:ext>
                </a:extLst>
              </a:tr>
              <a:tr h="590124">
                <a:tc gridSpan="2">
                  <a:txBody>
                    <a:bodyPr/>
                    <a:lstStyle/>
                    <a:p>
                      <a:pPr lvl="1" algn="l" fontAlgn="ctr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REPASSE REC. PRÓPRIOS 15%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4.939.258,74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65,63%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5600301"/>
                  </a:ext>
                </a:extLst>
              </a:tr>
              <a:tr h="483867">
                <a:tc gridSpan="2">
                  <a:txBody>
                    <a:bodyPr/>
                    <a:lstStyle/>
                    <a:p>
                      <a:pPr lvl="1" algn="l" fontAlgn="ctr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RENDIMENTOS DE APLICAÇÕES FINANCEIRAS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14.702,76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6109999"/>
                  </a:ext>
                </a:extLst>
              </a:tr>
              <a:tr h="590124">
                <a:tc gridSpan="2">
                  <a:txBody>
                    <a:bodyPr/>
                    <a:lstStyle/>
                    <a:p>
                      <a:pPr lvl="1" algn="ctr" fontAlgn="ctr"/>
                      <a:r>
                        <a:rPr lang="pt-BR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DE RECURSOS PRÓPRIOS E APLICAÇÕES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4.953.961,50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65,83%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390102"/>
                  </a:ext>
                </a:extLst>
              </a:tr>
              <a:tr h="324753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140047"/>
                  </a:ext>
                </a:extLst>
              </a:tr>
              <a:tr h="72000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t-BR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 DAS RECEITAS PERÍODO SET/OUT DE 2024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7</a:t>
                      </a:r>
                      <a:r>
                        <a:rPr lang="pt-BR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.525.612,19</a:t>
                      </a:r>
                      <a:r>
                        <a:rPr lang="pt-BR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9560591"/>
                  </a:ext>
                </a:extLst>
              </a:tr>
            </a:tbl>
          </a:graphicData>
        </a:graphic>
      </p:graphicFrame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3520A55E-EDF0-5B6C-8C5F-4268DD0DC6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709893"/>
              </p:ext>
            </p:extLst>
          </p:nvPr>
        </p:nvGraphicFramePr>
        <p:xfrm>
          <a:off x="1799505" y="753159"/>
          <a:ext cx="9891004" cy="1560948"/>
        </p:xfrm>
        <a:graphic>
          <a:graphicData uri="http://schemas.openxmlformats.org/drawingml/2006/table">
            <a:tbl>
              <a:tblPr/>
              <a:tblGrid>
                <a:gridCol w="5813579">
                  <a:extLst>
                    <a:ext uri="{9D8B030D-6E8A-4147-A177-3AD203B41FA5}">
                      <a16:colId xmlns:a16="http://schemas.microsoft.com/office/drawing/2014/main" val="189167427"/>
                    </a:ext>
                  </a:extLst>
                </a:gridCol>
                <a:gridCol w="2178514">
                  <a:extLst>
                    <a:ext uri="{9D8B030D-6E8A-4147-A177-3AD203B41FA5}">
                      <a16:colId xmlns:a16="http://schemas.microsoft.com/office/drawing/2014/main" val="222776296"/>
                    </a:ext>
                  </a:extLst>
                </a:gridCol>
                <a:gridCol w="1898911">
                  <a:extLst>
                    <a:ext uri="{9D8B030D-6E8A-4147-A177-3AD203B41FA5}">
                      <a16:colId xmlns:a16="http://schemas.microsoft.com/office/drawing/2014/main" val="1906922512"/>
                    </a:ext>
                  </a:extLst>
                </a:gridCol>
              </a:tblGrid>
              <a:tr h="555362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t-BR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RECEITAS  RECURSOS DO ESTADO HPP E CONVÊNIOS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325779"/>
                  </a:ext>
                </a:extLst>
              </a:tr>
              <a:tr h="502793">
                <a:tc>
                  <a:txBody>
                    <a:bodyPr/>
                    <a:lstStyle/>
                    <a:p>
                      <a:pPr lvl="1" algn="l" fontAlgn="ctr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TRANSF. DE RECURSOS DO ESTADO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pt-BR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16.258,44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pt-BR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0,22%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5879681"/>
                  </a:ext>
                </a:extLst>
              </a:tr>
              <a:tr h="502793">
                <a:tc>
                  <a:txBody>
                    <a:bodyPr/>
                    <a:lstStyle/>
                    <a:p>
                      <a:pPr lvl="1" algn="l" fontAlgn="ctr"/>
                      <a:r>
                        <a:rPr lang="pt-BR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RECURSOS DO  ESTADO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16.258,44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753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9024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5CBDD1B2-65B9-4291-9095-276E072D42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7848365"/>
              </p:ext>
            </p:extLst>
          </p:nvPr>
        </p:nvGraphicFramePr>
        <p:xfrm>
          <a:off x="1830891" y="507646"/>
          <a:ext cx="9990045" cy="5348386"/>
        </p:xfrm>
        <a:graphic>
          <a:graphicData uri="http://schemas.openxmlformats.org/drawingml/2006/table">
            <a:tbl>
              <a:tblPr/>
              <a:tblGrid>
                <a:gridCol w="7562491">
                  <a:extLst>
                    <a:ext uri="{9D8B030D-6E8A-4147-A177-3AD203B41FA5}">
                      <a16:colId xmlns:a16="http://schemas.microsoft.com/office/drawing/2014/main" val="3468613661"/>
                    </a:ext>
                  </a:extLst>
                </a:gridCol>
                <a:gridCol w="2427554">
                  <a:extLst>
                    <a:ext uri="{9D8B030D-6E8A-4147-A177-3AD203B41FA5}">
                      <a16:colId xmlns:a16="http://schemas.microsoft.com/office/drawing/2014/main" val="1638950455"/>
                    </a:ext>
                  </a:extLst>
                </a:gridCol>
              </a:tblGrid>
              <a:tr h="108509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RESUMO GERAL DAS RECEITAS, DESPESAS E SALDO  FINANCEIRO </a:t>
                      </a:r>
                    </a:p>
                    <a:p>
                      <a:pPr algn="ctr" fontAlgn="b"/>
                      <a:r>
                        <a:rPr lang="pt-BR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 O PERÍODO SEGUINTE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225038"/>
                  </a:ext>
                </a:extLst>
              </a:tr>
              <a:tr h="653441"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(+) SALDO FINANCEIRO ANTERIOR – (AGO/2024)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          828.988,29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0650641"/>
                  </a:ext>
                </a:extLst>
              </a:tr>
              <a:tr h="674634"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(+) RECEITA ORÇAMENTÁRIA </a:t>
                      </a:r>
                    </a:p>
                    <a:p>
                      <a:pPr algn="ctr" fontAlgn="ctr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Período setembro a dezembro/2024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          7.525.612,19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9917618"/>
                  </a:ext>
                </a:extLst>
              </a:tr>
              <a:tr h="719611"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(+) RECEITA EXTRA-ORÇAMENTÁRIA </a:t>
                      </a:r>
                    </a:p>
                    <a:p>
                      <a:pPr algn="ctr" fontAlgn="ctr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Período setembro a dezembro/2024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             607.605,73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908409"/>
                  </a:ext>
                </a:extLst>
              </a:tr>
              <a:tr h="749593"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(-) DESPESA ORÇAMENTÁRIA PAGA  </a:t>
                      </a:r>
                    </a:p>
                    <a:p>
                      <a:pPr algn="ctr" fontAlgn="ctr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Período setembro a dezembro/2024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          6.640.092,41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2646689"/>
                  </a:ext>
                </a:extLst>
              </a:tr>
              <a:tr h="689627"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(-) DESPESA EXTRA-ORÇAMENTÁRIA PAGA  </a:t>
                      </a:r>
                    </a:p>
                    <a:p>
                      <a:pPr algn="ctr" fontAlgn="ctr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Período setembro a dezembro/2024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             1.868.144,63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5889480"/>
                  </a:ext>
                </a:extLst>
              </a:tr>
              <a:tr h="754675"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(=) SALDO FINANCEIRO  SEGUINTE (JANEIRO/2025)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453.969,17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3971553"/>
                  </a:ext>
                </a:extLst>
              </a:tr>
            </a:tbl>
          </a:graphicData>
        </a:graphic>
      </p:graphicFrame>
      <p:sp>
        <p:nvSpPr>
          <p:cNvPr id="9" name="CaixaDeTexto 8">
            <a:extLst>
              <a:ext uri="{FF2B5EF4-FFF2-40B4-BE49-F238E27FC236}">
                <a16:creationId xmlns:a16="http://schemas.microsoft.com/office/drawing/2014/main" id="{300EF4AE-86BF-49DF-99E2-391F1F833DCF}"/>
              </a:ext>
            </a:extLst>
          </p:cNvPr>
          <p:cNvSpPr txBox="1"/>
          <p:nvPr/>
        </p:nvSpPr>
        <p:spPr>
          <a:xfrm>
            <a:off x="4890049" y="6016488"/>
            <a:ext cx="6930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FONTE: BALANCETES DE RECEITAS E DESPESAS (SETOR CONTABIL).</a:t>
            </a:r>
          </a:p>
          <a:p>
            <a:pPr algn="r"/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</a:rPr>
              <a:t>Carnaubal, 31 de dezembro de 2024.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7182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F6E3735C-899C-4BD4-9754-21A4F38E2F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212567"/>
              </p:ext>
            </p:extLst>
          </p:nvPr>
        </p:nvGraphicFramePr>
        <p:xfrm>
          <a:off x="1831723" y="707886"/>
          <a:ext cx="9947385" cy="604319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161098">
                  <a:extLst>
                    <a:ext uri="{9D8B030D-6E8A-4147-A177-3AD203B41FA5}">
                      <a16:colId xmlns:a16="http://schemas.microsoft.com/office/drawing/2014/main" val="3964404157"/>
                    </a:ext>
                  </a:extLst>
                </a:gridCol>
                <a:gridCol w="4493107">
                  <a:extLst>
                    <a:ext uri="{9D8B030D-6E8A-4147-A177-3AD203B41FA5}">
                      <a16:colId xmlns:a16="http://schemas.microsoft.com/office/drawing/2014/main" val="127949647"/>
                    </a:ext>
                  </a:extLst>
                </a:gridCol>
                <a:gridCol w="1310050">
                  <a:extLst>
                    <a:ext uri="{9D8B030D-6E8A-4147-A177-3AD203B41FA5}">
                      <a16:colId xmlns:a16="http://schemas.microsoft.com/office/drawing/2014/main" val="3517610964"/>
                    </a:ext>
                  </a:extLst>
                </a:gridCol>
                <a:gridCol w="1491041">
                  <a:extLst>
                    <a:ext uri="{9D8B030D-6E8A-4147-A177-3AD203B41FA5}">
                      <a16:colId xmlns:a16="http://schemas.microsoft.com/office/drawing/2014/main" val="3320304034"/>
                    </a:ext>
                  </a:extLst>
                </a:gridCol>
                <a:gridCol w="1492089">
                  <a:extLst>
                    <a:ext uri="{9D8B030D-6E8A-4147-A177-3AD203B41FA5}">
                      <a16:colId xmlns:a16="http://schemas.microsoft.com/office/drawing/2014/main" val="3836794007"/>
                    </a:ext>
                  </a:extLst>
                </a:gridCol>
              </a:tblGrid>
              <a:tr h="629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pt-BR" sz="1400" b="1" dirty="0">
                          <a:effectLst/>
                        </a:rPr>
                        <a:t>CÓDIGO</a:t>
                      </a:r>
                      <a:endParaRPr lang="pt-BR" sz="32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2550"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pt-BR" sz="1400" b="1" dirty="0">
                          <a:effectLst/>
                        </a:rPr>
                        <a:t>ESPECIFICAÇÃO</a:t>
                      </a:r>
                      <a:endParaRPr lang="pt-BR" sz="32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pt-BR" sz="1400" b="1" dirty="0">
                          <a:effectLst/>
                        </a:rPr>
                        <a:t>VALOR EMPENHADO</a:t>
                      </a:r>
                      <a:endParaRPr lang="pt-BR" sz="32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pt-BR" sz="1400" b="1" dirty="0">
                          <a:effectLst/>
                        </a:rPr>
                        <a:t>VALOR LIQUIDADO</a:t>
                      </a:r>
                      <a:endParaRPr lang="pt-BR" sz="32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0180"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pt-BR" sz="1400" b="1" dirty="0">
                          <a:effectLst/>
                        </a:rPr>
                        <a:t>VALOR PAGO</a:t>
                      </a:r>
                      <a:endParaRPr lang="pt-BR" sz="32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1850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</a:rPr>
                        <a:t>3.1.90.04.01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2550" algn="l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</a:rPr>
                        <a:t>Salário - Contratação pessoal temporário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</a:rPr>
                        <a:t>1.357.121,56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</a:rPr>
                        <a:t>957.605,55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0180"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952.012,79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727794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3.1.90.11.01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2550" algn="l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Vencimentos e salários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2.664.479,90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2.813.433,85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0180"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2.801.997,56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74928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3.1.90.13.01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2550" algn="l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FGTS/INSS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250.000,00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103.464,38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0180"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103.464,38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708177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3.1.90.13.02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2550" algn="l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Contribuições Previdenciárias –INSS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367.139,08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367.139,08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0180"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367.139,08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221102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3.1.90.96.99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2550" algn="l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Outros </a:t>
                      </a:r>
                      <a:r>
                        <a:rPr lang="pt-BR" sz="1400" dirty="0" err="1">
                          <a:effectLst/>
                        </a:rPr>
                        <a:t>ressa</a:t>
                      </a:r>
                      <a:r>
                        <a:rPr lang="pt-BR" sz="1400" dirty="0">
                          <a:effectLst/>
                        </a:rPr>
                        <a:t>. Pessoal requisitado 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63.168,21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63.168,21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0180"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57.230,53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543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3.3.71.70.00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925" algn="l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Rateio p/ </a:t>
                      </a:r>
                      <a:r>
                        <a:rPr lang="pt-BR" sz="1400" dirty="0" err="1">
                          <a:effectLst/>
                        </a:rPr>
                        <a:t>particip</a:t>
                      </a:r>
                      <a:r>
                        <a:rPr lang="pt-BR" sz="1400" dirty="0">
                          <a:effectLst/>
                        </a:rPr>
                        <a:t>. em consórcio público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98.044,16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98.645,41 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0180"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98.645,41 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44029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3.3.90.14.14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2550" algn="l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 err="1">
                          <a:effectLst/>
                        </a:rPr>
                        <a:t>Díárias</a:t>
                      </a:r>
                      <a:r>
                        <a:rPr lang="pt-BR" sz="1400" dirty="0">
                          <a:effectLst/>
                        </a:rPr>
                        <a:t> 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1.125,00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1.125,00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0180"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1.125,00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17919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</a:rPr>
                        <a:t>3.3.90.30.01</a:t>
                      </a:r>
                      <a:endParaRPr lang="pt-BR" sz="3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2550" algn="l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Combustíveis e lubrificantes automotivos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364.368,91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283.747,30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0180"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262.140,26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431719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>
                          <a:effectLst/>
                        </a:rPr>
                        <a:t>3.3.90.30.04</a:t>
                      </a:r>
                      <a:endParaRPr lang="pt-BR" sz="3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2550" algn="l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Gás engarrafado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 114.058,50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 117.721,00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0180"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169.813,00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9186880"/>
                  </a:ext>
                </a:extLst>
              </a:tr>
              <a:tr h="374100"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3.3.90.30.07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2550" algn="l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Gêneros de alimentação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 300.759,35 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 332.206,11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7805"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341.122,41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980377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3.3.90.30.09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2550" algn="l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Material farmacológico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39.613,50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 58.686,67 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0180"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 58.686,67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334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3.3.90.30.10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2550" algn="l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Material odontológico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47.373,26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 49.070,94 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0180"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 49.070,94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12955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3.3.90.30.16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2550" algn="l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Material de Expediente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47.770,74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 42.252,24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0180"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 34.157,77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834073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3.3.90.30.20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2550" algn="l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Material de cama, mesa e banho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22.162,60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 22.162,60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0180"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 22.162,60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953393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3.3.90.30.21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2550" algn="l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Material de copa e cozinha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36.351,37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 560,00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0180"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 560,00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8905226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CBC14F77-CA70-4B78-90FC-B47575326B8C}"/>
              </a:ext>
            </a:extLst>
          </p:cNvPr>
          <p:cNvSpPr txBox="1"/>
          <p:nvPr/>
        </p:nvSpPr>
        <p:spPr>
          <a:xfrm>
            <a:off x="1831723" y="0"/>
            <a:ext cx="9958494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effectLst/>
                <a:latin typeface="Arial Rounded MT Bold" panose="020F0704030504030204" pitchFamily="34" charset="0"/>
                <a:ea typeface="Times New Roman" panose="02020603050405020304" pitchFamily="18" charset="0"/>
              </a:rPr>
              <a:t>DEMONSTRATIVO DAS DESPESAS DETALHADAS</a:t>
            </a:r>
          </a:p>
          <a:p>
            <a:pPr algn="ctr"/>
            <a:r>
              <a:rPr lang="pt-BR" sz="2000" dirty="0">
                <a:latin typeface="Arial Rounded MT Bold" panose="020F0704030504030204" pitchFamily="34" charset="0"/>
              </a:rPr>
              <a:t>setembro a dezembro/2024</a:t>
            </a:r>
          </a:p>
        </p:txBody>
      </p:sp>
    </p:spTree>
    <p:extLst>
      <p:ext uri="{BB962C8B-B14F-4D97-AF65-F5344CB8AC3E}">
        <p14:creationId xmlns:p14="http://schemas.microsoft.com/office/powerpoint/2010/main" val="952036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35446FE3-F342-4CC7-BA31-46ED7D235A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091622"/>
              </p:ext>
            </p:extLst>
          </p:nvPr>
        </p:nvGraphicFramePr>
        <p:xfrm>
          <a:off x="1544419" y="181783"/>
          <a:ext cx="9844018" cy="58267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228548">
                  <a:extLst>
                    <a:ext uri="{9D8B030D-6E8A-4147-A177-3AD203B41FA5}">
                      <a16:colId xmlns:a16="http://schemas.microsoft.com/office/drawing/2014/main" val="422853319"/>
                    </a:ext>
                  </a:extLst>
                </a:gridCol>
                <a:gridCol w="4405755">
                  <a:extLst>
                    <a:ext uri="{9D8B030D-6E8A-4147-A177-3AD203B41FA5}">
                      <a16:colId xmlns:a16="http://schemas.microsoft.com/office/drawing/2014/main" val="2711235818"/>
                    </a:ext>
                  </a:extLst>
                </a:gridCol>
                <a:gridCol w="1284583">
                  <a:extLst>
                    <a:ext uri="{9D8B030D-6E8A-4147-A177-3AD203B41FA5}">
                      <a16:colId xmlns:a16="http://schemas.microsoft.com/office/drawing/2014/main" val="522951903"/>
                    </a:ext>
                  </a:extLst>
                </a:gridCol>
                <a:gridCol w="1462050">
                  <a:extLst>
                    <a:ext uri="{9D8B030D-6E8A-4147-A177-3AD203B41FA5}">
                      <a16:colId xmlns:a16="http://schemas.microsoft.com/office/drawing/2014/main" val="1711136619"/>
                    </a:ext>
                  </a:extLst>
                </a:gridCol>
                <a:gridCol w="1463082">
                  <a:extLst>
                    <a:ext uri="{9D8B030D-6E8A-4147-A177-3AD203B41FA5}">
                      <a16:colId xmlns:a16="http://schemas.microsoft.com/office/drawing/2014/main" val="135248534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pt-BR" sz="1400" b="1" dirty="0">
                          <a:effectLst/>
                        </a:rPr>
                        <a:t>CÓDIGO</a:t>
                      </a:r>
                      <a:endParaRPr lang="pt-BR" sz="32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2550"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pt-BR" sz="1400" b="1" dirty="0">
                          <a:effectLst/>
                        </a:rPr>
                        <a:t>ESPECIFICAÇÃO</a:t>
                      </a:r>
                      <a:endParaRPr lang="pt-BR" sz="32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pt-BR" sz="1400" b="1" dirty="0">
                          <a:effectLst/>
                        </a:rPr>
                        <a:t>VALOR EMPENHADO</a:t>
                      </a:r>
                      <a:endParaRPr lang="pt-BR" sz="32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pt-BR" sz="1400" b="1" dirty="0">
                          <a:effectLst/>
                        </a:rPr>
                        <a:t>VALOR LIQUIDADO</a:t>
                      </a:r>
                      <a:endParaRPr lang="pt-BR" sz="32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0180"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pt-BR" sz="1400" b="1" dirty="0">
                          <a:effectLst/>
                        </a:rPr>
                        <a:t>VALOR PAGO</a:t>
                      </a:r>
                      <a:endParaRPr lang="pt-BR" sz="32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51381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3.3.90.30.22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Mat. de </a:t>
                      </a:r>
                      <a:r>
                        <a:rPr lang="pt-BR" sz="1400" dirty="0" err="1">
                          <a:effectLst/>
                        </a:rPr>
                        <a:t>limp</a:t>
                      </a:r>
                      <a:r>
                        <a:rPr lang="pt-BR" sz="1400" dirty="0">
                          <a:effectLst/>
                        </a:rPr>
                        <a:t>. e produto de higienização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130.992,92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100.046,00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0180"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79.694,38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97111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3.3.90.30.23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2550" algn="l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Uniformes, Tecidos e aviamentos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10.245,50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 0,00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0180"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 0,00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861805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3.3.90.30.25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2550" algn="l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Material p/ manutenção de bens móveis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8.465,60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 8.465,60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0180"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 8.465,60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274529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3.3.90.30.28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Mat. De Proteção e Segurança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0,00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0,00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0180"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7.087,60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5505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3.3.90.30.35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Material Laboratorial 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7.158,07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7.158,07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0180"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37.629,07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152713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3.3.90.30.36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Mat. Hospitalar e Órteses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2.399,20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2.399,20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2.399,20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402539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3.3.90.30.37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Outros materiais  médicos hospitalar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74.629,15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69.247,22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0180"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69.247,22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340294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3.3.90.30.38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Material Farmacológico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179.921,61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179.921,61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0180"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179.921,61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054835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3.3.90.30.39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 err="1">
                          <a:effectLst/>
                        </a:rPr>
                        <a:t>Materialp</a:t>
                      </a:r>
                      <a:r>
                        <a:rPr lang="pt-BR" sz="1400" dirty="0">
                          <a:effectLst/>
                        </a:rPr>
                        <a:t>/ Manutenção de veículos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9.096,00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8.256,00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0180"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5.856,00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396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3.3.90.30.48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Medicamentos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478.121,53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471.180,36 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2550"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 453.958,44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03501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3.3.90.30.51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Material Didático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56.664,07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0,00 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2550"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0,00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73596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3.3.90.32.02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Medicamentos para uso domiciliar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50.635,00 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50.635,00 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0175"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50.635,00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4074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3.3.90.32.99</a:t>
                      </a:r>
                      <a:endParaRPr lang="pt-BR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Outros Materiais de </a:t>
                      </a:r>
                      <a:r>
                        <a:rPr lang="pt-BR" sz="1400" dirty="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Distr</a:t>
                      </a:r>
                      <a:r>
                        <a:rPr lang="pt-BR" sz="14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 Gratuita 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146.679,18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81.682,41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0175"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82.886,41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00411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3.3.90.36.06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Serviços técnicos profissionais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576.553,10 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615.894,27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0180"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615.894,27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44945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3.3.90.36.15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Locação de imóveis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33.500,00</a:t>
                      </a:r>
                      <a:endParaRPr lang="pt-BR" sz="32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 72.240,00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0180"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72.240,00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3158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9630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7ECC7148-440C-4582-8D0B-F27E1581E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052525"/>
              </p:ext>
            </p:extLst>
          </p:nvPr>
        </p:nvGraphicFramePr>
        <p:xfrm>
          <a:off x="1575043" y="259325"/>
          <a:ext cx="9868810" cy="659824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283071">
                  <a:extLst>
                    <a:ext uri="{9D8B030D-6E8A-4147-A177-3AD203B41FA5}">
                      <a16:colId xmlns:a16="http://schemas.microsoft.com/office/drawing/2014/main" val="3502040249"/>
                    </a:ext>
                  </a:extLst>
                </a:gridCol>
                <a:gridCol w="4318571">
                  <a:extLst>
                    <a:ext uri="{9D8B030D-6E8A-4147-A177-3AD203B41FA5}">
                      <a16:colId xmlns:a16="http://schemas.microsoft.com/office/drawing/2014/main" val="2076390077"/>
                    </a:ext>
                  </a:extLst>
                </a:gridCol>
                <a:gridCol w="1432743">
                  <a:extLst>
                    <a:ext uri="{9D8B030D-6E8A-4147-A177-3AD203B41FA5}">
                      <a16:colId xmlns:a16="http://schemas.microsoft.com/office/drawing/2014/main" val="1875179704"/>
                    </a:ext>
                  </a:extLst>
                </a:gridCol>
                <a:gridCol w="1259536">
                  <a:extLst>
                    <a:ext uri="{9D8B030D-6E8A-4147-A177-3AD203B41FA5}">
                      <a16:colId xmlns:a16="http://schemas.microsoft.com/office/drawing/2014/main" val="3640836196"/>
                    </a:ext>
                  </a:extLst>
                </a:gridCol>
                <a:gridCol w="1574889">
                  <a:extLst>
                    <a:ext uri="{9D8B030D-6E8A-4147-A177-3AD203B41FA5}">
                      <a16:colId xmlns:a16="http://schemas.microsoft.com/office/drawing/2014/main" val="322936949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pt-BR" sz="1400" b="1" dirty="0">
                          <a:effectLst/>
                        </a:rPr>
                        <a:t>CÓDIGO</a:t>
                      </a:r>
                      <a:endParaRPr lang="pt-BR" sz="32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2550"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pt-BR" sz="1400" b="1" dirty="0">
                          <a:effectLst/>
                        </a:rPr>
                        <a:t>ESPECIFICAÇÃO</a:t>
                      </a:r>
                      <a:endParaRPr lang="pt-BR" sz="32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pt-BR" sz="1400" b="1" dirty="0">
                          <a:effectLst/>
                        </a:rPr>
                        <a:t>VALOR EMPENHADO</a:t>
                      </a:r>
                      <a:endParaRPr lang="pt-BR" sz="32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pt-BR" sz="1400" b="1" dirty="0">
                          <a:effectLst/>
                        </a:rPr>
                        <a:t>VALOR LIQUIDADO</a:t>
                      </a:r>
                      <a:endParaRPr lang="pt-BR" sz="32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0180"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pt-BR" sz="1400" b="1" dirty="0">
                          <a:effectLst/>
                        </a:rPr>
                        <a:t>VALOR PAGO</a:t>
                      </a:r>
                      <a:endParaRPr lang="pt-BR" sz="32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5063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3.3.90.36.25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Serviços de Limpeza e Conservação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2.400,00</a:t>
                      </a:r>
                      <a:endParaRPr lang="pt-BR" sz="32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0,00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0180"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0,00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205379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3.3.90.36.39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Fretes e transportes de encomendas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8.000,00</a:t>
                      </a:r>
                      <a:endParaRPr lang="pt-BR" sz="32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4.000,00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0180"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4.000,00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803499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3.3.90.36.99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Outros Serviços de pessoa física 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 3.200,00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 5.600,00 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0180"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5.589,44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06347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3.3.90.39.05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Serviços técnicos profissionais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 1.243.133,79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1.322.477,29 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0180"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1.388.477,29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625721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3.3.90.39.10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Locação de imóveis</a:t>
                      </a:r>
                      <a:endParaRPr lang="pt-BR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0,00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18.354,88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17805"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9,266,16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3519759"/>
                  </a:ext>
                </a:extLst>
              </a:tr>
              <a:tr h="364294"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3.3.90.39.12</a:t>
                      </a:r>
                      <a:endParaRPr lang="pt-BR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Locação de maquinas e </a:t>
                      </a:r>
                      <a:r>
                        <a:rPr lang="pt-BR" sz="1400" dirty="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equip</a:t>
                      </a:r>
                      <a:endParaRPr lang="pt-BR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53.500,00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58.752,00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0180"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59.233,50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158540"/>
                  </a:ext>
                </a:extLst>
              </a:tr>
              <a:tr h="364294"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3.3.90.39.17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Manutenção e cons. de máq. e equipamento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105.330,00 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60.630,00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0180"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55.380,00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5289299"/>
                  </a:ext>
                </a:extLst>
              </a:tr>
              <a:tr h="364294"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3.3.90.39.19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8425" algn="l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Manutenção e conservação de veículos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120.000,00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133.963,68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95.480,00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7551142"/>
                  </a:ext>
                </a:extLst>
              </a:tr>
              <a:tr h="364294"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3.3.90.39.20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8425" algn="l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Serviços de comunicação em geral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12.400,00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 6.200,00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12.400,00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2816729"/>
                  </a:ext>
                </a:extLst>
              </a:tr>
              <a:tr h="364294"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3.3.90.39.41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Fornecimento de alimentação servidor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7.024,10</a:t>
                      </a:r>
                      <a:endParaRPr lang="pt-BR" sz="32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3.150,30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0180"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3.150,30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7302185"/>
                  </a:ext>
                </a:extLst>
              </a:tr>
              <a:tr h="364294"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3.3.90.39.43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8425" algn="l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Serviços de energia elétrica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30.000,00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12.897,34 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13.394,14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3642076"/>
                  </a:ext>
                </a:extLst>
              </a:tr>
              <a:tr h="364294"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3.3.90.39.44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8425" algn="l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Serviços de Água e esgoto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0,00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12.188,77 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 9.198,28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8435012"/>
                  </a:ext>
                </a:extLst>
              </a:tr>
              <a:tr h="364294"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3.3.90.39.57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Serviço médico-hospitalar - ambulatório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38.962,00</a:t>
                      </a:r>
                      <a:endParaRPr lang="pt-BR" sz="32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10.662,00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0180"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10.662,00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4829420"/>
                  </a:ext>
                </a:extLst>
              </a:tr>
              <a:tr h="364294"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3.3.90.39.63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8425" algn="l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Serviços Gráficos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7.000,00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 7.000,00 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 7.000,00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6814416"/>
                  </a:ext>
                </a:extLst>
              </a:tr>
              <a:tr h="364294"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3.3.90.39.70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8425" algn="l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Confecção de Uniformes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0,00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 4.500,00 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4.500,00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2862938"/>
                  </a:ext>
                </a:extLst>
              </a:tr>
              <a:tr h="364294"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3.3.90.39.78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8425" algn="l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Limpeza e conservação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10.440,00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39.321,60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28.881,60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9768606"/>
                  </a:ext>
                </a:extLst>
              </a:tr>
              <a:tr h="364294"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3.3.90.39.79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8425" algn="l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Serv. de apoio adm. téc. e operacional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67.411,08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55.988,59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48.291,27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226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3893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30EDC57F-0A9C-4C8E-9303-701E92F5A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961749"/>
              </p:ext>
            </p:extLst>
          </p:nvPr>
        </p:nvGraphicFramePr>
        <p:xfrm>
          <a:off x="1139483" y="1307640"/>
          <a:ext cx="10747715" cy="462796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494433">
                  <a:extLst>
                    <a:ext uri="{9D8B030D-6E8A-4147-A177-3AD203B41FA5}">
                      <a16:colId xmlns:a16="http://schemas.microsoft.com/office/drawing/2014/main" val="63087417"/>
                    </a:ext>
                  </a:extLst>
                </a:gridCol>
                <a:gridCol w="4524122">
                  <a:extLst>
                    <a:ext uri="{9D8B030D-6E8A-4147-A177-3AD203B41FA5}">
                      <a16:colId xmlns:a16="http://schemas.microsoft.com/office/drawing/2014/main" val="2286167027"/>
                    </a:ext>
                  </a:extLst>
                </a:gridCol>
                <a:gridCol w="1632723">
                  <a:extLst>
                    <a:ext uri="{9D8B030D-6E8A-4147-A177-3AD203B41FA5}">
                      <a16:colId xmlns:a16="http://schemas.microsoft.com/office/drawing/2014/main" val="3956555753"/>
                    </a:ext>
                  </a:extLst>
                </a:gridCol>
                <a:gridCol w="1638525">
                  <a:extLst>
                    <a:ext uri="{9D8B030D-6E8A-4147-A177-3AD203B41FA5}">
                      <a16:colId xmlns:a16="http://schemas.microsoft.com/office/drawing/2014/main" val="1527781216"/>
                    </a:ext>
                  </a:extLst>
                </a:gridCol>
                <a:gridCol w="1457912">
                  <a:extLst>
                    <a:ext uri="{9D8B030D-6E8A-4147-A177-3AD203B41FA5}">
                      <a16:colId xmlns:a16="http://schemas.microsoft.com/office/drawing/2014/main" val="22297489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pt-BR" sz="1400" b="1" dirty="0">
                          <a:effectLst/>
                        </a:rPr>
                        <a:t>CÓDIGO</a:t>
                      </a:r>
                      <a:endParaRPr lang="pt-BR" sz="32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2550"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pt-BR" sz="1400" b="1" dirty="0">
                          <a:effectLst/>
                        </a:rPr>
                        <a:t>ESPECIFICAÇÃO</a:t>
                      </a:r>
                      <a:endParaRPr lang="pt-BR" sz="32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pt-BR" sz="1400" b="1" dirty="0">
                          <a:effectLst/>
                        </a:rPr>
                        <a:t>VALOR EMPENHADO</a:t>
                      </a:r>
                      <a:endParaRPr lang="pt-BR" sz="32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pt-BR" sz="1400" b="1" dirty="0">
                          <a:effectLst/>
                        </a:rPr>
                        <a:t>VALOR LIQUIDADO</a:t>
                      </a:r>
                      <a:endParaRPr lang="pt-BR" sz="32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0180"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pt-BR" sz="1400" b="1" dirty="0">
                          <a:effectLst/>
                        </a:rPr>
                        <a:t>VALOR PAGO</a:t>
                      </a:r>
                      <a:endParaRPr lang="pt-BR" sz="32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86423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  <a:latin typeface="+mn-lt"/>
                        </a:rPr>
                        <a:t>3.3.90.39.81</a:t>
                      </a:r>
                      <a:endParaRPr lang="pt-BR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8425" algn="l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  <a:latin typeface="+mn-lt"/>
                        </a:rPr>
                        <a:t>Serviços bancários</a:t>
                      </a:r>
                      <a:endParaRPr lang="pt-BR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0,00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  <a:latin typeface="+mn-lt"/>
                        </a:rPr>
                        <a:t>1.044,29 </a:t>
                      </a:r>
                      <a:endParaRPr lang="pt-BR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  <a:latin typeface="+mn-lt"/>
                        </a:rPr>
                        <a:t>1.044,29 </a:t>
                      </a:r>
                      <a:endParaRPr lang="pt-BR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109621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  <a:latin typeface="+mn-lt"/>
                        </a:rPr>
                        <a:t>3.3.90.39.87</a:t>
                      </a:r>
                      <a:endParaRPr lang="pt-BR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8425" algn="l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  <a:latin typeface="+mn-lt"/>
                        </a:rPr>
                        <a:t>Prestado – Unidade Hospitalar</a:t>
                      </a:r>
                      <a:endParaRPr lang="pt-BR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5.077,80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  <a:latin typeface="+mn-lt"/>
                        </a:rPr>
                        <a:t>0,00 </a:t>
                      </a:r>
                      <a:endParaRPr lang="pt-BR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  <a:latin typeface="+mn-lt"/>
                        </a:rPr>
                        <a:t>0,00 </a:t>
                      </a:r>
                      <a:endParaRPr lang="pt-BR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08244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  <a:latin typeface="+mn-lt"/>
                        </a:rPr>
                        <a:t>3.3.90.39.90</a:t>
                      </a:r>
                      <a:endParaRPr lang="pt-BR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8425" algn="l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  <a:latin typeface="+mn-lt"/>
                        </a:rPr>
                        <a:t>Serviços de publicidade e propaganda</a:t>
                      </a:r>
                      <a:endParaRPr lang="pt-BR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  <a:latin typeface="+mn-lt"/>
                        </a:rPr>
                        <a:t>-13.604,50</a:t>
                      </a:r>
                      <a:endParaRPr lang="pt-BR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  <a:latin typeface="+mn-lt"/>
                        </a:rPr>
                        <a:t>7.290,23</a:t>
                      </a:r>
                      <a:endParaRPr lang="pt-BR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  <a:latin typeface="+mn-lt"/>
                        </a:rPr>
                        <a:t>2.812,30</a:t>
                      </a:r>
                      <a:endParaRPr lang="pt-BR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62897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  <a:latin typeface="+mn-lt"/>
                        </a:rPr>
                        <a:t>3.3.90.39.99</a:t>
                      </a:r>
                      <a:endParaRPr lang="pt-BR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8425" algn="l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  <a:latin typeface="+mn-lt"/>
                        </a:rPr>
                        <a:t>Outros serviços de terceiros - PJ</a:t>
                      </a:r>
                      <a:endParaRPr lang="pt-BR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881.211,73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745.950,38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  <a:latin typeface="+mn-lt"/>
                        </a:rPr>
                        <a:t>1.113.971.26</a:t>
                      </a:r>
                      <a:endParaRPr lang="pt-BR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6400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3.3.90.40.11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8425" algn="l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Locação de softwares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0,00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7.050,00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6.970,69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28304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3.3.90.40.47</a:t>
                      </a:r>
                      <a:endParaRPr lang="pt-BR" sz="14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8425" algn="l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Serviços de Comunicação em Geral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0,00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23.600,00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11.800,00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90683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3.3.90.40.81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8425" algn="l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Computação em Nuvem</a:t>
                      </a:r>
                      <a:endParaRPr lang="pt-BR" sz="32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0,00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4.280,00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4.280,00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44650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3.3.90.48.99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8425" algn="l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Demais auxílios financeiros a PF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11.296,00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152.916,00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155.416,00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152287"/>
                  </a:ext>
                </a:extLst>
              </a:tr>
              <a:tr h="372622"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4.4.90.52.33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8425" algn="l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Equipamento para audiovisual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0,00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0,00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4.380,00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4699376"/>
                  </a:ext>
                </a:extLst>
              </a:tr>
              <a:tr h="372622"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3.3.90.52.42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Mobiliário Geral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25.514,96</a:t>
                      </a:r>
                      <a:endParaRPr lang="pt-BR" sz="32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12.283,77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0180"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400" dirty="0">
                          <a:effectLst/>
                        </a:rPr>
                        <a:t>12.283,77</a:t>
                      </a:r>
                      <a:endParaRPr lang="pt-BR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37308"/>
                  </a:ext>
                </a:extLst>
              </a:tr>
              <a:tr h="576000">
                <a:tc gridSpan="2"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600" b="1" dirty="0">
                          <a:effectLst/>
                        </a:rPr>
                        <a:t>TOTAL GERAL DA DESPESA</a:t>
                      </a:r>
                      <a:endParaRPr lang="pt-BR" sz="36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600" b="1" dirty="0">
                          <a:effectLst/>
                        </a:rPr>
                        <a:t>9.967.673,22</a:t>
                      </a:r>
                      <a:endParaRPr lang="pt-BR" sz="36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600" b="1" dirty="0">
                          <a:effectLst/>
                        </a:rPr>
                        <a:t>9.498.994,39</a:t>
                      </a:r>
                      <a:endParaRPr lang="pt-BR" sz="36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950"/>
                        </a:lnSpc>
                        <a:spcAft>
                          <a:spcPts val="800"/>
                        </a:spcAft>
                      </a:pPr>
                      <a:r>
                        <a:rPr lang="pt-BR" sz="1600" b="1" dirty="0">
                          <a:effectLst/>
                        </a:rPr>
                        <a:t>9.863.884,68</a:t>
                      </a:r>
                      <a:endParaRPr lang="pt-BR" sz="36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7098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1723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A2A017E-ECC3-2792-8420-B618D578CC8B}"/>
              </a:ext>
            </a:extLst>
          </p:cNvPr>
          <p:cNvSpPr txBox="1"/>
          <p:nvPr/>
        </p:nvSpPr>
        <p:spPr>
          <a:xfrm>
            <a:off x="4388518" y="4630613"/>
            <a:ext cx="66574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9600" dirty="0"/>
              <a:t>Obrigado!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4D739B6-88FE-AC90-B6AB-82C5CCFCD79A}"/>
              </a:ext>
            </a:extLst>
          </p:cNvPr>
          <p:cNvSpPr txBox="1"/>
          <p:nvPr/>
        </p:nvSpPr>
        <p:spPr>
          <a:xfrm>
            <a:off x="5944601" y="686804"/>
            <a:ext cx="510139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8000" dirty="0"/>
              <a:t>PLACONT</a:t>
            </a:r>
          </a:p>
          <a:p>
            <a:pPr algn="r"/>
            <a:r>
              <a:rPr lang="pt-BR" sz="4800" dirty="0"/>
              <a:t>Contabilidade</a:t>
            </a:r>
          </a:p>
        </p:txBody>
      </p:sp>
    </p:spTree>
    <p:extLst>
      <p:ext uri="{BB962C8B-B14F-4D97-AF65-F5344CB8AC3E}">
        <p14:creationId xmlns:p14="http://schemas.microsoft.com/office/powerpoint/2010/main" val="79318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TM02892315[[fn=Cacho]]</Template>
  <TotalTime>2656</TotalTime>
  <Words>806</Words>
  <Application>Microsoft Office PowerPoint</Application>
  <PresentationFormat>Widescreen</PresentationFormat>
  <Paragraphs>386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Arial</vt:lpstr>
      <vt:lpstr>Arial Rounded MT Bold</vt:lpstr>
      <vt:lpstr>Berlin Sans FB</vt:lpstr>
      <vt:lpstr>Calibri</vt:lpstr>
      <vt:lpstr>Century Gothic</vt:lpstr>
      <vt:lpstr>Wingdings 3</vt:lpstr>
      <vt:lpstr>Cacho</vt:lpstr>
      <vt:lpstr>AUDIÊNCIA PÚBLICA DA SAÚDE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AUDIÊNCIA PÚBLICA EM SAÚDE</dc:title>
  <dc:creator>Natália Gomes de Matos Machado</dc:creator>
  <cp:lastModifiedBy>Natália Gomes de Matos Machado</cp:lastModifiedBy>
  <cp:revision>326</cp:revision>
  <dcterms:created xsi:type="dcterms:W3CDTF">2021-05-26T23:46:38Z</dcterms:created>
  <dcterms:modified xsi:type="dcterms:W3CDTF">2025-02-24T23:18:42Z</dcterms:modified>
</cp:coreProperties>
</file>