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382" r:id="rId3"/>
    <p:sldId id="257" r:id="rId4"/>
    <p:sldId id="334" r:id="rId5"/>
    <p:sldId id="335" r:id="rId6"/>
    <p:sldId id="336" r:id="rId7"/>
    <p:sldId id="338" r:id="rId8"/>
    <p:sldId id="337" r:id="rId9"/>
    <p:sldId id="306" r:id="rId10"/>
    <p:sldId id="307" r:id="rId11"/>
    <p:sldId id="308" r:id="rId12"/>
    <p:sldId id="309" r:id="rId13"/>
    <p:sldId id="310" r:id="rId14"/>
    <p:sldId id="339" r:id="rId15"/>
    <p:sldId id="268" r:id="rId16"/>
    <p:sldId id="269" r:id="rId17"/>
    <p:sldId id="341" r:id="rId18"/>
    <p:sldId id="342" r:id="rId19"/>
    <p:sldId id="273" r:id="rId20"/>
    <p:sldId id="311" r:id="rId21"/>
    <p:sldId id="312" r:id="rId22"/>
    <p:sldId id="313" r:id="rId23"/>
    <p:sldId id="340" r:id="rId24"/>
    <p:sldId id="372" r:id="rId25"/>
    <p:sldId id="373" r:id="rId26"/>
    <p:sldId id="374" r:id="rId27"/>
    <p:sldId id="375" r:id="rId28"/>
    <p:sldId id="260" r:id="rId29"/>
    <p:sldId id="291" r:id="rId30"/>
    <p:sldId id="293" r:id="rId31"/>
    <p:sldId id="298" r:id="rId32"/>
    <p:sldId id="294" r:id="rId33"/>
    <p:sldId id="302" r:id="rId34"/>
    <p:sldId id="343" r:id="rId35"/>
    <p:sldId id="380" r:id="rId36"/>
    <p:sldId id="376" r:id="rId37"/>
    <p:sldId id="381" r:id="rId38"/>
    <p:sldId id="305" r:id="rId39"/>
    <p:sldId id="314" r:id="rId40"/>
    <p:sldId id="316" r:id="rId41"/>
    <p:sldId id="317" r:id="rId42"/>
    <p:sldId id="324" r:id="rId43"/>
    <p:sldId id="344" r:id="rId44"/>
    <p:sldId id="377" r:id="rId45"/>
    <p:sldId id="378" r:id="rId46"/>
    <p:sldId id="379" r:id="rId47"/>
    <p:sldId id="34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9110" autoAdjust="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65E8-C8F9-4982-86CC-D87D62BAFEA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B73A-FF22-43FB-804C-1381456DB9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这个图的问题在于，实际给出了一个场景，即</a:t>
            </a:r>
            <a:r>
              <a:rPr lang="en-US" altLang="zh-CN" dirty="0"/>
              <a:t>connect</a:t>
            </a:r>
            <a:r>
              <a:rPr lang="zh-CN" altLang="en-US" dirty="0"/>
              <a:t>成功之后，紧接着会结束连接。这个场景容易给人误解，意味这两个操作在其他场景也具有顺序关系。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实际应该分成两个场景来构造顺序图：一个围绕建立连接这个主题；另一个围绕拆除连接这个主题。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3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该顺序图展示了一个客户在接收到进入某个房间的指令后，与</a:t>
            </a:r>
            <a:r>
              <a:rPr lang="en-US" altLang="zh-CN" dirty="0"/>
              <a:t>Door</a:t>
            </a:r>
            <a:r>
              <a:rPr lang="zh-CN" altLang="en-US" dirty="0"/>
              <a:t>进行的交互。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可以启发问学生，如果</a:t>
            </a:r>
            <a:r>
              <a:rPr lang="en-US" altLang="zh-CN" dirty="0"/>
              <a:t>client</a:t>
            </a:r>
            <a:r>
              <a:rPr lang="zh-CN" altLang="en-US" dirty="0"/>
              <a:t>手中的钥匙都不能进入房间怎么办？实际应该是返回一个相应的提示消息。因此这个图的主题是强调能够成功进入房间。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staruml</a:t>
            </a:r>
            <a:r>
              <a:rPr lang="zh-CN" altLang="en-US"/>
              <a:t>的格式：</a:t>
            </a:r>
            <a:r>
              <a:rPr lang="en-US" altLang="zh-CN"/>
              <a:t>name:trigger[guard]/effect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课堂提问这两个问题应使用什么动作来描述？</a:t>
            </a:r>
            <a:endParaRPr lang="en-US" altLang="zh-CN" dirty="0"/>
          </a:p>
          <a:p>
            <a:pPr lvl="0"/>
            <a:r>
              <a:rPr lang="zh-CN" altLang="en-US" dirty="0"/>
              <a:t>前者应该是服务状态的</a:t>
            </a:r>
            <a:r>
              <a:rPr lang="en-US" altLang="zh-CN" dirty="0"/>
              <a:t>entry</a:t>
            </a:r>
            <a:r>
              <a:rPr lang="zh-CN" altLang="en-US" dirty="0"/>
              <a:t>动作</a:t>
            </a:r>
            <a:endParaRPr lang="en-US" altLang="zh-CN" dirty="0"/>
          </a:p>
          <a:p>
            <a:pPr lvl="0"/>
            <a:r>
              <a:rPr lang="zh-CN" altLang="en-US" dirty="0"/>
              <a:t>后者应该是服务状态的</a:t>
            </a:r>
            <a:r>
              <a:rPr lang="en-US" altLang="zh-CN" dirty="0"/>
              <a:t>do</a:t>
            </a:r>
            <a:r>
              <a:rPr lang="zh-CN" altLang="en-US" dirty="0"/>
              <a:t>动作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门要增加两个状态：</a:t>
            </a:r>
          </a:p>
          <a:p>
            <a:r>
              <a:rPr lang="en-US" altLang="zh-CN"/>
              <a:t>trying to open: </a:t>
            </a:r>
            <a:r>
              <a:rPr lang="zh-CN" altLang="en-US"/>
              <a:t>描述尝试开锁，能进入最多</a:t>
            </a:r>
            <a:r>
              <a:rPr lang="en-US" altLang="zh-CN"/>
              <a:t>5</a:t>
            </a:r>
            <a:r>
              <a:rPr lang="zh-CN" altLang="en-US"/>
              <a:t>次</a:t>
            </a:r>
            <a:endParaRPr lang="en-US" altLang="zh-CN"/>
          </a:p>
          <a:p>
            <a:r>
              <a:rPr lang="en-US" altLang="zh-CN"/>
              <a:t>blocked</a:t>
            </a:r>
            <a:r>
              <a:rPr lang="zh-CN" altLang="en-US"/>
              <a:t>：</a:t>
            </a:r>
            <a:r>
              <a:rPr lang="en-US" altLang="zh-CN"/>
              <a:t>5</a:t>
            </a:r>
            <a:r>
              <a:rPr lang="zh-CN" altLang="en-US"/>
              <a:t>次都没成功，被阻塞。需要一个重置操作才能再次转入</a:t>
            </a:r>
            <a:r>
              <a:rPr lang="en-US" altLang="zh-CN"/>
              <a:t>trying to open</a:t>
            </a:r>
            <a:r>
              <a:rPr lang="zh-CN" altLang="en-US"/>
              <a:t>状态</a:t>
            </a:r>
          </a:p>
          <a:p>
            <a:r>
              <a:rPr lang="zh-CN" altLang="en-US"/>
              <a:t>可以让学生课堂上尝试一下。</a:t>
            </a:r>
          </a:p>
          <a:p>
            <a:r>
              <a:rPr lang="zh-CN" altLang="en-US"/>
              <a:t>讨论：从</a:t>
            </a:r>
            <a:r>
              <a:rPr lang="en-US" altLang="zh-CN"/>
              <a:t>openned --&gt;closed</a:t>
            </a:r>
            <a:r>
              <a:rPr lang="zh-CN" altLang="en-US"/>
              <a:t>的状态迁移，是否可以直接使用</a:t>
            </a:r>
            <a:r>
              <a:rPr lang="en-US" altLang="zh-CN"/>
              <a:t>bOpen==true</a:t>
            </a:r>
            <a:r>
              <a:rPr lang="zh-CN" altLang="en-US"/>
              <a:t>来判断？实际上</a:t>
            </a:r>
            <a:r>
              <a:rPr lang="en-US" altLang="zh-CN"/>
              <a:t>bOpen</a:t>
            </a:r>
            <a:r>
              <a:rPr lang="zh-CN" altLang="en-US"/>
              <a:t>是两个相应状态的标识，而不是迁移控制条件。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UMLRegion</a:t>
            </a:r>
            <a:r>
              <a:rPr lang="zh-CN" altLang="en-US" dirty="0"/>
              <a:t>的概念有一些抽象，需要解释一下。相当于层次化的管理局部状态机。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052DD3-E077-4DB3-B519-AD5ECD8A7552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Student</a:t>
            </a:r>
            <a:r>
              <a:rPr lang="zh-CN" altLang="en-US" dirty="0"/>
              <a:t>与</a:t>
            </a:r>
            <a:r>
              <a:rPr lang="en-US" altLang="zh-CN" dirty="0"/>
              <a:t>Course</a:t>
            </a:r>
            <a:r>
              <a:rPr lang="zh-CN" altLang="en-US" dirty="0"/>
              <a:t>的关联，</a:t>
            </a:r>
            <a:r>
              <a:rPr lang="en-US" altLang="zh-CN" dirty="0"/>
              <a:t>Course</a:t>
            </a:r>
            <a:r>
              <a:rPr lang="zh-CN" altLang="en-US" dirty="0"/>
              <a:t>端的数量约束等价于这个逻辑约束。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让同学们结合这个类图来分析这个设计：</a:t>
            </a:r>
            <a:endParaRPr lang="en-US" altLang="zh-CN" dirty="0"/>
          </a:p>
          <a:p>
            <a:r>
              <a:rPr lang="zh-CN" altLang="en-US" dirty="0"/>
              <a:t>从中提取功能信息</a:t>
            </a:r>
            <a:endParaRPr lang="en-US" altLang="zh-CN" dirty="0"/>
          </a:p>
          <a:p>
            <a:r>
              <a:rPr lang="zh-CN" altLang="en-US" dirty="0"/>
              <a:t>从中提取设计缺陷：用户手头可能有很多个</a:t>
            </a:r>
            <a:r>
              <a:rPr lang="en-US" altLang="zh-CN" dirty="0"/>
              <a:t>key</a:t>
            </a:r>
            <a:r>
              <a:rPr lang="zh-CN" altLang="en-US" dirty="0"/>
              <a:t>，在</a:t>
            </a:r>
            <a:r>
              <a:rPr lang="en-US" altLang="zh-CN" dirty="0" err="1"/>
              <a:t>enterRoom</a:t>
            </a:r>
            <a:r>
              <a:rPr lang="zh-CN" altLang="en-US" dirty="0"/>
              <a:t>中，该使用哪个</a:t>
            </a:r>
            <a:r>
              <a:rPr lang="en-US" altLang="zh-CN" dirty="0"/>
              <a:t>key</a:t>
            </a:r>
            <a:r>
              <a:rPr lang="zh-CN" altLang="en-US" dirty="0"/>
              <a:t>呢？</a:t>
            </a:r>
            <a:r>
              <a:rPr lang="en-US" altLang="zh-CN" dirty="0"/>
              <a:t>----</a:t>
            </a:r>
            <a:r>
              <a:rPr lang="zh-CN" altLang="en-US" dirty="0"/>
              <a:t>逐个尝试。</a:t>
            </a:r>
            <a:endParaRPr lang="en-US" altLang="zh-CN" dirty="0"/>
          </a:p>
          <a:p>
            <a:r>
              <a:rPr lang="zh-CN" altLang="en-US" dirty="0"/>
              <a:t>将来扩展，</a:t>
            </a:r>
            <a:r>
              <a:rPr lang="en-US" altLang="zh-CN" dirty="0"/>
              <a:t>Lock</a:t>
            </a:r>
            <a:r>
              <a:rPr lang="zh-CN" altLang="en-US" dirty="0"/>
              <a:t>不是机械锁，而是电子锁，最多允许尝试三次，不然会锁住一段时间。这时这个设计就不具有可扩展性了。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还要指出，</a:t>
            </a:r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之间有关联关系。但不可重复，要么在属性中写出来，要么建立关联关系。前者明确具体的容器类型，后者则不明确，更强调内容。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3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可以让同学们来写出</a:t>
            </a:r>
            <a:r>
              <a:rPr lang="en-US" altLang="zh-CN" dirty="0"/>
              <a:t>&lt;Client, Key&gt;</a:t>
            </a:r>
            <a:r>
              <a:rPr lang="zh-CN" altLang="en-US" dirty="0"/>
              <a:t>这个关联。</a:t>
            </a:r>
            <a:endParaRPr lang="en-US" altLang="zh-CN" dirty="0"/>
          </a:p>
          <a:p>
            <a:r>
              <a:rPr lang="en-US" altLang="zh-CN" dirty="0"/>
              <a:t>none: </a:t>
            </a:r>
            <a:r>
              <a:rPr lang="zh-CN" altLang="en-US" dirty="0"/>
              <a:t>普通关联</a:t>
            </a:r>
            <a:endParaRPr lang="en-US" altLang="zh-CN" dirty="0"/>
          </a:p>
          <a:p>
            <a:r>
              <a:rPr lang="en-US" altLang="zh-CN" dirty="0"/>
              <a:t>shared</a:t>
            </a:r>
            <a:r>
              <a:rPr lang="zh-CN" altLang="en-US" dirty="0"/>
              <a:t>：聚集关联</a:t>
            </a:r>
            <a:endParaRPr lang="en-US" altLang="zh-CN" dirty="0"/>
          </a:p>
          <a:p>
            <a:r>
              <a:rPr lang="en-US" altLang="zh-CN" dirty="0"/>
              <a:t>composite: </a:t>
            </a:r>
            <a:r>
              <a:rPr lang="zh-CN" altLang="en-US" dirty="0"/>
              <a:t>组合关联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4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+mn-ea"/>
              </a:rPr>
              <a:t>一致性规则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>
                <a:ea typeface="+mn-ea"/>
              </a:rPr>
              <a:t>每个对象都提供相应的消息处理能力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>
                <a:ea typeface="+mn-ea"/>
              </a:rPr>
              <a:t>对象必须提供相应的操作，且与消息名称、参数和返回值类型一致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>
                <a:ea typeface="+mn-ea"/>
              </a:rPr>
              <a:t>如果返回值有异常或者特殊值，</a:t>
            </a:r>
            <a:r>
              <a:rPr lang="en-US" altLang="zh-CN" dirty="0">
                <a:ea typeface="+mn-ea"/>
              </a:rPr>
              <a:t>Sender</a:t>
            </a:r>
            <a:r>
              <a:rPr lang="zh-CN" altLang="en-US" dirty="0">
                <a:ea typeface="+mn-ea"/>
              </a:rPr>
              <a:t>对象必须要进行处理</a:t>
            </a:r>
            <a:endParaRPr lang="en-US" altLang="zh-CN" dirty="0">
              <a:ea typeface="+mn-ea"/>
            </a:endParaRPr>
          </a:p>
          <a:p>
            <a:r>
              <a:rPr lang="en-US" altLang="zh-CN" dirty="0"/>
              <a:t>--lec14</a:t>
            </a:r>
            <a:r>
              <a:rPr lang="zh-CN" altLang="en-US" dirty="0"/>
              <a:t>的主题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B73A-FF22-43FB-804C-1381456DB9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97D5-D676-40B8-9976-9D10C63BF55F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0BF-9403-4BF4-9A3E-31A7BB823D4F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868-B820-4BEE-A095-38122A99C93F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C792-5F34-46DA-BBD2-414D11641E9C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0F6-DB0A-4742-9E44-BEAEE0688E3C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29-CD88-488F-AE98-5716CF2ADDE2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D92E-8710-47B4-BB37-F44CF156FD45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A67E-630E-402F-857C-CA965C2D4CE4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FC23-ECDC-40F4-912A-0C6269B20BB8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3AA-3A7C-4EB6-8132-15577856FC2B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CA4D-1726-4EFC-A70E-C56E33E148F5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ACD8-EFAF-477F-84DA-1520664180FB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1BE-3F0F-489E-AD97-52F75830FB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第十三讲：</a:t>
            </a:r>
            <a:r>
              <a:rPr lang="en-US" altLang="zh-CN" dirty="0"/>
              <a:t>UML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OO2019</a:t>
            </a:r>
            <a:r>
              <a:rPr lang="zh-CN" altLang="en-US" dirty="0"/>
              <a:t>课程组</a:t>
            </a:r>
            <a:endParaRPr lang="en-US" altLang="zh-CN" dirty="0"/>
          </a:p>
          <a:p>
            <a:r>
              <a:rPr lang="zh-CN" altLang="en-US" dirty="0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语言设计目标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提供一种面向对象式的抽象又直观的描述逻辑</a:t>
            </a:r>
            <a:endParaRPr lang="en-US" altLang="zh-CN" dirty="0"/>
          </a:p>
          <a:p>
            <a:pPr lvl="1"/>
            <a:r>
              <a:rPr lang="zh-CN" altLang="en-US" dirty="0"/>
              <a:t>抽象：把系统抽象表示为类和类之间的协同</a:t>
            </a:r>
            <a:endParaRPr lang="en-US" altLang="zh-CN" dirty="0"/>
          </a:p>
          <a:p>
            <a:pPr lvl="1"/>
            <a:r>
              <a:rPr lang="zh-CN" altLang="en-US" dirty="0"/>
              <a:t>直观：通过可视化的模型图来描述和展示系统功能、结构和行为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经过了二十多年的发展</a:t>
            </a:r>
            <a:r>
              <a:rPr lang="en-US" altLang="zh-CN" dirty="0"/>
              <a:t>(UML 2.x)</a:t>
            </a:r>
          </a:p>
          <a:p>
            <a:pPr lvl="1"/>
            <a:r>
              <a:rPr lang="zh-CN" altLang="en-US" dirty="0"/>
              <a:t>绘画式语言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仅用于人之间的交流</a:t>
            </a:r>
            <a:endParaRPr lang="en-US" altLang="zh-CN" dirty="0"/>
          </a:p>
          <a:p>
            <a:pPr lvl="1"/>
            <a:r>
              <a:rPr lang="zh-CN" altLang="en-US" dirty="0"/>
              <a:t>描述性建模语言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机器能够理解模型的部分含义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可执行建模语言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机器能够理解和执行模型的准确语义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建模理念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语法明确、语义清晰的可视化语言</a:t>
            </a:r>
            <a:endParaRPr lang="en-US" altLang="zh-CN" dirty="0"/>
          </a:p>
          <a:p>
            <a:r>
              <a:rPr lang="zh-CN" altLang="en-US" dirty="0"/>
              <a:t>多种描述视角</a:t>
            </a:r>
            <a:endParaRPr lang="en-US" altLang="zh-CN" dirty="0"/>
          </a:p>
          <a:p>
            <a:pPr lvl="1"/>
            <a:r>
              <a:rPr lang="zh-CN" altLang="en-US" dirty="0"/>
              <a:t>功能视角：系统或子系统要提供哪些功能</a:t>
            </a:r>
            <a:r>
              <a:rPr lang="en-US" altLang="zh-CN" dirty="0"/>
              <a:t>(use case)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结构视角：系统有哪些组件</a:t>
            </a:r>
            <a:r>
              <a:rPr lang="en-US" altLang="zh-CN" dirty="0"/>
              <a:t>(component)/</a:t>
            </a:r>
            <a:r>
              <a:rPr lang="zh-CN" altLang="en-US" dirty="0"/>
              <a:t>类</a:t>
            </a:r>
            <a:r>
              <a:rPr lang="en-US" altLang="zh-CN" dirty="0"/>
              <a:t>(class)/</a:t>
            </a:r>
            <a:r>
              <a:rPr lang="zh-CN" altLang="en-US" dirty="0"/>
              <a:t>接口</a:t>
            </a:r>
            <a:r>
              <a:rPr lang="en-US" altLang="zh-CN" dirty="0"/>
              <a:t>(interface)</a:t>
            </a:r>
            <a:r>
              <a:rPr lang="zh-CN" altLang="en-US" dirty="0"/>
              <a:t>，相互间有什么关系</a:t>
            </a:r>
            <a:r>
              <a:rPr lang="en-US" altLang="zh-CN" dirty="0"/>
              <a:t>(relation)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行为视角：组件</a:t>
            </a:r>
            <a:r>
              <a:rPr lang="en-US" altLang="zh-CN" dirty="0"/>
              <a:t>/</a:t>
            </a:r>
            <a:r>
              <a:rPr lang="zh-CN" altLang="en-US" dirty="0"/>
              <a:t>类能够做什么？组件</a:t>
            </a:r>
            <a:r>
              <a:rPr lang="en-US" altLang="zh-CN" dirty="0"/>
              <a:t>/</a:t>
            </a:r>
            <a:r>
              <a:rPr lang="zh-CN" altLang="en-US" dirty="0"/>
              <a:t>类之间如何协同？</a:t>
            </a:r>
            <a:endParaRPr lang="en-US" altLang="zh-CN" dirty="0"/>
          </a:p>
          <a:p>
            <a:pPr lvl="1"/>
            <a:r>
              <a:rPr lang="zh-CN" altLang="en-US" dirty="0"/>
              <a:t>部署视角：组件</a:t>
            </a:r>
            <a:r>
              <a:rPr lang="en-US" altLang="zh-CN" dirty="0"/>
              <a:t>/</a:t>
            </a:r>
            <a:r>
              <a:rPr lang="zh-CN" altLang="en-US" dirty="0"/>
              <a:t>类如何分配到不同的可安装软件模块？</a:t>
            </a:r>
            <a:endParaRPr lang="en-US" altLang="zh-CN" dirty="0"/>
          </a:p>
          <a:p>
            <a:r>
              <a:rPr lang="zh-CN" altLang="en-US" dirty="0"/>
              <a:t>每个视角可以通过若干</a:t>
            </a:r>
            <a:r>
              <a:rPr lang="en-US" altLang="zh-CN" dirty="0"/>
              <a:t>UML</a:t>
            </a:r>
            <a:r>
              <a:rPr lang="zh-CN" altLang="en-US" dirty="0"/>
              <a:t>图来描述</a:t>
            </a:r>
            <a:endParaRPr lang="en-US" altLang="zh-CN" dirty="0"/>
          </a:p>
          <a:p>
            <a:pPr lvl="1"/>
            <a:r>
              <a:rPr lang="zh-CN" altLang="en-US" dirty="0"/>
              <a:t>每个图有明确的主题</a:t>
            </a:r>
            <a:endParaRPr lang="en-US" altLang="zh-CN" dirty="0"/>
          </a:p>
          <a:p>
            <a:pPr lvl="1"/>
            <a:r>
              <a:rPr lang="zh-CN" altLang="en-US" dirty="0"/>
              <a:t>控制每个图的规模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建模理念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96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用例模型定义系统的需求</a:t>
            </a:r>
            <a:endParaRPr lang="en-US" altLang="zh-CN" dirty="0"/>
          </a:p>
          <a:p>
            <a:pPr lvl="1"/>
            <a:r>
              <a:rPr lang="zh-CN" altLang="en-US" dirty="0"/>
              <a:t>使用可视化图来形象展示系统功能整体</a:t>
            </a:r>
            <a:endParaRPr lang="en-US" altLang="zh-CN" dirty="0"/>
          </a:p>
          <a:p>
            <a:pPr lvl="1"/>
            <a:r>
              <a:rPr lang="zh-CN" altLang="en-US" dirty="0"/>
              <a:t>基于模板来描述每个用例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/>
              <a:t>)</a:t>
            </a:r>
            <a:r>
              <a:rPr lang="zh-CN" altLang="en-US" dirty="0"/>
              <a:t>的规格</a:t>
            </a:r>
            <a:endParaRPr lang="en-US" altLang="zh-CN" dirty="0"/>
          </a:p>
          <a:p>
            <a:pPr lvl="2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输出，处理流程，异常情况，前置条件和后置条件</a:t>
            </a:r>
            <a:endParaRPr lang="en-US" altLang="zh-CN" dirty="0"/>
          </a:p>
          <a:p>
            <a:r>
              <a:rPr lang="zh-CN" altLang="en-US" dirty="0"/>
              <a:t>类模型定义系统的解决方案：使用“这些类”来实现相应的需求</a:t>
            </a:r>
            <a:endParaRPr lang="en-US" altLang="zh-CN" dirty="0"/>
          </a:p>
          <a:p>
            <a:pPr lvl="1"/>
            <a:r>
              <a:rPr lang="zh-CN" altLang="en-US" dirty="0"/>
              <a:t>使用可视化图来形象展示系统解决方案的整体（类、类之间的关系）</a:t>
            </a:r>
            <a:endParaRPr lang="en-US" altLang="zh-CN" dirty="0"/>
          </a:p>
          <a:p>
            <a:pPr lvl="1"/>
            <a:r>
              <a:rPr lang="zh-CN" altLang="en-US" dirty="0"/>
              <a:t>基于模板</a:t>
            </a:r>
            <a:r>
              <a:rPr lang="en-US" altLang="zh-CN" dirty="0"/>
              <a:t>(</a:t>
            </a:r>
            <a:r>
              <a:rPr lang="zh-CN" altLang="en-US" dirty="0"/>
              <a:t>属性、操作、约束条件</a:t>
            </a:r>
            <a:r>
              <a:rPr lang="en-US" altLang="zh-CN" dirty="0"/>
              <a:t>)</a:t>
            </a:r>
            <a:r>
              <a:rPr lang="zh-CN" altLang="en-US" dirty="0"/>
              <a:t>定义类的结构规格</a:t>
            </a:r>
            <a:endParaRPr lang="en-US" altLang="zh-CN" dirty="0"/>
          </a:p>
          <a:p>
            <a:r>
              <a:rPr lang="zh-CN" altLang="en-US" dirty="0"/>
              <a:t>状态模型定义类的行为机制：“这个类”将按照这样的行为逻辑运行</a:t>
            </a:r>
            <a:endParaRPr lang="en-US" altLang="zh-CN" dirty="0"/>
          </a:p>
          <a:p>
            <a:pPr lvl="1"/>
            <a:r>
              <a:rPr lang="zh-CN" altLang="en-US" dirty="0"/>
              <a:t>使用可视化图来形象展示一个类受到关注的状态空间</a:t>
            </a:r>
            <a:endParaRPr lang="en-US" altLang="zh-CN" dirty="0"/>
          </a:p>
          <a:p>
            <a:pPr lvl="1"/>
            <a:r>
              <a:rPr lang="zh-CN" altLang="en-US" dirty="0"/>
              <a:t>基于模板</a:t>
            </a:r>
            <a:r>
              <a:rPr lang="en-US" altLang="zh-CN" dirty="0"/>
              <a:t>(</a:t>
            </a:r>
            <a:r>
              <a:rPr lang="zh-CN" altLang="en-US" dirty="0"/>
              <a:t>状态行为、迁移行为</a:t>
            </a:r>
            <a:r>
              <a:rPr lang="en-US" altLang="zh-CN" dirty="0"/>
              <a:t>)</a:t>
            </a:r>
            <a:r>
              <a:rPr lang="zh-CN" altLang="en-US" dirty="0"/>
              <a:t>来定义类的行为规格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方法规格</a:t>
            </a:r>
            <a:endParaRPr lang="en-US" altLang="zh-CN" dirty="0"/>
          </a:p>
          <a:p>
            <a:r>
              <a:rPr lang="zh-CN" altLang="en-US" dirty="0"/>
              <a:t>交互模型定义类之间的协作机制：“这些类”在一起完成“这个业务”</a:t>
            </a:r>
            <a:endParaRPr lang="en-US" altLang="zh-CN" dirty="0"/>
          </a:p>
          <a:p>
            <a:pPr lvl="1"/>
            <a:r>
              <a:rPr lang="zh-CN" altLang="en-US" dirty="0"/>
              <a:t>使用可视化图来形象展示类之间的交互序列</a:t>
            </a:r>
            <a:endParaRPr lang="en-US" altLang="zh-CN" dirty="0"/>
          </a:p>
          <a:p>
            <a:pPr lvl="1"/>
            <a:r>
              <a:rPr lang="zh-CN" altLang="en-US" dirty="0"/>
              <a:t>基于模板</a:t>
            </a:r>
            <a:r>
              <a:rPr lang="en-US" altLang="zh-CN" dirty="0"/>
              <a:t>(</a:t>
            </a:r>
            <a:r>
              <a:rPr lang="zh-CN" altLang="en-US" dirty="0"/>
              <a:t>消息、消息时序控制</a:t>
            </a:r>
            <a:r>
              <a:rPr lang="en-US" altLang="zh-CN" dirty="0"/>
              <a:t>)</a:t>
            </a:r>
            <a:r>
              <a:rPr lang="zh-CN" altLang="en-US" dirty="0"/>
              <a:t>来定义类之间的交互规格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方法规格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模型组成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建模工具中建立的各种图都是对模型的一种观察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模型在哪儿？</a:t>
            </a:r>
            <a:endParaRPr lang="en-US" altLang="zh-CN" dirty="0"/>
          </a:p>
          <a:p>
            <a:pPr lvl="1"/>
            <a:r>
              <a:rPr lang="zh-CN" altLang="en-US" dirty="0"/>
              <a:t>内存中、文件中</a:t>
            </a:r>
            <a:endParaRPr lang="en-US" altLang="zh-CN" dirty="0"/>
          </a:p>
          <a:p>
            <a:pPr lvl="1"/>
            <a:r>
              <a:rPr lang="zh-CN" altLang="en-US" dirty="0"/>
              <a:t>由一组数据结构来定义</a:t>
            </a:r>
            <a:endParaRPr lang="en-US" altLang="zh-CN" dirty="0"/>
          </a:p>
          <a:p>
            <a:r>
              <a:rPr lang="zh-CN" altLang="en-US" dirty="0"/>
              <a:t>一组数据结构：</a:t>
            </a:r>
            <a:r>
              <a:rPr lang="en-US" altLang="zh-CN" dirty="0"/>
              <a:t>UML</a:t>
            </a:r>
            <a:r>
              <a:rPr lang="zh-CN" altLang="en-US" dirty="0"/>
              <a:t>元模型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建模工具看来，各种图中的每个要素都是一个对象</a:t>
            </a:r>
            <a:endParaRPr lang="en-US" altLang="zh-CN" dirty="0"/>
          </a:p>
          <a:p>
            <a:pPr lvl="1"/>
            <a:r>
              <a:rPr lang="zh-CN" altLang="en-US" dirty="0"/>
              <a:t>用例、类、属性、操作、关联、继承、消息、迁移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通过一系列数据结构来管理这些对象</a:t>
            </a:r>
            <a:endParaRPr lang="en-US" altLang="zh-CN" dirty="0"/>
          </a:p>
          <a:p>
            <a:r>
              <a:rPr lang="zh-CN" altLang="en-US" dirty="0"/>
              <a:t>所建立的</a:t>
            </a:r>
            <a:r>
              <a:rPr lang="en-US" altLang="zh-CN" dirty="0"/>
              <a:t>UML</a:t>
            </a:r>
            <a:r>
              <a:rPr lang="zh-CN" altLang="en-US" dirty="0"/>
              <a:t>模型实际上就是</a:t>
            </a:r>
            <a:r>
              <a:rPr lang="en-US" altLang="zh-CN" dirty="0"/>
              <a:t>UML</a:t>
            </a:r>
            <a:r>
              <a:rPr lang="zh-CN" altLang="en-US" dirty="0"/>
              <a:t>元模型的实例化结果</a:t>
            </a:r>
            <a:endParaRPr lang="en-US" altLang="zh-CN" dirty="0"/>
          </a:p>
          <a:p>
            <a:pPr lvl="1"/>
            <a:r>
              <a:rPr lang="zh-CN" altLang="en-US" dirty="0"/>
              <a:t>通过复杂的图数据结构来管理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79" y="215005"/>
            <a:ext cx="4450769" cy="62598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模型是一棵树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8089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UMLModel</a:t>
            </a:r>
            <a:r>
              <a:rPr lang="zh-CN" altLang="en-US" dirty="0"/>
              <a:t>容器管理着模型的所有元素</a:t>
            </a:r>
            <a:endParaRPr lang="en-US" altLang="zh-CN" dirty="0"/>
          </a:p>
          <a:p>
            <a:pPr lvl="1"/>
            <a:r>
              <a:rPr lang="en-US" altLang="zh-CN" dirty="0" err="1"/>
              <a:t>ownedElements</a:t>
            </a:r>
            <a:r>
              <a:rPr lang="zh-CN" altLang="en-US" dirty="0"/>
              <a:t>：</a:t>
            </a:r>
            <a:r>
              <a:rPr lang="en-US" altLang="zh-CN" dirty="0" err="1"/>
              <a:t>UMLClassDiagram</a:t>
            </a:r>
            <a:r>
              <a:rPr lang="zh-CN" altLang="en-US" dirty="0"/>
              <a:t>和模型元素</a:t>
            </a:r>
            <a:r>
              <a:rPr lang="en-US" altLang="zh-CN" dirty="0"/>
              <a:t>(</a:t>
            </a:r>
            <a:r>
              <a:rPr lang="en-US" altLang="zh-CN" dirty="0" err="1"/>
              <a:t>UMLClass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UMLClass</a:t>
            </a:r>
            <a:r>
              <a:rPr lang="zh-CN" altLang="en-US" dirty="0"/>
              <a:t>对应用户所画出来的‘类’</a:t>
            </a:r>
            <a:endParaRPr lang="en-US" altLang="zh-CN" dirty="0"/>
          </a:p>
          <a:p>
            <a:pPr lvl="1"/>
            <a:r>
              <a:rPr lang="zh-CN" altLang="en-US" dirty="0"/>
              <a:t>属性由</a:t>
            </a:r>
            <a:r>
              <a:rPr lang="en-US" altLang="zh-CN" dirty="0" err="1"/>
              <a:t>UMLAttribute</a:t>
            </a:r>
            <a:r>
              <a:rPr lang="zh-CN" altLang="en-US" dirty="0"/>
              <a:t>标记</a:t>
            </a:r>
            <a:endParaRPr lang="en-US" altLang="zh-CN" dirty="0"/>
          </a:p>
          <a:p>
            <a:pPr lvl="1"/>
            <a:r>
              <a:rPr lang="zh-CN" altLang="en-US" dirty="0"/>
              <a:t>操作由</a:t>
            </a:r>
            <a:r>
              <a:rPr lang="en-US" altLang="zh-CN" dirty="0" err="1"/>
              <a:t>UMLOperation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uml</a:t>
            </a:r>
            <a:r>
              <a:rPr lang="en-US" altLang="zh-CN" dirty="0"/>
              <a:t> diagram</a:t>
            </a:r>
            <a:r>
              <a:rPr lang="zh-CN" altLang="en-US" dirty="0"/>
              <a:t>中画出来的元素都是模型组成部分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模型是把各个</a:t>
            </a:r>
            <a:r>
              <a:rPr lang="en-US" altLang="zh-CN" dirty="0"/>
              <a:t>diagram</a:t>
            </a:r>
            <a:r>
              <a:rPr lang="zh-CN" altLang="en-US" dirty="0"/>
              <a:t>中的内容按照逻辑关系整合起来的结果</a:t>
            </a:r>
            <a:endParaRPr lang="en-US" altLang="zh-CN" dirty="0"/>
          </a:p>
          <a:p>
            <a:pPr lvl="1"/>
            <a:r>
              <a:rPr lang="zh-CN" altLang="en-US" dirty="0"/>
              <a:t>有可能连接不起来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9" y="5259825"/>
            <a:ext cx="2637939" cy="15609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  <a:r>
              <a:rPr lang="en-US" altLang="zh-CN" dirty="0"/>
              <a:t>---</a:t>
            </a:r>
            <a:r>
              <a:rPr lang="zh-CN" altLang="en-US" dirty="0"/>
              <a:t>对象建模的根本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最常使用的</a:t>
            </a:r>
            <a:r>
              <a:rPr lang="en-US" altLang="zh-CN" dirty="0"/>
              <a:t>UML</a:t>
            </a:r>
            <a:r>
              <a:rPr lang="zh-CN" altLang="en-US" dirty="0"/>
              <a:t>模型图</a:t>
            </a:r>
            <a:endParaRPr lang="en-US" altLang="zh-CN" dirty="0"/>
          </a:p>
          <a:p>
            <a:r>
              <a:rPr lang="zh-CN" altLang="en-US" dirty="0"/>
              <a:t>围绕一个具体主题，展示相关的类、接口，它们之间的关系（依赖</a:t>
            </a:r>
            <a:r>
              <a:rPr lang="en-US" altLang="zh-CN" dirty="0"/>
              <a:t>dependency</a:t>
            </a:r>
            <a:r>
              <a:rPr lang="zh-CN" altLang="en-US" dirty="0"/>
              <a:t>、继承</a:t>
            </a:r>
            <a:r>
              <a:rPr lang="en-US" altLang="zh-CN" dirty="0"/>
              <a:t>generalization</a:t>
            </a:r>
            <a:r>
              <a:rPr lang="zh-CN" altLang="en-US" dirty="0"/>
              <a:t>、关联</a:t>
            </a:r>
            <a:r>
              <a:rPr lang="en-US" altLang="zh-CN" dirty="0"/>
              <a:t>association</a:t>
            </a:r>
            <a:r>
              <a:rPr lang="zh-CN" altLang="en-US" dirty="0"/>
              <a:t>、实现</a:t>
            </a:r>
            <a:r>
              <a:rPr lang="en-US" altLang="zh-CN" dirty="0"/>
              <a:t>realization</a:t>
            </a:r>
            <a:r>
              <a:rPr lang="zh-CN" altLang="en-US" dirty="0"/>
              <a:t>），以及必要的注释说明</a:t>
            </a:r>
            <a:endParaRPr lang="en-US" altLang="zh-CN" sz="2000" dirty="0"/>
          </a:p>
          <a:p>
            <a:r>
              <a:rPr lang="zh-CN" altLang="en-US" dirty="0"/>
              <a:t>三个层次的描述抽象</a:t>
            </a:r>
            <a:endParaRPr lang="en-US" altLang="zh-CN" dirty="0"/>
          </a:p>
          <a:p>
            <a:pPr lvl="1"/>
            <a:r>
              <a:rPr lang="zh-CN" altLang="en-US" dirty="0"/>
              <a:t>概念层描述：用来分析</a:t>
            </a:r>
            <a:r>
              <a:rPr lang="zh-CN" altLang="en-US" b="1" dirty="0"/>
              <a:t>问题域描述</a:t>
            </a:r>
            <a:r>
              <a:rPr lang="zh-CN" altLang="en-US" dirty="0"/>
              <a:t>中可看到的类（分析模型）</a:t>
            </a:r>
            <a:endParaRPr lang="en-US" altLang="zh-CN" dirty="0"/>
          </a:p>
          <a:p>
            <a:pPr lvl="1"/>
            <a:r>
              <a:rPr lang="zh-CN" altLang="en-US" dirty="0"/>
              <a:t>规格层描述：关注类的规格和接口</a:t>
            </a:r>
            <a:endParaRPr lang="en-US" altLang="zh-CN" dirty="0"/>
          </a:p>
          <a:p>
            <a:pPr lvl="1"/>
            <a:r>
              <a:rPr lang="zh-CN" altLang="en-US" dirty="0"/>
              <a:t>实现层描述：可直接映射到代码细节的类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373D-C541-40AD-A31F-57C30870C518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961181" y="5525353"/>
            <a:ext cx="10269638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Most users of OO methods take an implementation perspective, which is a shame because the other perspectives are often more useful.</a:t>
            </a:r>
            <a:r>
              <a:rPr lang="en-US" altLang="zh-CN" sz="2800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 -- </a:t>
            </a:r>
            <a:r>
              <a:rPr lang="en-US" altLang="zh-CN" sz="2000" i="1" dirty="0">
                <a:solidFill>
                  <a:schemeClr val="bg1"/>
                </a:solidFill>
                <a:latin typeface="MingLiU" panose="02020509000000000000" pitchFamily="49" charset="-120"/>
                <a:ea typeface="宋体" panose="02010600030101010101" pitchFamily="2" charset="-122"/>
              </a:rPr>
              <a:t>Martin Fowler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类的表示语法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0B5A-06CD-42F8-97F4-318C229B40B2}" type="slidenum">
              <a:rPr lang="en-US" altLang="zh-CN"/>
              <a:t>16</a:t>
            </a:fld>
            <a:endParaRPr lang="en-US" altLang="zh-CN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3937001" y="1989940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4891166" y="4396848"/>
            <a:ext cx="1447800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7597775" y="1989940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简单命名，通常以大写字母开头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auto">
          <a:xfrm>
            <a:off x="1856505" y="2454046"/>
            <a:ext cx="2514600" cy="384819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属性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564260" y="2862787"/>
            <a:ext cx="1801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名词，通常小写字母开头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7" name="Text Box 19"/>
          <p:cNvSpPr txBox="1">
            <a:spLocks noChangeArrowheads="1"/>
          </p:cNvSpPr>
          <p:nvPr/>
        </p:nvSpPr>
        <p:spPr bwMode="auto">
          <a:xfrm>
            <a:off x="3937001" y="2370940"/>
            <a:ext cx="3660775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balance: real = 0</a:t>
            </a:r>
            <a:endParaRPr lang="en-US" altLang="zh-CN" sz="2000" dirty="0">
              <a:solidFill>
                <a:srgbClr val="99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9" name="Line 21"/>
          <p:cNvSpPr>
            <a:spLocks noChangeShapeType="1"/>
          </p:cNvSpPr>
          <p:nvPr/>
        </p:nvSpPr>
        <p:spPr bwMode="auto">
          <a:xfrm flipV="1">
            <a:off x="5053012" y="169466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0" name="Text Box 22"/>
          <p:cNvSpPr txBox="1">
            <a:spLocks noChangeArrowheads="1"/>
          </p:cNvSpPr>
          <p:nvPr/>
        </p:nvSpPr>
        <p:spPr bwMode="auto">
          <a:xfrm>
            <a:off x="4744819" y="1453365"/>
            <a:ext cx="646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71" name="Text Box 23"/>
          <p:cNvSpPr txBox="1">
            <a:spLocks noChangeArrowheads="1"/>
          </p:cNvSpPr>
          <p:nvPr/>
        </p:nvSpPr>
        <p:spPr bwMode="auto">
          <a:xfrm>
            <a:off x="7906277" y="2389983"/>
            <a:ext cx="87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默认值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>
            <a:off x="6064471" y="2572207"/>
            <a:ext cx="1881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00" name="Text Box 52"/>
          <p:cNvSpPr txBox="1">
            <a:spLocks noChangeArrowheads="1"/>
          </p:cNvSpPr>
          <p:nvPr/>
        </p:nvSpPr>
        <p:spPr bwMode="auto">
          <a:xfrm>
            <a:off x="3939322" y="2767398"/>
            <a:ext cx="3657600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addAccount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a : Account)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(a: Account): Amount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isValid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loginID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String): Boolean</a:t>
            </a:r>
          </a:p>
        </p:txBody>
      </p:sp>
      <p:sp>
        <p:nvSpPr>
          <p:cNvPr id="514101" name="Text Box 53"/>
          <p:cNvSpPr txBox="1">
            <a:spLocks noChangeArrowheads="1"/>
          </p:cNvSpPr>
          <p:nvPr/>
        </p:nvSpPr>
        <p:spPr bwMode="auto">
          <a:xfrm>
            <a:off x="8377997" y="3621138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操作标题声明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102" name="Line 54"/>
          <p:cNvSpPr>
            <a:spLocks noChangeShapeType="1"/>
          </p:cNvSpPr>
          <p:nvPr/>
        </p:nvSpPr>
        <p:spPr bwMode="auto">
          <a:xfrm>
            <a:off x="7445455" y="3796366"/>
            <a:ext cx="967084" cy="3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03" name="Rectangle 55"/>
          <p:cNvSpPr>
            <a:spLocks noChangeArrowheads="1"/>
          </p:cNvSpPr>
          <p:nvPr/>
        </p:nvSpPr>
        <p:spPr bwMode="auto">
          <a:xfrm>
            <a:off x="2442931" y="3293132"/>
            <a:ext cx="1341748" cy="3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3388" y="1953573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类名</a:t>
            </a:r>
            <a:endParaRPr lang="zh-CN" altLang="en-US" sz="2000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784679" y="5139687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784679" y="5520687"/>
            <a:ext cx="3660775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balance: real = 0</a:t>
            </a:r>
            <a:endParaRPr lang="en-US" altLang="zh-CN" sz="2000" dirty="0">
              <a:solidFill>
                <a:srgbClr val="99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511330" y="4330432"/>
            <a:ext cx="3660775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7513651" y="4711964"/>
            <a:ext cx="3657600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addAccount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a : Account)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getBalance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(a: Account): Amount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isValid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loginID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String): Boolean</a:t>
            </a:r>
          </a:p>
        </p:txBody>
      </p:sp>
      <p:cxnSp>
        <p:nvCxnSpPr>
          <p:cNvPr id="7" name="肘形连接符 6"/>
          <p:cNvCxnSpPr>
            <a:stCxn id="514059" idx="0"/>
            <a:endCxn id="514067" idx="1"/>
          </p:cNvCxnSpPr>
          <p:nvPr/>
        </p:nvCxnSpPr>
        <p:spPr>
          <a:xfrm rot="5400000" flipH="1" flipV="1">
            <a:off x="2555072" y="1480858"/>
            <a:ext cx="291792" cy="24720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257318" y="4276447"/>
            <a:ext cx="1443650" cy="923330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+: public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-: private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#: protected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995469" y="2510608"/>
            <a:ext cx="180780" cy="13832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stCxn id="9" idx="2"/>
            <a:endCxn id="42" idx="3"/>
          </p:cNvCxnSpPr>
          <p:nvPr/>
        </p:nvCxnSpPr>
        <p:spPr>
          <a:xfrm rot="5400000">
            <a:off x="2971292" y="3623544"/>
            <a:ext cx="844245" cy="1384891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可以通过</a:t>
            </a:r>
            <a:r>
              <a:rPr lang="en-US" altLang="zh-CN" dirty="0"/>
              <a:t>Property</a:t>
            </a:r>
            <a:r>
              <a:rPr lang="zh-CN" altLang="en-US" dirty="0"/>
              <a:t>来描述数据规格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65" y="2102233"/>
            <a:ext cx="3104000" cy="2040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4313" b="24819"/>
          <a:stretch>
            <a:fillRect/>
          </a:stretch>
        </p:blipFill>
        <p:spPr>
          <a:xfrm>
            <a:off x="4489723" y="2102233"/>
            <a:ext cx="4248953" cy="2182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52199"/>
            <a:ext cx="3517516" cy="7078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-186" t="11590" r="186" b="17405"/>
          <a:stretch>
            <a:fillRect/>
          </a:stretch>
        </p:blipFill>
        <p:spPr>
          <a:xfrm>
            <a:off x="4382320" y="4673325"/>
            <a:ext cx="6971480" cy="18655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可以通过</a:t>
            </a:r>
            <a:r>
              <a:rPr lang="en-US" altLang="zh-CN" dirty="0"/>
              <a:t>Property</a:t>
            </a:r>
            <a:r>
              <a:rPr lang="zh-CN" altLang="en-US" dirty="0"/>
              <a:t>来描述方法规格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8" y="1695943"/>
            <a:ext cx="6414884" cy="2261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10" y="3351517"/>
            <a:ext cx="5312322" cy="1611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10" y="5038199"/>
            <a:ext cx="5991882" cy="1758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7" y="4542504"/>
            <a:ext cx="4178355" cy="15497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7" y="3810269"/>
            <a:ext cx="7896225" cy="2543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类之间的关系</a:t>
            </a: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BD6B-C513-4504-A6C4-C25FC7602392}" type="slidenum">
              <a:rPr lang="en-US" altLang="zh-CN"/>
              <a:t>19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7" y="1891960"/>
            <a:ext cx="4869030" cy="2021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9757" y="603342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Composition(</a:t>
            </a:r>
            <a:r>
              <a:rPr lang="zh-CN" altLang="en-US" dirty="0"/>
              <a:t>组成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3476" y="2810701"/>
            <a:ext cx="21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Generalization(</a:t>
            </a:r>
            <a:r>
              <a:rPr lang="zh-CN" altLang="en-US" dirty="0"/>
              <a:t>继承</a:t>
            </a:r>
            <a:r>
              <a:rPr lang="en-US" altLang="zh-CN" dirty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9054959" y="1650464"/>
            <a:ext cx="185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Association(</a:t>
            </a:r>
            <a:r>
              <a:rPr lang="zh-CN" altLang="en-US" dirty="0"/>
              <a:t>关联</a:t>
            </a:r>
            <a:r>
              <a:rPr lang="en-US" altLang="zh-CN" dirty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906787" y="6218092"/>
            <a:ext cx="2271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Realization(</a:t>
            </a:r>
            <a:r>
              <a:rPr lang="zh-CN" altLang="en-US" dirty="0"/>
              <a:t>接口实现</a:t>
            </a:r>
            <a:r>
              <a:rPr lang="en-US" altLang="zh-CN" dirty="0"/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0276" y="2171878"/>
            <a:ext cx="374855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不支持多继承，即一个类拥有多个父类</a:t>
            </a:r>
          </a:p>
        </p:txBody>
      </p:sp>
      <p:sp>
        <p:nvSpPr>
          <p:cNvPr id="10" name="矩形 9"/>
          <p:cNvSpPr/>
          <p:nvPr/>
        </p:nvSpPr>
        <p:spPr>
          <a:xfrm>
            <a:off x="9964132" y="2432115"/>
            <a:ext cx="575035" cy="216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82200" y="3500852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关联对象数量</a:t>
            </a:r>
          </a:p>
        </p:txBody>
      </p:sp>
      <p:cxnSp>
        <p:nvCxnSpPr>
          <p:cNvPr id="13" name="肘形连接符 12"/>
          <p:cNvCxnSpPr>
            <a:stCxn id="10" idx="2"/>
            <a:endCxn id="11" idx="0"/>
          </p:cNvCxnSpPr>
          <p:nvPr/>
        </p:nvCxnSpPr>
        <p:spPr>
          <a:xfrm rot="16200000" flipH="1">
            <a:off x="10083380" y="2817202"/>
            <a:ext cx="851920" cy="5153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6596841" y="5218407"/>
            <a:ext cx="575035" cy="216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825770" y="4563758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关联对象职责</a:t>
            </a:r>
          </a:p>
        </p:txBody>
      </p:sp>
      <p:cxnSp>
        <p:nvCxnSpPr>
          <p:cNvPr id="82" name="肘形连接符 81"/>
          <p:cNvCxnSpPr>
            <a:stCxn id="80" idx="0"/>
            <a:endCxn id="81" idx="1"/>
          </p:cNvCxnSpPr>
          <p:nvPr/>
        </p:nvCxnSpPr>
        <p:spPr>
          <a:xfrm rot="5400000" flipH="1" flipV="1">
            <a:off x="7120073" y="4512711"/>
            <a:ext cx="469983" cy="94141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197370" y="5758691"/>
            <a:ext cx="15696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关联导航方向</a:t>
            </a:r>
          </a:p>
        </p:txBody>
      </p:sp>
      <p:cxnSp>
        <p:nvCxnSpPr>
          <p:cNvPr id="88" name="肘形连接符 87"/>
          <p:cNvCxnSpPr>
            <a:stCxn id="90" idx="2"/>
            <a:endCxn id="87" idx="1"/>
          </p:cNvCxnSpPr>
          <p:nvPr/>
        </p:nvCxnSpPr>
        <p:spPr>
          <a:xfrm rot="16200000" flipH="1">
            <a:off x="7986142" y="4732129"/>
            <a:ext cx="408310" cy="20141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079530" y="5435224"/>
            <a:ext cx="207390" cy="99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0" grpId="0" animBg="1"/>
      <p:bldP spid="81" grpId="0" animBg="1"/>
      <p:bldP spid="87" grpId="0" animBg="1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第四单元内容总览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24350" y="1880394"/>
            <a:ext cx="3105150" cy="8858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入门</a:t>
            </a:r>
            <a:endParaRPr lang="en-US" altLang="zh-CN" dirty="0"/>
          </a:p>
          <a:p>
            <a:pPr algn="ctr"/>
            <a:r>
              <a:rPr lang="zh-CN" altLang="en-US" dirty="0"/>
              <a:t>类图、顺序图和状态图</a:t>
            </a:r>
            <a:endParaRPr lang="en-US" altLang="zh-CN" dirty="0"/>
          </a:p>
          <a:p>
            <a:pPr algn="ctr"/>
            <a:r>
              <a:rPr lang="zh-CN" altLang="en-US" dirty="0"/>
              <a:t>模型层次的语义观察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24350" y="3390106"/>
            <a:ext cx="3105150" cy="1143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模型间关系</a:t>
            </a:r>
            <a:endParaRPr lang="en-US" altLang="zh-CN" dirty="0"/>
          </a:p>
          <a:p>
            <a:pPr algn="ctr"/>
            <a:r>
              <a:rPr lang="zh-CN" altLang="en-US" dirty="0"/>
              <a:t>模型图表达的内容及关系</a:t>
            </a:r>
            <a:endParaRPr lang="en-US" altLang="zh-CN" dirty="0"/>
          </a:p>
          <a:p>
            <a:pPr algn="ctr"/>
            <a:r>
              <a:rPr lang="zh-CN" altLang="en-US" dirty="0"/>
              <a:t>模型图之间的关系</a:t>
            </a:r>
            <a:endParaRPr lang="en-US" altLang="zh-CN" dirty="0"/>
          </a:p>
          <a:p>
            <a:pPr algn="ctr"/>
            <a:r>
              <a:rPr lang="zh-CN" altLang="en-US" dirty="0"/>
              <a:t>一致性检查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24350" y="5156993"/>
            <a:ext cx="3105150" cy="100965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UML</a:t>
            </a:r>
            <a:r>
              <a:rPr lang="zh-CN" altLang="en-US" dirty="0"/>
              <a:t>进行设计</a:t>
            </a:r>
            <a:endParaRPr lang="en-US" altLang="zh-CN" dirty="0"/>
          </a:p>
          <a:p>
            <a:pPr algn="ctr"/>
            <a:r>
              <a:rPr lang="zh-CN" altLang="en-US" dirty="0"/>
              <a:t>结构设计、行为设计</a:t>
            </a:r>
            <a:endParaRPr lang="en-US" altLang="zh-CN" dirty="0"/>
          </a:p>
          <a:p>
            <a:pPr algn="ctr"/>
            <a:r>
              <a:rPr lang="zh-CN" altLang="en-US" dirty="0"/>
              <a:t>架构设计方法概述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71525" y="2853927"/>
            <a:ext cx="2333625" cy="221535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层次化设计</a:t>
            </a:r>
            <a:endParaRPr lang="en-US" altLang="zh-CN" sz="2400" dirty="0"/>
          </a:p>
          <a:p>
            <a:pPr algn="ctr"/>
            <a:r>
              <a:rPr lang="zh-CN" altLang="en-US" sz="2400" dirty="0"/>
              <a:t>线程安全设计</a:t>
            </a:r>
            <a:endParaRPr lang="en-US" altLang="zh-CN" sz="2400" dirty="0"/>
          </a:p>
          <a:p>
            <a:pPr algn="ctr"/>
            <a:r>
              <a:rPr lang="zh-CN" altLang="en-US" sz="2400" dirty="0"/>
              <a:t>规格化设计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48700" y="2853927"/>
            <a:ext cx="2333625" cy="22153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模型化设计</a:t>
            </a:r>
          </a:p>
        </p:txBody>
      </p:sp>
      <p:cxnSp>
        <p:nvCxnSpPr>
          <p:cNvPr id="11" name="肘形连接符 10"/>
          <p:cNvCxnSpPr>
            <a:stCxn id="8" idx="3"/>
            <a:endCxn id="5" idx="1"/>
          </p:cNvCxnSpPr>
          <p:nvPr/>
        </p:nvCxnSpPr>
        <p:spPr>
          <a:xfrm flipV="1">
            <a:off x="3105150" y="2323307"/>
            <a:ext cx="1219200" cy="16382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3"/>
            <a:endCxn id="6" idx="1"/>
          </p:cNvCxnSpPr>
          <p:nvPr/>
        </p:nvCxnSpPr>
        <p:spPr>
          <a:xfrm>
            <a:off x="3105150" y="3961606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3"/>
            <a:endCxn id="7" idx="1"/>
          </p:cNvCxnSpPr>
          <p:nvPr/>
        </p:nvCxnSpPr>
        <p:spPr>
          <a:xfrm>
            <a:off x="3105150" y="3961606"/>
            <a:ext cx="1219200" cy="1700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3"/>
            <a:endCxn id="9" idx="1"/>
          </p:cNvCxnSpPr>
          <p:nvPr/>
        </p:nvCxnSpPr>
        <p:spPr>
          <a:xfrm>
            <a:off x="7429500" y="2323307"/>
            <a:ext cx="1219200" cy="16382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9" idx="1"/>
          </p:cNvCxnSpPr>
          <p:nvPr/>
        </p:nvCxnSpPr>
        <p:spPr>
          <a:xfrm flipV="1">
            <a:off x="7429500" y="3961606"/>
            <a:ext cx="1219200" cy="17002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11"/>
          <p:cNvCxnSpPr>
            <a:endCxn id="9" idx="1"/>
          </p:cNvCxnSpPr>
          <p:nvPr/>
        </p:nvCxnSpPr>
        <p:spPr>
          <a:xfrm>
            <a:off x="7315200" y="3961605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8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类之间的关联关系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7013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一个类需要另一个类的协助才能完成自己的工作</a:t>
            </a:r>
            <a:endParaRPr lang="en-US" altLang="zh-CN" dirty="0"/>
          </a:p>
          <a:p>
            <a:pPr lvl="1"/>
            <a:r>
              <a:rPr lang="zh-CN" altLang="en-US" dirty="0"/>
              <a:t>用来管理相关信息</a:t>
            </a:r>
            <a:endParaRPr lang="en-US" altLang="zh-CN" dirty="0"/>
          </a:p>
          <a:p>
            <a:pPr lvl="1"/>
            <a:r>
              <a:rPr lang="zh-CN" altLang="en-US" dirty="0"/>
              <a:t>需要获得一些信息</a:t>
            </a:r>
            <a:endParaRPr lang="en-US" altLang="zh-CN" dirty="0"/>
          </a:p>
          <a:p>
            <a:pPr lvl="1"/>
            <a:r>
              <a:rPr lang="zh-CN" altLang="en-US" dirty="0"/>
              <a:t>需要协助做一些处理</a:t>
            </a:r>
            <a:endParaRPr lang="en-US" altLang="zh-CN" dirty="0"/>
          </a:p>
          <a:p>
            <a:pPr lvl="1"/>
            <a:r>
              <a:rPr lang="zh-CN" altLang="en-US" dirty="0"/>
              <a:t>需要通知对方自己的状态变化</a:t>
            </a:r>
            <a:endParaRPr lang="en-US" altLang="zh-CN" dirty="0"/>
          </a:p>
          <a:p>
            <a:r>
              <a:rPr lang="zh-CN" altLang="en-US" dirty="0"/>
              <a:t>从对象的角度来理解关联</a:t>
            </a:r>
            <a:endParaRPr lang="en-US" altLang="zh-CN" dirty="0"/>
          </a:p>
          <a:p>
            <a:pPr lvl="1"/>
            <a:r>
              <a:rPr lang="zh-CN" altLang="en-US" dirty="0"/>
              <a:t>从当前对象顺着关联方向可以找到相关联的对象</a:t>
            </a:r>
            <a:endParaRPr lang="en-US" altLang="zh-CN" dirty="0"/>
          </a:p>
          <a:p>
            <a:pPr lvl="1"/>
            <a:r>
              <a:rPr lang="zh-CN" altLang="en-US" dirty="0"/>
              <a:t>注意关联对象的数目</a:t>
            </a:r>
            <a:endParaRPr lang="en-US" altLang="zh-CN" dirty="0"/>
          </a:p>
          <a:p>
            <a:pPr lvl="2"/>
            <a:r>
              <a:rPr lang="zh-CN" altLang="en-US" dirty="0"/>
              <a:t>*：表示为</a:t>
            </a:r>
            <a:r>
              <a:rPr lang="en-US" altLang="zh-CN" dirty="0"/>
              <a:t>0</a:t>
            </a:r>
            <a:r>
              <a:rPr lang="zh-CN" altLang="en-US" dirty="0"/>
              <a:t>到多个对象</a:t>
            </a:r>
            <a:endParaRPr lang="en-US" altLang="zh-CN" dirty="0"/>
          </a:p>
          <a:p>
            <a:pPr lvl="2"/>
            <a:r>
              <a:rPr lang="en-US" altLang="zh-CN" dirty="0"/>
              <a:t>1..*</a:t>
            </a:r>
            <a:r>
              <a:rPr lang="zh-CN" altLang="en-US" dirty="0"/>
              <a:t>：表示为</a:t>
            </a:r>
            <a:r>
              <a:rPr lang="en-US" altLang="zh-CN" dirty="0"/>
              <a:t>1</a:t>
            </a:r>
            <a:r>
              <a:rPr lang="zh-CN" altLang="en-US" dirty="0"/>
              <a:t>到多个对象</a:t>
            </a:r>
            <a:endParaRPr lang="en-US" altLang="zh-CN" dirty="0"/>
          </a:p>
          <a:p>
            <a:pPr lvl="2"/>
            <a:r>
              <a:rPr lang="en-US" altLang="zh-CN" dirty="0" err="1"/>
              <a:t>m..n</a:t>
            </a:r>
            <a:r>
              <a:rPr lang="zh-CN" altLang="en-US" dirty="0"/>
              <a:t>：表示为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个对象</a:t>
            </a:r>
            <a:endParaRPr lang="en-US" altLang="zh-CN" dirty="0"/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：表示</a:t>
            </a:r>
            <a:r>
              <a:rPr lang="en-US" altLang="zh-CN" dirty="0"/>
              <a:t>n</a:t>
            </a:r>
            <a:r>
              <a:rPr lang="zh-CN" altLang="en-US" dirty="0"/>
              <a:t>个对象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51" y="3981615"/>
            <a:ext cx="3848100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4248" y="5038890"/>
            <a:ext cx="3275705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   private Vector&lt;Course&gt; course;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29736" y="2328258"/>
            <a:ext cx="3464731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public class Course{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   private Vector&lt;Student&gt; student;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28248" y="5297510"/>
            <a:ext cx="395688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course != null &amp;&amp; </a:t>
            </a:r>
            <a:r>
              <a:rPr lang="en-US" altLang="zh-CN" sz="2000" dirty="0" err="1"/>
              <a:t>course.size</a:t>
            </a:r>
            <a:r>
              <a:rPr lang="en-US" altLang="zh-CN" sz="2000" dirty="0"/>
              <a:t>() &gt;= 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557966" y="4177862"/>
            <a:ext cx="575035" cy="482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类之间的继承关系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父类与子类</a:t>
            </a:r>
            <a:endParaRPr lang="en-US" altLang="zh-CN" dirty="0"/>
          </a:p>
          <a:p>
            <a:pPr lvl="1"/>
            <a:r>
              <a:rPr lang="zh-CN" altLang="en-US" dirty="0"/>
              <a:t>父类概括子类</a:t>
            </a:r>
            <a:endParaRPr lang="en-US" altLang="zh-CN" dirty="0"/>
          </a:p>
          <a:p>
            <a:pPr lvl="1"/>
            <a:r>
              <a:rPr lang="zh-CN" altLang="en-US" dirty="0"/>
              <a:t>子类扩展父类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支持灵活的多继承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不支持</a:t>
            </a:r>
            <a:endParaRPr lang="en-US" altLang="zh-CN" dirty="0"/>
          </a:p>
          <a:p>
            <a:pPr lvl="1"/>
            <a:r>
              <a:rPr lang="zh-CN" altLang="en-US" dirty="0"/>
              <a:t>建议在使用</a:t>
            </a:r>
            <a:r>
              <a:rPr lang="en-US" altLang="zh-CN" dirty="0"/>
              <a:t>UML</a:t>
            </a:r>
            <a:r>
              <a:rPr lang="zh-CN" altLang="en-US" dirty="0"/>
              <a:t>时不用多继承</a:t>
            </a:r>
            <a:endParaRPr lang="en-US" altLang="zh-CN" dirty="0"/>
          </a:p>
          <a:p>
            <a:r>
              <a:rPr lang="zh-CN" altLang="en-US" dirty="0"/>
              <a:t>一旦建立继承关系，子类将自动拥有父类的所有属性和操作</a:t>
            </a:r>
            <a:endParaRPr lang="en-US" altLang="zh-CN" dirty="0"/>
          </a:p>
          <a:p>
            <a:pPr lvl="1"/>
            <a:r>
              <a:rPr lang="zh-CN" altLang="en-US" dirty="0"/>
              <a:t>设计层次和实现层次</a:t>
            </a:r>
            <a:endParaRPr lang="en-US" altLang="zh-CN" dirty="0"/>
          </a:p>
          <a:p>
            <a:pPr lvl="1"/>
            <a:r>
              <a:rPr lang="en-US" altLang="zh-CN" dirty="0"/>
              <a:t>Note</a:t>
            </a:r>
            <a:r>
              <a:rPr lang="zh-CN" altLang="en-US" dirty="0"/>
              <a:t>：不要在子类中重复定义父类已经定义的内容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98896" y="2328258"/>
            <a:ext cx="5776471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OOCourse</a:t>
            </a:r>
            <a:r>
              <a:rPr lang="en-US" altLang="zh-CN" dirty="0"/>
              <a:t> extends Course{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类对接口的实现关系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具有一致性</a:t>
            </a:r>
            <a:endParaRPr lang="en-US" altLang="zh-CN" dirty="0"/>
          </a:p>
          <a:p>
            <a:pPr lvl="1"/>
            <a:r>
              <a:rPr lang="zh-CN" altLang="en-US" dirty="0"/>
              <a:t>一个非抽象类必须实现接口中定义但未实现的所有操作</a:t>
            </a:r>
            <a:endParaRPr lang="en-US" altLang="zh-CN" dirty="0"/>
          </a:p>
          <a:p>
            <a:r>
              <a:rPr lang="zh-CN" altLang="en-US" dirty="0"/>
              <a:t>接口是</a:t>
            </a:r>
            <a:r>
              <a:rPr lang="en-US" altLang="zh-CN" dirty="0"/>
              <a:t>UML</a:t>
            </a:r>
            <a:r>
              <a:rPr lang="zh-CN" altLang="en-US" dirty="0"/>
              <a:t>语言预定义的一种特殊的类</a:t>
            </a:r>
            <a:endParaRPr lang="en-US" altLang="zh-CN" dirty="0"/>
          </a:p>
          <a:p>
            <a:r>
              <a:rPr lang="zh-CN" altLang="en-US" dirty="0"/>
              <a:t>一个类可以实现多个接口</a:t>
            </a:r>
            <a:endParaRPr lang="en-US" altLang="zh-CN" dirty="0"/>
          </a:p>
          <a:p>
            <a:r>
              <a:rPr lang="zh-CN" altLang="en-US" dirty="0"/>
              <a:t>实现类需要显式列出要实现的操作</a:t>
            </a:r>
            <a:endParaRPr lang="en-US" altLang="zh-CN" dirty="0"/>
          </a:p>
          <a:p>
            <a:pPr lvl="1"/>
            <a:r>
              <a:rPr lang="zh-CN" altLang="en-US" dirty="0"/>
              <a:t>和继承机制不同！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71" y="4782696"/>
            <a:ext cx="5314950" cy="151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81566" y="3401129"/>
            <a:ext cx="4807671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A extends B implements C,D,E{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</a:t>
            </a:r>
            <a:r>
              <a:rPr lang="zh-CN" altLang="en-US" dirty="0"/>
              <a:t> </a:t>
            </a:r>
            <a:r>
              <a:rPr lang="en-US" altLang="zh-CN" dirty="0" err="1"/>
              <a:t>Open&amp;Close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7D636F-7B88-4A8B-9075-2DF9D45F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6" y="1592508"/>
            <a:ext cx="8861643" cy="50842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UML</a:t>
            </a:r>
            <a:r>
              <a:rPr lang="zh-CN" altLang="en-US"/>
              <a:t>模型层次来理解类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947035" y="1690688"/>
            <a:ext cx="7330440" cy="4757737"/>
          </a:xfrm>
        </p:spPr>
        <p:txBody>
          <a:bodyPr>
            <a:normAutofit/>
          </a:bodyPr>
          <a:lstStyle/>
          <a:p>
            <a:r>
              <a:rPr lang="en-US" altLang="zh-CN" dirty="0"/>
              <a:t>Door</a:t>
            </a:r>
            <a:r>
              <a:rPr lang="zh-CN" altLang="en-US" dirty="0"/>
              <a:t>是一个类</a:t>
            </a:r>
          </a:p>
          <a:p>
            <a:pPr lvl="1"/>
            <a:r>
              <a:rPr lang="en-US" altLang="zh-CN" dirty="0"/>
              <a:t>UML: </a:t>
            </a:r>
            <a:r>
              <a:rPr lang="en-US" altLang="zh-CN" u="sng" dirty="0"/>
              <a:t>Door </a:t>
            </a:r>
            <a:r>
              <a:rPr lang="en-US" altLang="zh-CN" dirty="0"/>
              <a:t>is an object of </a:t>
            </a:r>
            <a:r>
              <a:rPr lang="en-US" altLang="zh-CN" b="1" dirty="0" err="1"/>
              <a:t>UMLClass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 err="1"/>
              <a:t>UMLClass</a:t>
            </a:r>
            <a:r>
              <a:rPr lang="en-US" altLang="zh-CN" b="1" dirty="0"/>
              <a:t> </a:t>
            </a:r>
            <a:r>
              <a:rPr lang="en-US" altLang="zh-CN" dirty="0"/>
              <a:t>is a kind of </a:t>
            </a:r>
            <a:r>
              <a:rPr lang="en-US" altLang="zh-CN" b="1" dirty="0" err="1"/>
              <a:t>UMLModelElement</a:t>
            </a:r>
            <a:endParaRPr lang="en-US" altLang="zh-CN" dirty="0"/>
          </a:p>
          <a:p>
            <a:pPr lvl="0"/>
            <a:r>
              <a:rPr lang="en-US" altLang="zh-CN" dirty="0" err="1"/>
              <a:t>bOpen</a:t>
            </a:r>
            <a:r>
              <a:rPr lang="zh-CN" altLang="en-US" dirty="0"/>
              <a:t>是</a:t>
            </a:r>
            <a:r>
              <a:rPr lang="en-US" altLang="zh-CN" dirty="0"/>
              <a:t>Door</a:t>
            </a:r>
            <a:r>
              <a:rPr lang="zh-CN" altLang="en-US" dirty="0"/>
              <a:t>的一个属性</a:t>
            </a:r>
          </a:p>
          <a:p>
            <a:pPr lvl="1"/>
            <a:r>
              <a:rPr lang="en-US" altLang="zh-CN" dirty="0"/>
              <a:t>UML: </a:t>
            </a:r>
            <a:r>
              <a:rPr lang="en-US" altLang="zh-CN" u="sng" dirty="0" err="1"/>
              <a:t>bOpen</a:t>
            </a:r>
            <a:r>
              <a:rPr lang="en-US" altLang="zh-CN" u="sng" dirty="0"/>
              <a:t> </a:t>
            </a:r>
            <a:r>
              <a:rPr lang="en-US" altLang="zh-CN" dirty="0"/>
              <a:t>is an object of </a:t>
            </a:r>
            <a:r>
              <a:rPr lang="en-US" altLang="zh-CN" b="1" dirty="0" err="1"/>
              <a:t>UMLAttribute</a:t>
            </a:r>
            <a:endParaRPr lang="en-US" altLang="zh-CN" dirty="0"/>
          </a:p>
          <a:p>
            <a:pPr lvl="1"/>
            <a:r>
              <a:rPr lang="en-US" altLang="zh-CN" b="1" dirty="0" err="1"/>
              <a:t>UMLAtrribute</a:t>
            </a:r>
            <a:r>
              <a:rPr lang="en-US" altLang="zh-CN" b="1" dirty="0"/>
              <a:t> </a:t>
            </a:r>
            <a:r>
              <a:rPr lang="en-US" altLang="zh-CN" dirty="0"/>
              <a:t>is a kind of </a:t>
            </a:r>
            <a:r>
              <a:rPr lang="en-US" altLang="zh-CN" b="1" dirty="0" err="1"/>
              <a:t>UMLModelElement</a:t>
            </a:r>
            <a:endParaRPr lang="en-US" altLang="zh-CN" dirty="0"/>
          </a:p>
          <a:p>
            <a:pPr lvl="1"/>
            <a:r>
              <a:rPr lang="en-US" altLang="zh-CN" u="sng" dirty="0" err="1"/>
              <a:t>bOpen</a:t>
            </a:r>
            <a:r>
              <a:rPr lang="en-US" altLang="zh-CN" dirty="0"/>
              <a:t> is a member of </a:t>
            </a:r>
            <a:r>
              <a:rPr lang="en-US" altLang="zh-CN" u="sng" dirty="0"/>
              <a:t>Door</a:t>
            </a:r>
          </a:p>
          <a:p>
            <a:pPr lvl="0"/>
            <a:r>
              <a:rPr lang="en-US" altLang="zh-CN" dirty="0"/>
              <a:t>Open</a:t>
            </a:r>
            <a:r>
              <a:rPr lang="zh-CN" altLang="en-US" dirty="0"/>
              <a:t>是</a:t>
            </a:r>
            <a:r>
              <a:rPr lang="en-US" altLang="zh-CN" dirty="0"/>
              <a:t>Door</a:t>
            </a:r>
            <a:r>
              <a:rPr lang="zh-CN" altLang="en-US" dirty="0"/>
              <a:t>的一个操作</a:t>
            </a:r>
            <a:endParaRPr lang="en-US" altLang="zh-CN" u="sng" dirty="0"/>
          </a:p>
          <a:p>
            <a:pPr lvl="1"/>
            <a:r>
              <a:rPr lang="en-US" altLang="zh-CN" dirty="0"/>
              <a:t>UML: </a:t>
            </a:r>
            <a:r>
              <a:rPr lang="en-US" altLang="zh-CN" u="sng" dirty="0"/>
              <a:t>Open </a:t>
            </a:r>
            <a:r>
              <a:rPr lang="en-US" altLang="zh-CN" dirty="0"/>
              <a:t>is an object of </a:t>
            </a:r>
            <a:r>
              <a:rPr lang="en-US" altLang="zh-CN" b="1" dirty="0" err="1"/>
              <a:t>UMLOperation</a:t>
            </a:r>
            <a:endParaRPr lang="en-US" altLang="zh-CN" b="1" dirty="0"/>
          </a:p>
          <a:p>
            <a:pPr lvl="1"/>
            <a:r>
              <a:rPr lang="en-US" altLang="zh-CN" b="1" dirty="0" err="1"/>
              <a:t>UMLOperation</a:t>
            </a:r>
            <a:r>
              <a:rPr lang="en-US" altLang="zh-CN" b="1" dirty="0"/>
              <a:t> </a:t>
            </a:r>
            <a:r>
              <a:rPr lang="en-US" altLang="zh-CN" dirty="0"/>
              <a:t>is a kind of </a:t>
            </a:r>
            <a:r>
              <a:rPr lang="en-US" altLang="zh-CN" dirty="0" err="1"/>
              <a:t>UMLModelElement</a:t>
            </a:r>
            <a:endParaRPr lang="en-US" altLang="zh-CN" u="sng" dirty="0"/>
          </a:p>
          <a:p>
            <a:pPr lvl="1"/>
            <a:r>
              <a:rPr lang="en-US" altLang="zh-CN" u="sng" dirty="0"/>
              <a:t>Open</a:t>
            </a:r>
            <a:r>
              <a:rPr lang="en-US" altLang="zh-CN" dirty="0"/>
              <a:t> is a member of </a:t>
            </a:r>
            <a:r>
              <a:rPr lang="en-US" altLang="zh-CN" u="sng" dirty="0"/>
              <a:t>Door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870" y="1675130"/>
            <a:ext cx="2342515" cy="2199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9870" y="4021455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UMLModelElement</a:t>
            </a:r>
            <a:r>
              <a:rPr lang="en-US" altLang="zh-CN" dirty="0"/>
              <a:t> </a:t>
            </a:r>
            <a:r>
              <a:rPr lang="en-US" altLang="zh-CN" dirty="0" err="1"/>
              <a:t>propery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name</a:t>
            </a:r>
          </a:p>
          <a:p>
            <a:r>
              <a:rPr lang="en-US" altLang="zh-CN" dirty="0"/>
              <a:t>    visibility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05" y="5095240"/>
            <a:ext cx="34080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_** field: for UML or </a:t>
            </a:r>
            <a:r>
              <a:rPr lang="en-US" altLang="zh-CN" dirty="0" err="1"/>
              <a:t>starUML</a:t>
            </a:r>
            <a:r>
              <a:rPr lang="en-US" altLang="zh-CN" dirty="0"/>
              <a:t> type</a:t>
            </a:r>
          </a:p>
          <a:p>
            <a:pPr lvl="1"/>
            <a:r>
              <a:rPr lang="en-US" altLang="zh-CN" dirty="0"/>
              <a:t>immutable</a:t>
            </a:r>
          </a:p>
          <a:p>
            <a:pPr lvl="0"/>
            <a:r>
              <a:rPr lang="en-US" altLang="zh-CN" dirty="0"/>
              <a:t>** field: for user defined type</a:t>
            </a:r>
          </a:p>
          <a:p>
            <a:pPr lvl="1"/>
            <a:r>
              <a:rPr lang="en-US" altLang="zh-CN" dirty="0"/>
              <a:t>mutable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843462-5C84-43DE-92C8-AE8276F17208}"/>
              </a:ext>
            </a:extLst>
          </p:cNvPr>
          <p:cNvGrpSpPr/>
          <p:nvPr/>
        </p:nvGrpSpPr>
        <p:grpSpPr>
          <a:xfrm>
            <a:off x="9171139" y="97335"/>
            <a:ext cx="2914650" cy="6629400"/>
            <a:chOff x="9171139" y="97335"/>
            <a:chExt cx="2914650" cy="6629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1139" y="97335"/>
              <a:ext cx="2914650" cy="662940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 flipV="1">
              <a:off x="9367815" y="541655"/>
              <a:ext cx="1917700" cy="10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0049518" y="2862758"/>
              <a:ext cx="1917700" cy="10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0024466" y="6448425"/>
              <a:ext cx="1917700" cy="1016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9324896" y="1354455"/>
              <a:ext cx="1094105" cy="231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331159" y="4679950"/>
              <a:ext cx="1094105" cy="231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790863" y="5704840"/>
            <a:ext cx="5149180" cy="10166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Door is a </a:t>
            </a:r>
            <a:r>
              <a:rPr lang="en-US" altLang="zh-CN" u="sng" dirty="0"/>
              <a:t>container object </a:t>
            </a:r>
            <a:r>
              <a:rPr lang="en-US" altLang="zh-CN" dirty="0"/>
              <a:t>(typed as </a:t>
            </a:r>
            <a:r>
              <a:rPr lang="en-US" altLang="zh-CN" dirty="0" err="1"/>
              <a:t>UMLClass</a:t>
            </a:r>
            <a:r>
              <a:rPr lang="en-US" altLang="zh-CN" dirty="0"/>
              <a:t>) of 5 </a:t>
            </a:r>
            <a:r>
              <a:rPr lang="en-US" altLang="zh-CN" u="sng" dirty="0"/>
              <a:t>attribute objects </a:t>
            </a:r>
            <a:r>
              <a:rPr lang="en-US" altLang="zh-CN" dirty="0"/>
              <a:t>(typed as </a:t>
            </a:r>
            <a:r>
              <a:rPr lang="en-US" altLang="zh-CN" dirty="0" err="1"/>
              <a:t>UMLAttribute</a:t>
            </a:r>
            <a:r>
              <a:rPr lang="en-US" altLang="zh-CN" dirty="0"/>
              <a:t>), and 7 </a:t>
            </a:r>
            <a:r>
              <a:rPr lang="en-US" altLang="zh-CN" u="sng" dirty="0"/>
              <a:t>operation objects </a:t>
            </a:r>
            <a:r>
              <a:rPr lang="en-US" altLang="zh-CN" dirty="0"/>
              <a:t>(typed as </a:t>
            </a:r>
            <a:r>
              <a:rPr lang="en-US" altLang="zh-CN" dirty="0" err="1"/>
              <a:t>UMLOperation</a:t>
            </a:r>
            <a:r>
              <a:rPr lang="en-US" altLang="zh-CN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3E86032-250C-4E36-8721-6C001F38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78" y="2490230"/>
            <a:ext cx="3521897" cy="41214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UML</a:t>
            </a:r>
            <a:r>
              <a:rPr lang="zh-CN" altLang="en-US"/>
              <a:t>模型层次理解类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 err="1"/>
              <a:t>UMLAttribute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type</a:t>
            </a:r>
          </a:p>
          <a:p>
            <a:pPr lvl="1"/>
            <a:r>
              <a:rPr lang="en-US" altLang="zh-CN" dirty="0"/>
              <a:t>multiplicity</a:t>
            </a:r>
          </a:p>
          <a:p>
            <a:pPr lvl="1"/>
            <a:r>
              <a:rPr lang="en-US" altLang="zh-CN" dirty="0" err="1"/>
              <a:t>defaultValue</a:t>
            </a:r>
            <a:endParaRPr lang="en-US" altLang="zh-CN" dirty="0"/>
          </a:p>
          <a:p>
            <a:pPr lvl="1"/>
            <a:r>
              <a:rPr lang="en-US" altLang="zh-CN" dirty="0" err="1"/>
              <a:t>isUnique</a:t>
            </a:r>
            <a:endParaRPr lang="en-US" altLang="zh-CN" dirty="0"/>
          </a:p>
          <a:p>
            <a:pPr lvl="1"/>
            <a:r>
              <a:rPr lang="en-US" altLang="zh-CN" dirty="0"/>
              <a:t>specification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0555" y="1825625"/>
            <a:ext cx="5181600" cy="409829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/>
              <a:t>UMLOperation</a:t>
            </a:r>
            <a:r>
              <a:rPr lang="zh-CN" altLang="en-US"/>
              <a:t>对象</a:t>
            </a:r>
          </a:p>
          <a:p>
            <a:pPr lvl="1"/>
            <a:r>
              <a:rPr lang="en-US" altLang="zh-CN"/>
              <a:t>name</a:t>
            </a:r>
          </a:p>
          <a:p>
            <a:pPr lvl="1"/>
            <a:r>
              <a:rPr lang="en-US" altLang="zh-CN"/>
              <a:t>return type</a:t>
            </a:r>
          </a:p>
          <a:p>
            <a:pPr lvl="1"/>
            <a:r>
              <a:rPr lang="en-US" altLang="zh-CN"/>
              <a:t>parameters</a:t>
            </a:r>
          </a:p>
          <a:p>
            <a:pPr lvl="1"/>
            <a:r>
              <a:rPr lang="en-US" altLang="zh-CN"/>
              <a:t>rasiedExceptions</a:t>
            </a:r>
          </a:p>
          <a:p>
            <a:pPr lvl="1"/>
            <a:r>
              <a:rPr lang="en-US" altLang="zh-CN"/>
              <a:t>specification</a:t>
            </a:r>
          </a:p>
          <a:p>
            <a:pPr lvl="0"/>
            <a:r>
              <a:rPr lang="en-US" altLang="zh-CN"/>
              <a:t>UMLParameter</a:t>
            </a:r>
            <a:r>
              <a:rPr lang="zh-CN" altLang="en-US"/>
              <a:t>对象</a:t>
            </a:r>
          </a:p>
          <a:p>
            <a:pPr lvl="1"/>
            <a:r>
              <a:rPr lang="en-US" altLang="zh-CN"/>
              <a:t>name</a:t>
            </a:r>
          </a:p>
          <a:p>
            <a:pPr lvl="1"/>
            <a:r>
              <a:rPr lang="en-US" altLang="zh-CN"/>
              <a:t>type</a:t>
            </a:r>
          </a:p>
          <a:p>
            <a:pPr lvl="1"/>
            <a:r>
              <a:rPr lang="en-US" altLang="zh-CN"/>
              <a:t>direction</a:t>
            </a:r>
          </a:p>
          <a:p>
            <a:pPr lvl="2"/>
            <a:r>
              <a:rPr lang="en-US" altLang="zh-CN" sz="2000"/>
              <a:t>in, inout, out, return</a:t>
            </a:r>
            <a:endParaRPr lang="en-US" altLang="zh-CN"/>
          </a:p>
          <a:p>
            <a:pPr lvl="1"/>
            <a:r>
              <a:rPr lang="en-US" altLang="zh-CN"/>
              <a:t>defaultValue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0" y="1453515"/>
            <a:ext cx="2752725" cy="50958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779000" y="3232150"/>
            <a:ext cx="1384935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79000" y="4765675"/>
            <a:ext cx="1384935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7CBB2F-E8BA-4069-AA28-B2ED389637E7}"/>
              </a:ext>
            </a:extLst>
          </p:cNvPr>
          <p:cNvSpPr/>
          <p:nvPr/>
        </p:nvSpPr>
        <p:spPr>
          <a:xfrm>
            <a:off x="3318651" y="6149319"/>
            <a:ext cx="1476000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B79E11-EBC2-4D08-9289-3BAF5B1160D3}"/>
              </a:ext>
            </a:extLst>
          </p:cNvPr>
          <p:cNvSpPr/>
          <p:nvPr/>
        </p:nvSpPr>
        <p:spPr>
          <a:xfrm>
            <a:off x="3310572" y="2490186"/>
            <a:ext cx="1384935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02B224-6FB6-4D7D-8D2D-C86C42772272}"/>
              </a:ext>
            </a:extLst>
          </p:cNvPr>
          <p:cNvSpPr/>
          <p:nvPr/>
        </p:nvSpPr>
        <p:spPr>
          <a:xfrm>
            <a:off x="3528620" y="3225340"/>
            <a:ext cx="1944000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78118A-0064-44C7-B151-89BED3C7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3" y="4594538"/>
            <a:ext cx="2687368" cy="220067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D0B84C3-0B69-48CA-A3D4-0DB2A1BB7358}"/>
              </a:ext>
            </a:extLst>
          </p:cNvPr>
          <p:cNvSpPr/>
          <p:nvPr/>
        </p:nvSpPr>
        <p:spPr>
          <a:xfrm>
            <a:off x="401353" y="4946192"/>
            <a:ext cx="2484000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B97AF2-6EA7-4797-8CD6-4E085B7C4EF1}"/>
              </a:ext>
            </a:extLst>
          </p:cNvPr>
          <p:cNvSpPr/>
          <p:nvPr/>
        </p:nvSpPr>
        <p:spPr>
          <a:xfrm>
            <a:off x="2518614" y="5816604"/>
            <a:ext cx="6563289" cy="9242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_parent</a:t>
            </a:r>
            <a:r>
              <a:rPr lang="zh-CN" altLang="en-US" sz="2400" dirty="0"/>
              <a:t>不是面向对象抽象层次的</a:t>
            </a:r>
            <a:r>
              <a:rPr lang="en-US" altLang="zh-CN" sz="2400" dirty="0"/>
              <a:t>parent-child</a:t>
            </a:r>
            <a:r>
              <a:rPr lang="zh-CN" altLang="en-US" sz="2400" dirty="0"/>
              <a:t>关系，而是指管理层次树中的层次关系</a:t>
            </a:r>
            <a:endParaRPr lang="en-US" altLang="zh-CN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CBB2F-E8BA-4069-AA28-B2ED389637E7}"/>
              </a:ext>
            </a:extLst>
          </p:cNvPr>
          <p:cNvSpPr/>
          <p:nvPr/>
        </p:nvSpPr>
        <p:spPr>
          <a:xfrm>
            <a:off x="3762620" y="4257015"/>
            <a:ext cx="1476000" cy="231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3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UML</a:t>
            </a:r>
            <a:r>
              <a:rPr lang="zh-CN" altLang="en-US"/>
              <a:t>模型层次看待类关联关系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37245" cy="321691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关联关系</a:t>
            </a:r>
          </a:p>
          <a:p>
            <a:pPr lvl="1"/>
            <a:r>
              <a:rPr lang="en-US" altLang="zh-CN" u="sng" dirty="0"/>
              <a:t>&lt;Door, Lock&gt;</a:t>
            </a:r>
            <a:r>
              <a:rPr lang="en-US" altLang="zh-CN" dirty="0"/>
              <a:t> is an object of </a:t>
            </a:r>
            <a:r>
              <a:rPr lang="en-US" altLang="zh-CN" b="1" dirty="0" err="1"/>
              <a:t>UMLAssociation</a:t>
            </a:r>
            <a:endParaRPr lang="en-US" altLang="zh-CN" dirty="0"/>
          </a:p>
          <a:p>
            <a:pPr lvl="1"/>
            <a:r>
              <a:rPr lang="en-US" altLang="zh-CN" dirty="0" err="1"/>
              <a:t>UMLAssociation</a:t>
            </a:r>
            <a:r>
              <a:rPr lang="en-US" altLang="zh-CN" dirty="0"/>
              <a:t> is a kind of </a:t>
            </a:r>
            <a:r>
              <a:rPr lang="en-US" altLang="zh-CN" dirty="0" err="1"/>
              <a:t>UMLModelElement</a:t>
            </a:r>
            <a:endParaRPr lang="en-US" altLang="zh-CN" dirty="0"/>
          </a:p>
          <a:p>
            <a:pPr lvl="1"/>
            <a:r>
              <a:rPr lang="en-US" altLang="zh-CN" dirty="0" err="1"/>
              <a:t>UMLAssociation</a:t>
            </a:r>
            <a:r>
              <a:rPr lang="en-US" altLang="zh-CN" dirty="0"/>
              <a:t> has two objects typed as </a:t>
            </a:r>
            <a:r>
              <a:rPr lang="en-US" altLang="zh-CN" b="1" dirty="0" err="1"/>
              <a:t>UMLAssociationEnd</a:t>
            </a:r>
            <a:endParaRPr lang="en-US" altLang="zh-CN" b="1" dirty="0"/>
          </a:p>
          <a:p>
            <a:pPr lvl="2"/>
            <a:r>
              <a:rPr lang="en-US" altLang="zh-CN" sz="2000" dirty="0"/>
              <a:t>end1: {</a:t>
            </a:r>
            <a:r>
              <a:rPr lang="en-US" altLang="zh-CN" sz="2000" i="1" dirty="0" err="1"/>
              <a:t>name</a:t>
            </a:r>
            <a:r>
              <a:rPr lang="en-US" altLang="zh-CN" sz="2000" dirty="0" err="1"/>
              <a:t>:lockedDoor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visibility</a:t>
            </a:r>
            <a:r>
              <a:rPr lang="en-US" altLang="zh-CN" sz="2000" dirty="0" err="1"/>
              <a:t>:private</a:t>
            </a:r>
            <a:r>
              <a:rPr lang="en-US" altLang="zh-CN" sz="2000" dirty="0"/>
              <a:t>, </a:t>
            </a:r>
            <a:r>
              <a:rPr lang="en-US" altLang="zh-CN" sz="2000" i="1" dirty="0"/>
              <a:t>multiplicity</a:t>
            </a:r>
            <a:r>
              <a:rPr lang="en-US" altLang="zh-CN" sz="2000" dirty="0"/>
              <a:t>:0..1, </a:t>
            </a:r>
            <a:r>
              <a:rPr lang="en-US" altLang="zh-CN" sz="2000" i="1" dirty="0" err="1"/>
              <a:t>reference</a:t>
            </a:r>
            <a:r>
              <a:rPr lang="en-US" altLang="zh-CN" sz="2000" dirty="0" err="1"/>
              <a:t>:</a:t>
            </a:r>
            <a:r>
              <a:rPr lang="en-US" altLang="zh-CN" sz="2000" u="sng" dirty="0" err="1"/>
              <a:t>Door</a:t>
            </a:r>
            <a:r>
              <a:rPr lang="en-US" altLang="zh-CN" sz="2000" dirty="0"/>
              <a:t>}</a:t>
            </a:r>
          </a:p>
          <a:p>
            <a:pPr lvl="2"/>
            <a:r>
              <a:rPr lang="en-US" altLang="zh-CN" dirty="0">
                <a:sym typeface="+mn-ea"/>
              </a:rPr>
              <a:t>end2: {</a:t>
            </a:r>
            <a:r>
              <a:rPr lang="en-US" altLang="zh-CN" i="1" dirty="0" err="1">
                <a:sym typeface="+mn-ea"/>
              </a:rPr>
              <a:t>name</a:t>
            </a:r>
            <a:r>
              <a:rPr lang="en-US" altLang="zh-CN" dirty="0" err="1">
                <a:sym typeface="+mn-ea"/>
              </a:rPr>
              <a:t>:locker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 err="1">
                <a:sym typeface="+mn-ea"/>
              </a:rPr>
              <a:t>visibility</a:t>
            </a:r>
            <a:r>
              <a:rPr lang="en-US" altLang="zh-CN" dirty="0" err="1">
                <a:sym typeface="+mn-ea"/>
              </a:rPr>
              <a:t>:private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multiplicity</a:t>
            </a:r>
            <a:r>
              <a:rPr lang="en-US" altLang="zh-CN" dirty="0">
                <a:sym typeface="+mn-ea"/>
              </a:rPr>
              <a:t>:1, </a:t>
            </a:r>
            <a:r>
              <a:rPr lang="en-US" altLang="zh-CN" i="1" dirty="0" err="1">
                <a:sym typeface="+mn-ea"/>
              </a:rPr>
              <a:t>reference</a:t>
            </a:r>
            <a:r>
              <a:rPr lang="en-US" altLang="zh-CN" dirty="0" err="1">
                <a:sym typeface="+mn-ea"/>
              </a:rPr>
              <a:t>:</a:t>
            </a:r>
            <a:r>
              <a:rPr lang="en-US" altLang="zh-CN" u="sng" dirty="0" err="1">
                <a:sym typeface="+mn-ea"/>
              </a:rPr>
              <a:t>Lock</a:t>
            </a:r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lvl="1"/>
            <a:r>
              <a:rPr lang="zh-CN" altLang="en-US" dirty="0"/>
              <a:t>如果不关心某一端引用的对象，相应</a:t>
            </a:r>
            <a:r>
              <a:rPr lang="en-US" altLang="zh-CN" dirty="0"/>
              <a:t>end</a:t>
            </a:r>
            <a:r>
              <a:rPr lang="zh-CN" altLang="en-US" dirty="0"/>
              <a:t>的特性可以缺省</a:t>
            </a:r>
          </a:p>
          <a:p>
            <a:pPr lvl="1"/>
            <a:r>
              <a:rPr lang="en-US" altLang="zh-CN" dirty="0"/>
              <a:t>navigable</a:t>
            </a:r>
            <a:r>
              <a:rPr lang="zh-CN" altLang="en-US" dirty="0"/>
              <a:t>：关联访问方向</a:t>
            </a:r>
            <a:endParaRPr lang="en-US" altLang="zh-CN" dirty="0"/>
          </a:p>
          <a:p>
            <a:pPr lvl="1"/>
            <a:r>
              <a:rPr lang="en-US" altLang="zh-CN" dirty="0"/>
              <a:t>aggregation: {none, shared, composite}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952365"/>
            <a:ext cx="4892675" cy="1636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420" y="5328285"/>
            <a:ext cx="5634355" cy="1137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445" y="222885"/>
            <a:ext cx="2686050" cy="5105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42F5EB-AA24-4891-83C0-79E6D888B93C}"/>
              </a:ext>
            </a:extLst>
          </p:cNvPr>
          <p:cNvSpPr/>
          <p:nvPr/>
        </p:nvSpPr>
        <p:spPr>
          <a:xfrm>
            <a:off x="9505731" y="222885"/>
            <a:ext cx="1566917" cy="239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BCC9C-0631-4A4F-9805-5753EBE8EC0B}"/>
              </a:ext>
            </a:extLst>
          </p:cNvPr>
          <p:cNvSpPr/>
          <p:nvPr/>
        </p:nvSpPr>
        <p:spPr>
          <a:xfrm>
            <a:off x="9715936" y="1231878"/>
            <a:ext cx="1818839" cy="239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841A04-1D1D-4D66-82CB-DC34580F6402}"/>
              </a:ext>
            </a:extLst>
          </p:cNvPr>
          <p:cNvSpPr/>
          <p:nvPr/>
        </p:nvSpPr>
        <p:spPr>
          <a:xfrm>
            <a:off x="9715936" y="3554664"/>
            <a:ext cx="1818839" cy="239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0E9C22F-79B6-4D69-8109-B57B2865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95" y="5054690"/>
            <a:ext cx="4045826" cy="1729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7A7335-6201-4F6F-8F4E-52BF92AC6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80" y="5569299"/>
            <a:ext cx="4949224" cy="115217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408282-75DA-4084-8048-94C9384F2DC6}"/>
              </a:ext>
            </a:extLst>
          </p:cNvPr>
          <p:cNvGrpSpPr/>
          <p:nvPr/>
        </p:nvGrpSpPr>
        <p:grpSpPr>
          <a:xfrm>
            <a:off x="3834649" y="1625930"/>
            <a:ext cx="2758693" cy="4756934"/>
            <a:chOff x="4105219" y="1969797"/>
            <a:chExt cx="2758693" cy="475693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AD1513-7AC1-4BBF-8277-50CDA85E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5219" y="1969797"/>
              <a:ext cx="2758693" cy="4751678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A74B4FF-9496-48D7-9107-8A7C7B1FF02D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04" y="6295697"/>
              <a:ext cx="154567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20CA16-F445-43E7-A95E-EB63F56FCBFE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25" y="4345636"/>
              <a:ext cx="154567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89B6BC4-5ADB-4F68-83B3-CEAF8E22F463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04" y="6726731"/>
              <a:ext cx="154567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DD94DB2-BD62-4E24-9C05-C9F5A13AC87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25" y="2170497"/>
              <a:ext cx="154567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模型层次来理解类抽象层次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611250E-EA60-4720-8E97-2F2AA227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083" y="1794049"/>
            <a:ext cx="3683801" cy="4351338"/>
          </a:xfrm>
        </p:spPr>
        <p:txBody>
          <a:bodyPr/>
          <a:lstStyle/>
          <a:p>
            <a:r>
              <a:rPr lang="zh-CN" altLang="en-US" dirty="0"/>
              <a:t>继承层次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ElcKey</a:t>
            </a:r>
            <a:r>
              <a:rPr lang="en-US" altLang="zh-CN" dirty="0"/>
              <a:t>, Key&gt;: object of </a:t>
            </a:r>
            <a:r>
              <a:rPr lang="en-US" altLang="zh-CN" b="1" dirty="0" err="1"/>
              <a:t>UMLGeneralization</a:t>
            </a:r>
            <a:endParaRPr lang="en-US" altLang="zh-CN" b="1" dirty="0"/>
          </a:p>
          <a:p>
            <a:pPr lvl="1"/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u="sng" dirty="0" err="1"/>
              <a:t>ElcKey</a:t>
            </a:r>
            <a:endParaRPr lang="en-US" altLang="zh-CN" u="sng" dirty="0"/>
          </a:p>
          <a:p>
            <a:pPr lvl="2"/>
            <a:r>
              <a:rPr lang="en-US" altLang="zh-CN" dirty="0"/>
              <a:t>object of </a:t>
            </a:r>
            <a:r>
              <a:rPr lang="en-US" altLang="zh-CN" b="1" dirty="0" err="1"/>
              <a:t>UMLClass</a:t>
            </a:r>
            <a:endParaRPr lang="en-US" altLang="zh-CN" b="1" dirty="0"/>
          </a:p>
          <a:p>
            <a:pPr lvl="2"/>
            <a:r>
              <a:rPr lang="en-US" altLang="zh-CN" dirty="0"/>
              <a:t>Role: subclass</a:t>
            </a:r>
          </a:p>
          <a:p>
            <a:pPr lvl="1"/>
            <a:r>
              <a:rPr lang="en-US" altLang="zh-CN" dirty="0"/>
              <a:t>target: </a:t>
            </a:r>
            <a:r>
              <a:rPr lang="en-US" altLang="zh-CN" u="sng" dirty="0"/>
              <a:t>Key</a:t>
            </a:r>
          </a:p>
          <a:p>
            <a:pPr lvl="2"/>
            <a:r>
              <a:rPr lang="en-US" altLang="zh-CN" dirty="0"/>
              <a:t>object of </a:t>
            </a:r>
            <a:r>
              <a:rPr lang="en-US" altLang="zh-CN" b="1" dirty="0" err="1"/>
              <a:t>UMLClass</a:t>
            </a:r>
            <a:endParaRPr lang="en-US" altLang="zh-CN" b="1" dirty="0"/>
          </a:p>
          <a:p>
            <a:pPr lvl="2"/>
            <a:r>
              <a:rPr lang="en-US" altLang="zh-CN" dirty="0"/>
              <a:t>Role: superclass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623210B-6EBC-4D6D-9AF6-FC0B4D44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2608" y="1825625"/>
            <a:ext cx="4512207" cy="4351338"/>
          </a:xfrm>
        </p:spPr>
        <p:txBody>
          <a:bodyPr/>
          <a:lstStyle/>
          <a:p>
            <a:r>
              <a:rPr lang="zh-CN" altLang="en-US" dirty="0"/>
              <a:t>接口实现层次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Lock,Locker</a:t>
            </a:r>
            <a:r>
              <a:rPr lang="en-US" altLang="zh-CN" dirty="0"/>
              <a:t>&gt;: object of </a:t>
            </a:r>
            <a:r>
              <a:rPr lang="en-US" altLang="zh-CN" b="1" dirty="0" err="1"/>
              <a:t>UMLInterfaceRealization</a:t>
            </a:r>
            <a:endParaRPr lang="en-US" altLang="zh-CN" b="1" dirty="0"/>
          </a:p>
          <a:p>
            <a:pPr lvl="1"/>
            <a:r>
              <a:rPr lang="en-US" altLang="zh-CN" dirty="0"/>
              <a:t>source: Lock</a:t>
            </a:r>
          </a:p>
          <a:p>
            <a:pPr lvl="2"/>
            <a:r>
              <a:rPr lang="en-US" altLang="zh-CN" dirty="0"/>
              <a:t>object of </a:t>
            </a:r>
            <a:r>
              <a:rPr lang="en-US" altLang="zh-CN" b="1" dirty="0" err="1"/>
              <a:t>UMLClass</a:t>
            </a:r>
            <a:endParaRPr lang="en-US" altLang="zh-CN" b="1" dirty="0"/>
          </a:p>
          <a:p>
            <a:pPr lvl="2"/>
            <a:r>
              <a:rPr lang="en-US" altLang="zh-CN" dirty="0"/>
              <a:t>Role: </a:t>
            </a:r>
            <a:r>
              <a:rPr lang="en-US" altLang="zh-CN" dirty="0" err="1"/>
              <a:t>impl</a:t>
            </a:r>
            <a:r>
              <a:rPr lang="en-US" altLang="zh-CN" dirty="0"/>
              <a:t> provider</a:t>
            </a:r>
          </a:p>
          <a:p>
            <a:pPr lvl="1"/>
            <a:r>
              <a:rPr lang="en-US" altLang="zh-CN" dirty="0"/>
              <a:t>target: Locker</a:t>
            </a:r>
          </a:p>
          <a:p>
            <a:pPr lvl="2"/>
            <a:r>
              <a:rPr lang="en-US" altLang="zh-CN" dirty="0"/>
              <a:t>object of </a:t>
            </a:r>
            <a:r>
              <a:rPr lang="en-US" altLang="zh-CN" b="1" dirty="0" err="1"/>
              <a:t>UMLInterface</a:t>
            </a:r>
            <a:endParaRPr lang="en-US" altLang="zh-CN" b="1" dirty="0"/>
          </a:p>
          <a:p>
            <a:pPr lvl="2"/>
            <a:r>
              <a:rPr lang="en-US" altLang="zh-CN" dirty="0"/>
              <a:t>Role: interface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E5AA43-2531-4174-947E-867141166493}"/>
              </a:ext>
            </a:extLst>
          </p:cNvPr>
          <p:cNvGrpSpPr/>
          <p:nvPr/>
        </p:nvGrpSpPr>
        <p:grpSpPr>
          <a:xfrm>
            <a:off x="9467779" y="3158302"/>
            <a:ext cx="2581538" cy="3419001"/>
            <a:chOff x="9467779" y="3158302"/>
            <a:chExt cx="2581538" cy="341900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442F6FF-9882-439C-9337-9EDC6EC7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7779" y="3158302"/>
              <a:ext cx="2581538" cy="3419001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FC5EF18-C13E-4C08-AE69-23399E92A88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238" y="5683814"/>
              <a:ext cx="16735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D773C81-8E9E-4DFB-89A3-3918D061F106}"/>
                </a:ext>
              </a:extLst>
            </p:cNvPr>
            <p:cNvCxnSpPr>
              <a:cxnSpLocks/>
            </p:cNvCxnSpPr>
            <p:nvPr/>
          </p:nvCxnSpPr>
          <p:spPr>
            <a:xfrm>
              <a:off x="9680224" y="3581745"/>
              <a:ext cx="16735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C96F3B-D60B-46E5-8010-F368C8C3DF8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238" y="6132705"/>
              <a:ext cx="172007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866BBB-7AAB-42FF-8E04-425793258C10}"/>
              </a:ext>
            </a:extLst>
          </p:cNvPr>
          <p:cNvGrpSpPr/>
          <p:nvPr/>
        </p:nvGrpSpPr>
        <p:grpSpPr>
          <a:xfrm>
            <a:off x="10010896" y="1618962"/>
            <a:ext cx="2038421" cy="1201508"/>
            <a:chOff x="10010896" y="1618962"/>
            <a:chExt cx="2038421" cy="120150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93CE869-FEB3-4FC2-A311-21D4E53D1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10896" y="1618962"/>
              <a:ext cx="2038421" cy="1201508"/>
            </a:xfrm>
            <a:prstGeom prst="rect">
              <a:avLst/>
            </a:prstGeom>
          </p:spPr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B70A2-C632-4ABF-AA69-97302A31F6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2735" y="2107242"/>
              <a:ext cx="172007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面向对象程序行为的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单个类视角下的行为</a:t>
            </a:r>
            <a:endParaRPr lang="en-US" altLang="zh-CN" dirty="0"/>
          </a:p>
          <a:p>
            <a:pPr lvl="1"/>
            <a:r>
              <a:rPr lang="zh-CN" altLang="en-US" dirty="0"/>
              <a:t>观察行为：不改变对象状态</a:t>
            </a:r>
            <a:endParaRPr lang="en-US" altLang="zh-CN" dirty="0"/>
          </a:p>
          <a:p>
            <a:pPr lvl="1"/>
            <a:r>
              <a:rPr lang="zh-CN" altLang="en-US" dirty="0"/>
              <a:t>控制行为：会改变对象状态</a:t>
            </a:r>
            <a:endParaRPr lang="en-US" altLang="zh-CN" dirty="0"/>
          </a:p>
          <a:p>
            <a:r>
              <a:rPr lang="zh-CN" altLang="en-US" dirty="0"/>
              <a:t>两个类之间的交互行为</a:t>
            </a:r>
            <a:endParaRPr lang="en-US" altLang="zh-CN" dirty="0"/>
          </a:p>
          <a:p>
            <a:pPr lvl="1"/>
            <a:r>
              <a:rPr lang="zh-CN" altLang="en-US" dirty="0"/>
              <a:t>方法调用</a:t>
            </a:r>
            <a:endParaRPr lang="en-US" altLang="zh-CN" dirty="0"/>
          </a:p>
          <a:p>
            <a:pPr lvl="1"/>
            <a:r>
              <a:rPr lang="zh-CN" altLang="en-US" dirty="0"/>
              <a:t>数据共享（线程交互）</a:t>
            </a:r>
            <a:endParaRPr lang="en-US" altLang="zh-CN" dirty="0"/>
          </a:p>
          <a:p>
            <a:r>
              <a:rPr lang="zh-CN" altLang="en-US" dirty="0"/>
              <a:t>多个类之间的组合控制行为</a:t>
            </a:r>
            <a:endParaRPr lang="en-US" altLang="zh-CN" dirty="0"/>
          </a:p>
          <a:p>
            <a:pPr lvl="1"/>
            <a:r>
              <a:rPr lang="zh-CN" altLang="en-US" dirty="0"/>
              <a:t>流程控制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45771-958B-49F3-9F28-B4E1EC8A18B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UML</a:t>
            </a:r>
            <a:r>
              <a:rPr lang="zh-CN" altLang="en-US" dirty="0">
                <a:ea typeface="宋体" panose="02010600030101010101" pitchFamily="2" charset="-122"/>
              </a:rPr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236569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顺序图</a:t>
            </a:r>
            <a:r>
              <a:rPr lang="en-US" altLang="zh-CN" dirty="0">
                <a:ea typeface="宋体" panose="02010600030101010101" pitchFamily="2" charset="-122"/>
              </a:rPr>
              <a:t>(sequence diagram)</a:t>
            </a:r>
            <a:r>
              <a:rPr lang="zh-CN" altLang="en-US" dirty="0">
                <a:ea typeface="宋体" panose="02010600030101010101" pitchFamily="2" charset="-122"/>
              </a:rPr>
              <a:t>来自于通信领域，表示通信实体之间的通信关系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参与对象</a:t>
            </a:r>
            <a:r>
              <a:rPr lang="en-US" altLang="zh-CN" dirty="0">
                <a:ea typeface="宋体" panose="02010600030101010101" pitchFamily="2" charset="-122"/>
              </a:rPr>
              <a:t>(participant)</a:t>
            </a:r>
            <a:r>
              <a:rPr lang="zh-CN" altLang="en-US" dirty="0">
                <a:ea typeface="宋体" panose="02010600030101010101" pitchFamily="2" charset="-122"/>
              </a:rPr>
              <a:t>：参与交互的对象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消息：对象间的交互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对象生命线：描述对象的存活生命期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533" y="4583310"/>
            <a:ext cx="6078969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顺序图具有典型的笛卡尔坐标图性质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400" dirty="0"/>
              <a:t>水平坐标：排列参与交互的对象</a:t>
            </a:r>
            <a:endParaRPr lang="en-US" altLang="zh-CN" sz="2400" dirty="0"/>
          </a:p>
          <a:p>
            <a:pPr lvl="1"/>
            <a:r>
              <a:rPr lang="zh-CN" altLang="en-US" sz="2400" dirty="0"/>
              <a:t>垂直坐标：消息时序和时间信息</a:t>
            </a:r>
            <a:r>
              <a:rPr lang="en-US" altLang="zh-CN" sz="2400" dirty="0"/>
              <a:t>(</a:t>
            </a:r>
            <a:r>
              <a:rPr lang="zh-CN" altLang="en-US" sz="2400" dirty="0"/>
              <a:t>时间从上往下增长</a:t>
            </a:r>
            <a:r>
              <a:rPr lang="en-US" altLang="zh-CN" sz="2400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325868" y="3488935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:Scheduler</a:t>
            </a:r>
            <a:endParaRPr lang="zh-CN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8899358" y="3488935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:Queue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0455959" y="3488935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:Elevator</a:t>
            </a:r>
            <a:endParaRPr lang="zh-CN" altLang="en-US" u="sng" dirty="0"/>
          </a:p>
        </p:txBody>
      </p:sp>
      <p:cxnSp>
        <p:nvCxnSpPr>
          <p:cNvPr id="6" name="直接连接符 5"/>
          <p:cNvCxnSpPr>
            <a:stCxn id="3" idx="2"/>
            <a:endCxn id="11" idx="0"/>
          </p:cNvCxnSpPr>
          <p:nvPr/>
        </p:nvCxnSpPr>
        <p:spPr>
          <a:xfrm>
            <a:off x="7990458" y="3888036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25868" y="6401376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8899358" y="6401376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3" name="矩形 12"/>
          <p:cNvSpPr/>
          <p:nvPr/>
        </p:nvSpPr>
        <p:spPr>
          <a:xfrm>
            <a:off x="10455958" y="640876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cxnSp>
        <p:nvCxnSpPr>
          <p:cNvPr id="14" name="直接连接符 13"/>
          <p:cNvCxnSpPr>
            <a:stCxn id="7" idx="2"/>
            <a:endCxn id="12" idx="0"/>
          </p:cNvCxnSpPr>
          <p:nvPr/>
        </p:nvCxnSpPr>
        <p:spPr>
          <a:xfrm>
            <a:off x="9563948" y="3888036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2"/>
            <a:endCxn id="13" idx="0"/>
          </p:cNvCxnSpPr>
          <p:nvPr/>
        </p:nvCxnSpPr>
        <p:spPr>
          <a:xfrm flipH="1">
            <a:off x="11120548" y="3888036"/>
            <a:ext cx="1" cy="25207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533242" y="4236479"/>
            <a:ext cx="145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513578" y="3867147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schedule(</a:t>
            </a:r>
            <a:r>
              <a:rPr lang="en-US" altLang="zh-CN" i="1" dirty="0" err="1"/>
              <a:t>req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0456" y="4467537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92870" y="4127704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state=</a:t>
            </a:r>
            <a:r>
              <a:rPr lang="en-US" altLang="zh-CN" i="1" dirty="0" err="1"/>
              <a:t>getState</a:t>
            </a:r>
            <a:r>
              <a:rPr lang="en-US" altLang="zh-CN" i="1" dirty="0"/>
              <a:t>(</a:t>
            </a:r>
            <a:r>
              <a:rPr lang="en-US" altLang="zh-CN" i="1" dirty="0" err="1"/>
              <a:t>req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997947" y="4914904"/>
            <a:ext cx="15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46282" y="4545572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reqList</a:t>
            </a:r>
            <a:r>
              <a:rPr lang="en-US" altLang="zh-CN" i="1" dirty="0"/>
              <a:t> = carryon(</a:t>
            </a:r>
            <a:r>
              <a:rPr lang="en-US" altLang="zh-CN" i="1" dirty="0" err="1"/>
              <a:t>req</a:t>
            </a:r>
            <a:r>
              <a:rPr lang="en-US" altLang="zh-CN" i="1" dirty="0"/>
              <a:t>, state)</a:t>
            </a:r>
            <a:endParaRPr lang="zh-CN" altLang="en-US" i="1" dirty="0"/>
          </a:p>
        </p:txBody>
      </p:sp>
      <p:sp>
        <p:nvSpPr>
          <p:cNvPr id="21" name="剪去单角的矩形 20"/>
          <p:cNvSpPr/>
          <p:nvPr/>
        </p:nvSpPr>
        <p:spPr>
          <a:xfrm flipH="1">
            <a:off x="6980902" y="5098284"/>
            <a:ext cx="4804234" cy="88631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95659" y="5079600"/>
            <a:ext cx="180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002060"/>
                </a:solidFill>
              </a:rPr>
              <a:t>for each </a:t>
            </a:r>
            <a:r>
              <a:rPr lang="en-US" altLang="zh-CN" sz="1400" b="1" i="1" dirty="0" err="1">
                <a:solidFill>
                  <a:srgbClr val="002060"/>
                </a:solidFill>
              </a:rPr>
              <a:t>req</a:t>
            </a:r>
            <a:r>
              <a:rPr lang="en-US" altLang="zh-CN" sz="1400" b="1" i="1" dirty="0">
                <a:solidFill>
                  <a:srgbClr val="002060"/>
                </a:solidFill>
              </a:rPr>
              <a:t> in </a:t>
            </a:r>
            <a:r>
              <a:rPr lang="en-US" altLang="zh-CN" sz="1400" b="1" i="1" dirty="0" err="1">
                <a:solidFill>
                  <a:srgbClr val="002060"/>
                </a:solidFill>
              </a:rPr>
              <a:t>reqList</a:t>
            </a:r>
            <a:endParaRPr lang="zh-CN" altLang="en-US" sz="1400" b="1" i="1" dirty="0">
              <a:solidFill>
                <a:srgbClr val="00206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996283" y="577178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96933" y="5419978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serve(req)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为什么要学习一门新语言</a:t>
            </a:r>
            <a:endParaRPr lang="en-US" altLang="zh-CN" dirty="0"/>
          </a:p>
          <a:p>
            <a:r>
              <a:rPr lang="zh-CN" altLang="en-US" dirty="0"/>
              <a:t>如何理解一个程序系统</a:t>
            </a:r>
            <a:endParaRPr lang="en-US" altLang="zh-CN" dirty="0"/>
          </a:p>
          <a:p>
            <a:r>
              <a:rPr lang="zh-CN" altLang="en-US" dirty="0"/>
              <a:t>如何表示程序系统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  <a:endParaRPr lang="en-US" altLang="zh-CN" dirty="0"/>
          </a:p>
          <a:p>
            <a:pPr lvl="1"/>
            <a:r>
              <a:rPr lang="zh-CN" altLang="en-US" dirty="0"/>
              <a:t>类图的几个关键标签类型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顺序图</a:t>
            </a:r>
            <a:endParaRPr lang="en-US" altLang="zh-CN" dirty="0"/>
          </a:p>
          <a:p>
            <a:pPr lvl="1"/>
            <a:r>
              <a:rPr lang="zh-CN" altLang="en-US" dirty="0"/>
              <a:t>顺序图的几个关键标签类型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状态图</a:t>
            </a:r>
            <a:endParaRPr lang="en-US" altLang="zh-CN" dirty="0"/>
          </a:p>
          <a:p>
            <a:pPr lvl="1"/>
            <a:r>
              <a:rPr lang="zh-CN" altLang="en-US" dirty="0"/>
              <a:t>状态图的几个关键标签类型</a:t>
            </a:r>
            <a:endParaRPr lang="en-US" altLang="zh-CN" dirty="0"/>
          </a:p>
          <a:p>
            <a:r>
              <a:rPr lang="zh-CN" altLang="en-US" dirty="0"/>
              <a:t>作业分析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969949"/>
              </p:ext>
            </p:extLst>
          </p:nvPr>
        </p:nvGraphicFramePr>
        <p:xfrm>
          <a:off x="7562850" y="2735186"/>
          <a:ext cx="4110191" cy="186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" name="Bitmap Image" r:id="rId3" imgW="4191000" imgH="2257425" progId="Paint.Picture">
                  <p:embed/>
                </p:oleObj>
              </mc:Choice>
              <mc:Fallback>
                <p:oleObj name="Bitmap Image" r:id="rId3" imgW="4191000" imgH="2257425" progId="Paint.Picture">
                  <p:embed/>
                  <p:pic>
                    <p:nvPicPr>
                      <p:cNvPr id="0" name="图片 1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7562850" y="2735186"/>
                        <a:ext cx="4110191" cy="1868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96AC-5188-412B-82F4-473F2C3B7A52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对象生命线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UMLLifeline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矩形框，</a:t>
            </a:r>
            <a:r>
              <a:rPr lang="zh-CN" altLang="en-US" u="sng" dirty="0">
                <a:ea typeface="宋体" panose="02010600030101010101" pitchFamily="2" charset="-122"/>
              </a:rPr>
              <a:t>名称</a:t>
            </a:r>
            <a:r>
              <a:rPr lang="en-US" altLang="zh-CN" u="sng" dirty="0">
                <a:ea typeface="宋体" panose="02010600030101010101" pitchFamily="2" charset="-122"/>
              </a:rPr>
              <a:t>:</a:t>
            </a:r>
            <a:r>
              <a:rPr lang="zh-CN" altLang="en-US" u="sng" dirty="0">
                <a:ea typeface="宋体" panose="02010600030101010101" pitchFamily="2" charset="-122"/>
              </a:rPr>
              <a:t>关联的对象类型名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名称有时可省略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每个对象生命线都应关联到到一个对象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消息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UMLMessage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[var=]</a:t>
            </a:r>
            <a:r>
              <a:rPr lang="zh-CN" altLang="en-US" dirty="0">
                <a:ea typeface="宋体" panose="02010600030101010101" pitchFamily="2" charset="-122"/>
              </a:rPr>
              <a:t>消息名</a:t>
            </a:r>
            <a:r>
              <a:rPr lang="en-US" altLang="zh-CN" dirty="0">
                <a:ea typeface="宋体" panose="02010600030101010101" pitchFamily="2" charset="-122"/>
              </a:rPr>
              <a:t>([</a:t>
            </a:r>
            <a:r>
              <a:rPr lang="zh-CN" altLang="en-US" dirty="0">
                <a:ea typeface="宋体" panose="02010600030101010101" pitchFamily="2" charset="-122"/>
              </a:rPr>
              <a:t>消息参数</a:t>
            </a:r>
            <a:r>
              <a:rPr lang="en-US" altLang="zh-CN" dirty="0">
                <a:ea typeface="宋体" panose="02010600030101010101" pitchFamily="2" charset="-122"/>
              </a:rPr>
              <a:t>])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与对象连接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消息连接意味合作关系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发送者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请求接受者的服务</a:t>
            </a:r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</a:rPr>
              <a:t>/ </a:t>
            </a: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通知接受者相关状态的变化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接受者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发送者在请求服务 </a:t>
            </a: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</a:rPr>
              <a:t>/ </a:t>
            </a: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发送者在通知我关心的信息</a:t>
            </a:r>
            <a:endParaRPr lang="en-US" altLang="zh-CN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615" name="Picture 18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8" y="1690688"/>
            <a:ext cx="5373329" cy="44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6298"/>
            <a:ext cx="10515600" cy="1325563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zh-CN" altLang="en-US" dirty="0"/>
              <a:t>基于消息块的交互流程控制</a:t>
            </a:r>
            <a:endParaRPr lang="en-US" altLang="zh-CN" dirty="0"/>
          </a:p>
          <a:p>
            <a:pPr lvl="1"/>
            <a:r>
              <a:rPr lang="en-US" altLang="zh-CN" dirty="0" err="1"/>
              <a:t>UMLCombinedFragement</a:t>
            </a:r>
            <a:endParaRPr lang="zh-CN" alt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控制</a:t>
            </a:r>
            <a:r>
              <a:rPr lang="en-US" altLang="zh-CN" dirty="0"/>
              <a:t>-&gt; </a:t>
            </a:r>
            <a:r>
              <a:rPr lang="zh-CN" altLang="en-US" dirty="0"/>
              <a:t>可选消息快</a:t>
            </a:r>
          </a:p>
          <a:p>
            <a:pPr lvl="1"/>
            <a:r>
              <a:rPr lang="en-US" altLang="zh-CN" dirty="0"/>
              <a:t>(opt) [</a:t>
            </a:r>
            <a:r>
              <a:rPr lang="zh-CN" altLang="en-US" dirty="0"/>
              <a:t>控制条件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if/else-&gt; </a:t>
            </a:r>
            <a:r>
              <a:rPr lang="zh-CN" altLang="en-US" dirty="0"/>
              <a:t>多分支消息块</a:t>
            </a:r>
          </a:p>
          <a:p>
            <a:pPr lvl="1"/>
            <a:r>
              <a:rPr lang="en-US" altLang="zh-CN" dirty="0"/>
              <a:t>(alt)  [</a:t>
            </a:r>
            <a:r>
              <a:rPr lang="zh-CN" altLang="en-US" dirty="0"/>
              <a:t>控制条件</a:t>
            </a:r>
            <a:r>
              <a:rPr lang="en-US" altLang="zh-CN" dirty="0"/>
              <a:t>], </a:t>
            </a:r>
            <a:r>
              <a:rPr lang="zh-CN" altLang="en-US" dirty="0"/>
              <a:t>通过水平虚线来分隔多个分支控制</a:t>
            </a:r>
            <a:endParaRPr lang="en-US" altLang="zh-CN" dirty="0"/>
          </a:p>
          <a:p>
            <a:r>
              <a:rPr lang="en-US" altLang="zh-CN" dirty="0"/>
              <a:t>loop	-&gt; </a:t>
            </a:r>
            <a:r>
              <a:rPr lang="zh-CN" altLang="en-US" dirty="0"/>
              <a:t>循环消息快</a:t>
            </a:r>
          </a:p>
          <a:p>
            <a:pPr lvl="1"/>
            <a:r>
              <a:rPr lang="en-US" altLang="zh-CN" dirty="0"/>
              <a:t>(loop) [</a:t>
            </a:r>
            <a:r>
              <a:rPr lang="zh-CN" altLang="en-US" dirty="0"/>
              <a:t>循环控制条件或循环事项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D384-80CD-40AD-A2F8-E0D932FB7F76}" type="slidenum">
              <a:rPr lang="en-US" altLang="zh-CN"/>
              <a:t>31</a:t>
            </a:fld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8141113" y="2113935"/>
            <a:ext cx="331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913808" y="2113935"/>
            <a:ext cx="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050596" y="2040193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50595" y="2207342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19074" y="2035275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19073" y="2202424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4367A-2CAE-4A94-8F15-B9C930DE8B3A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6753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有时不关心消息来自于哪个对象，只关心收到的消息</a:t>
            </a:r>
            <a:endParaRPr lang="en-US" altLang="zh-CN" dirty="0"/>
          </a:p>
          <a:p>
            <a:pPr lvl="1"/>
            <a:r>
              <a:rPr lang="en-US" altLang="zh-CN" dirty="0"/>
              <a:t>Found Message(</a:t>
            </a:r>
            <a:r>
              <a:rPr lang="en-US" altLang="zh-CN" dirty="0" err="1"/>
              <a:t>staruml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”</a:t>
            </a:r>
            <a:r>
              <a:rPr lang="en-US" altLang="zh-CN" i="1" dirty="0"/>
              <a:t>schedule(req)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 err="1"/>
              <a:t>UMLEndpoint</a:t>
            </a:r>
            <a:r>
              <a:rPr lang="en-US" altLang="zh-CN" dirty="0"/>
              <a:t> --&gt; Receiver</a:t>
            </a:r>
          </a:p>
          <a:p>
            <a:r>
              <a:rPr lang="zh-CN" altLang="en-US" dirty="0"/>
              <a:t>有时不关心消息发给谁，只关心发出去消息</a:t>
            </a:r>
            <a:endParaRPr lang="en-US" altLang="zh-CN" dirty="0"/>
          </a:p>
          <a:p>
            <a:pPr lvl="1"/>
            <a:r>
              <a:rPr lang="en-US" altLang="zh-CN" dirty="0"/>
              <a:t>Lost Message(</a:t>
            </a:r>
            <a:r>
              <a:rPr lang="en-US" altLang="zh-CN" dirty="0" err="1"/>
              <a:t>staruml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”</a:t>
            </a:r>
            <a:r>
              <a:rPr lang="en-US" altLang="zh-CN" i="1" dirty="0"/>
              <a:t> req scheduled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Sender --&gt; </a:t>
            </a:r>
            <a:r>
              <a:rPr lang="en-US" altLang="zh-CN" dirty="0" err="1"/>
              <a:t>UMLEndpoint</a:t>
            </a:r>
            <a:endParaRPr lang="en-US" altLang="zh-CN" dirty="0"/>
          </a:p>
        </p:txBody>
      </p:sp>
      <p:sp>
        <p:nvSpPr>
          <p:cNvPr id="142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UML</a:t>
            </a:r>
            <a:r>
              <a:rPr lang="zh-CN" altLang="en-US" dirty="0">
                <a:ea typeface="宋体" panose="02010600030101010101" pitchFamily="2" charset="-122"/>
              </a:rPr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5868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:Scheduler</a:t>
            </a:r>
            <a:endParaRPr lang="zh-CN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8899358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:Queue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0455959" y="2742912"/>
            <a:ext cx="1329179" cy="3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:Elevator</a:t>
            </a:r>
            <a:endParaRPr lang="zh-CN" altLang="en-US" u="sng" dirty="0"/>
          </a:p>
        </p:txBody>
      </p:sp>
      <p:cxnSp>
        <p:nvCxnSpPr>
          <p:cNvPr id="9" name="直接连接符 8"/>
          <p:cNvCxnSpPr>
            <a:stCxn id="6" idx="2"/>
            <a:endCxn id="10" idx="0"/>
          </p:cNvCxnSpPr>
          <p:nvPr/>
        </p:nvCxnSpPr>
        <p:spPr>
          <a:xfrm>
            <a:off x="7990458" y="3142013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325868" y="565535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/>
          <p:cNvSpPr/>
          <p:nvPr/>
        </p:nvSpPr>
        <p:spPr>
          <a:xfrm>
            <a:off x="8899358" y="5655353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0455958" y="5662740"/>
            <a:ext cx="1329179" cy="39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cxnSp>
        <p:nvCxnSpPr>
          <p:cNvPr id="13" name="直接连接符 12"/>
          <p:cNvCxnSpPr>
            <a:stCxn id="7" idx="2"/>
            <a:endCxn id="11" idx="0"/>
          </p:cNvCxnSpPr>
          <p:nvPr/>
        </p:nvCxnSpPr>
        <p:spPr>
          <a:xfrm>
            <a:off x="9563948" y="3142013"/>
            <a:ext cx="0" cy="25133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12" idx="0"/>
          </p:cNvCxnSpPr>
          <p:nvPr/>
        </p:nvCxnSpPr>
        <p:spPr>
          <a:xfrm flipH="1">
            <a:off x="11120548" y="3142013"/>
            <a:ext cx="1" cy="25207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84081" y="3490456"/>
            <a:ext cx="147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13578" y="3121124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schedule(</a:t>
            </a:r>
            <a:r>
              <a:rPr lang="en-US" altLang="zh-CN" i="1" dirty="0" err="1"/>
              <a:t>req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990456" y="3721514"/>
            <a:ext cx="3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92870" y="3381681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state=</a:t>
            </a:r>
            <a:r>
              <a:rPr lang="en-US" altLang="zh-CN" i="1" dirty="0" err="1"/>
              <a:t>getState</a:t>
            </a:r>
            <a:r>
              <a:rPr lang="en-US" altLang="zh-CN" i="1" dirty="0"/>
              <a:t>(</a:t>
            </a:r>
            <a:r>
              <a:rPr lang="en-US" altLang="zh-CN" i="1" dirty="0" err="1"/>
              <a:t>req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997947" y="4168881"/>
            <a:ext cx="15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 flipH="1">
            <a:off x="6980902" y="4352261"/>
            <a:ext cx="4804234" cy="886312"/>
          </a:xfrm>
          <a:prstGeom prst="snip1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6283" y="5025765"/>
            <a:ext cx="30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96933" y="4673955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serve(req)</a:t>
            </a:r>
            <a:endParaRPr lang="zh-CN" altLang="en-US" i="1" dirty="0"/>
          </a:p>
        </p:txBody>
      </p:sp>
      <p:sp>
        <p:nvSpPr>
          <p:cNvPr id="3" name="矩形 2"/>
          <p:cNvSpPr/>
          <p:nvPr/>
        </p:nvSpPr>
        <p:spPr>
          <a:xfrm>
            <a:off x="7954856" y="3381681"/>
            <a:ext cx="97322" cy="177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523041" y="3982071"/>
            <a:ext cx="85736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82500" y="3573361"/>
            <a:ext cx="85736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078626" y="4811411"/>
            <a:ext cx="89610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46282" y="3799549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reqList</a:t>
            </a:r>
            <a:r>
              <a:rPr lang="en-US" altLang="zh-CN" i="1" dirty="0"/>
              <a:t> = carryon(</a:t>
            </a:r>
            <a:r>
              <a:rPr lang="en-US" altLang="zh-CN" i="1" dirty="0" err="1"/>
              <a:t>req</a:t>
            </a:r>
            <a:r>
              <a:rPr lang="en-US" altLang="zh-CN" i="1" dirty="0"/>
              <a:t>, state)</a:t>
            </a:r>
            <a:endParaRPr lang="zh-CN" altLang="en-US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5659" y="4333577"/>
            <a:ext cx="1809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002060"/>
                </a:solidFill>
              </a:rPr>
              <a:t>for each </a:t>
            </a:r>
            <a:r>
              <a:rPr lang="en-US" altLang="zh-CN" sz="1400" b="1" i="1" dirty="0" err="1">
                <a:solidFill>
                  <a:srgbClr val="002060"/>
                </a:solidFill>
              </a:rPr>
              <a:t>req</a:t>
            </a:r>
            <a:r>
              <a:rPr lang="en-US" altLang="zh-CN" sz="1400" b="1" i="1" dirty="0">
                <a:solidFill>
                  <a:srgbClr val="002060"/>
                </a:solidFill>
              </a:rPr>
              <a:t> in </a:t>
            </a:r>
            <a:r>
              <a:rPr lang="en-US" altLang="zh-CN" sz="1400" b="1" i="1" dirty="0" err="1">
                <a:solidFill>
                  <a:srgbClr val="002060"/>
                </a:solidFill>
              </a:rPr>
              <a:t>reqList</a:t>
            </a:r>
            <a:endParaRPr lang="zh-CN" altLang="en-US" sz="1400" b="1" i="1" dirty="0">
              <a:solidFill>
                <a:srgbClr val="00206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E39A2F-05CB-4C64-A7AF-C65CFC168CC6}"/>
              </a:ext>
            </a:extLst>
          </p:cNvPr>
          <p:cNvCxnSpPr/>
          <p:nvPr/>
        </p:nvCxnSpPr>
        <p:spPr>
          <a:xfrm>
            <a:off x="6505102" y="5445387"/>
            <a:ext cx="14768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9955A0D-D9F5-4AC4-AB73-7D139AD1FCF7}"/>
              </a:ext>
            </a:extLst>
          </p:cNvPr>
          <p:cNvSpPr txBox="1"/>
          <p:nvPr/>
        </p:nvSpPr>
        <p:spPr>
          <a:xfrm>
            <a:off x="6550368" y="53808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req scheduled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653D37-4306-41F3-ACA6-B3308C92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73" y="1071192"/>
            <a:ext cx="2718463" cy="141218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54450-783F-42F1-B731-62DA6F3A5124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顺序图模型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592455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顺序图描述多个类之间如何协作来完成一个具体功能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架构设计的一部分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每个顺序图都应该有一个明确的行为主题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建模主题反应建模者意图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这个顺序图有什么问题？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0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15884"/>
            <a:ext cx="4290191" cy="446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Case Study: </a:t>
            </a:r>
            <a:r>
              <a:rPr lang="en-US" altLang="zh-CN" dirty="0" err="1"/>
              <a:t>Open&amp;Close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A84E53-6337-4DD4-A489-0DD4447B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21" y="1688979"/>
            <a:ext cx="8152557" cy="48038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3106C62-E4CC-4671-9EEE-330B7B7A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99" y="4747309"/>
            <a:ext cx="2575034" cy="18689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FA4BDF-4786-48EC-8B5F-8F47959D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591A4-9A73-4343-9ADC-CC600F7F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738" cy="4351338"/>
          </a:xfrm>
        </p:spPr>
        <p:txBody>
          <a:bodyPr/>
          <a:lstStyle/>
          <a:p>
            <a:r>
              <a:rPr lang="en-US" altLang="zh-CN" dirty="0" err="1"/>
              <a:t>enterRoom</a:t>
            </a:r>
            <a:r>
              <a:rPr lang="en-US" altLang="zh-CN" dirty="0"/>
              <a:t>(rid) is an object of </a:t>
            </a:r>
            <a:r>
              <a:rPr lang="en-US" altLang="zh-CN" b="1" dirty="0" err="1"/>
              <a:t>UMLMessage</a:t>
            </a:r>
            <a:endParaRPr lang="en-US" altLang="zh-CN" b="1" dirty="0"/>
          </a:p>
          <a:p>
            <a:pPr lvl="1"/>
            <a:r>
              <a:rPr lang="en-US" altLang="zh-CN" dirty="0"/>
              <a:t>GUI(the sender) is an object of </a:t>
            </a:r>
            <a:r>
              <a:rPr lang="en-US" altLang="zh-CN" b="1" dirty="0" err="1"/>
              <a:t>UMLLifeline</a:t>
            </a:r>
            <a:endParaRPr lang="en-US" altLang="zh-CN" b="1" dirty="0"/>
          </a:p>
          <a:p>
            <a:pPr lvl="1"/>
            <a:r>
              <a:rPr lang="en-US" altLang="zh-CN" dirty="0"/>
              <a:t>client(the receiver) is an object of </a:t>
            </a:r>
            <a:r>
              <a:rPr lang="en-US" altLang="zh-CN" b="1" dirty="0" err="1"/>
              <a:t>UMLLifeline</a:t>
            </a:r>
            <a:endParaRPr lang="en-US" altLang="zh-CN" b="1" dirty="0"/>
          </a:p>
          <a:p>
            <a:r>
              <a:rPr lang="en-US" altLang="zh-CN" b="1" dirty="0" err="1"/>
              <a:t>UMLMessage</a:t>
            </a:r>
            <a:r>
              <a:rPr lang="en-US" altLang="zh-CN" b="1" dirty="0"/>
              <a:t> </a:t>
            </a:r>
            <a:r>
              <a:rPr lang="en-US" altLang="zh-CN" dirty="0"/>
              <a:t>is a kind of </a:t>
            </a:r>
            <a:r>
              <a:rPr lang="en-US" altLang="zh-CN" b="1" dirty="0" err="1"/>
              <a:t>UMLModelElement</a:t>
            </a:r>
            <a:endParaRPr lang="en-US" altLang="zh-CN" b="1" dirty="0"/>
          </a:p>
          <a:p>
            <a:pPr lvl="1"/>
            <a:r>
              <a:rPr lang="en-US" altLang="zh-CN" dirty="0"/>
              <a:t>name, source, target, signature, arguments, guard…</a:t>
            </a:r>
          </a:p>
          <a:p>
            <a:r>
              <a:rPr lang="en-US" altLang="zh-CN" dirty="0" err="1"/>
              <a:t>UMLLifeline</a:t>
            </a:r>
            <a:r>
              <a:rPr lang="en-US" altLang="zh-CN" dirty="0"/>
              <a:t> is a kind of </a:t>
            </a:r>
            <a:r>
              <a:rPr lang="en-US" altLang="zh-CN" dirty="0" err="1"/>
              <a:t>UMLModelElement</a:t>
            </a:r>
            <a:endParaRPr lang="en-US" altLang="zh-CN" dirty="0"/>
          </a:p>
          <a:p>
            <a:pPr lvl="1"/>
            <a:r>
              <a:rPr lang="en-US" altLang="zh-CN" dirty="0"/>
              <a:t>name, </a:t>
            </a:r>
            <a:r>
              <a:rPr lang="en-US" altLang="zh-CN" b="1" dirty="0"/>
              <a:t>represent</a:t>
            </a:r>
            <a:r>
              <a:rPr lang="en-US" altLang="zh-CN" dirty="0"/>
              <a:t>, </a:t>
            </a:r>
            <a:r>
              <a:rPr lang="en-US" altLang="zh-CN" dirty="0" err="1"/>
              <a:t>isMultiInstance</a:t>
            </a:r>
            <a:endParaRPr lang="en-US" altLang="zh-CN" dirty="0"/>
          </a:p>
          <a:p>
            <a:pPr lvl="1"/>
            <a:r>
              <a:rPr lang="en-US" altLang="zh-CN" dirty="0" err="1"/>
              <a:t>UMLLifeline</a:t>
            </a:r>
            <a:r>
              <a:rPr lang="en-US" altLang="zh-CN" dirty="0"/>
              <a:t> represents an object of </a:t>
            </a:r>
            <a:r>
              <a:rPr lang="en-US" altLang="zh-CN" dirty="0" err="1"/>
              <a:t>UMLAttribute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D2C3E-E1B7-4C0F-BF98-7EC8E2A6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3587F-1BF5-4CA8-B825-AE35E260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60438"/>
            <a:ext cx="2663322" cy="337571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C6A694-3B1C-4056-9967-8F4B2A5B2494}"/>
              </a:ext>
            </a:extLst>
          </p:cNvPr>
          <p:cNvCxnSpPr>
            <a:cxnSpLocks/>
          </p:cNvCxnSpPr>
          <p:nvPr/>
        </p:nvCxnSpPr>
        <p:spPr>
          <a:xfrm>
            <a:off x="9249103" y="5255172"/>
            <a:ext cx="2149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2B195A5-726A-44B4-8293-CBF90D34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980" y="2101921"/>
            <a:ext cx="3163942" cy="2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57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801F30-FA57-4430-AC7F-332B3733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94" y="2152212"/>
            <a:ext cx="3288883" cy="42041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C05B41-766E-44B4-98F3-63DB4BE0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模型层次理解消息控制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D515F-39BB-498C-A527-BA386871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8488417" cy="4351338"/>
          </a:xfrm>
        </p:spPr>
        <p:txBody>
          <a:bodyPr/>
          <a:lstStyle/>
          <a:p>
            <a:r>
              <a:rPr lang="en-US" altLang="zh-CN" dirty="0"/>
              <a:t>“try to open” is an object of </a:t>
            </a:r>
            <a:r>
              <a:rPr lang="en-US" altLang="zh-CN" b="1" dirty="0" err="1"/>
              <a:t>UMLCombinedFragement</a:t>
            </a:r>
            <a:endParaRPr lang="en-US" altLang="zh-CN" b="1" dirty="0"/>
          </a:p>
          <a:p>
            <a:pPr lvl="1"/>
            <a:r>
              <a:rPr lang="en-US" altLang="zh-CN" dirty="0"/>
              <a:t>operator + operand</a:t>
            </a:r>
            <a:endParaRPr lang="zh-CN" altLang="en-US" dirty="0"/>
          </a:p>
          <a:p>
            <a:pPr lvl="1"/>
            <a:r>
              <a:rPr lang="en-US" altLang="zh-CN" dirty="0" err="1"/>
              <a:t>interationOperator</a:t>
            </a:r>
            <a:r>
              <a:rPr lang="en-US" altLang="zh-CN" dirty="0"/>
              <a:t>: {loop, alt, opt, …}</a:t>
            </a:r>
          </a:p>
          <a:p>
            <a:pPr lvl="1"/>
            <a:r>
              <a:rPr lang="en-US" altLang="zh-CN" dirty="0"/>
              <a:t>operand: try with keys[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消息在</a:t>
            </a:r>
            <a:r>
              <a:rPr lang="en-US" altLang="zh-CN" b="1" dirty="0" err="1"/>
              <a:t>UMLLifeline</a:t>
            </a:r>
            <a:r>
              <a:rPr lang="zh-CN" altLang="en-US" dirty="0"/>
              <a:t>之间传递</a:t>
            </a:r>
            <a:endParaRPr lang="en-US" altLang="zh-CN" dirty="0"/>
          </a:p>
          <a:p>
            <a:pPr lvl="1"/>
            <a:r>
              <a:rPr lang="en-US" altLang="zh-CN" dirty="0" err="1"/>
              <a:t>UMLLifeline</a:t>
            </a:r>
            <a:r>
              <a:rPr lang="zh-CN" altLang="en-US" dirty="0"/>
              <a:t>关联到对象</a:t>
            </a:r>
            <a:endParaRPr lang="en-US" altLang="zh-CN" dirty="0"/>
          </a:p>
          <a:p>
            <a:r>
              <a:rPr lang="zh-CN" altLang="en-US" dirty="0"/>
              <a:t>消息也可以在</a:t>
            </a:r>
            <a:r>
              <a:rPr lang="en-US" altLang="zh-CN" b="1" dirty="0" err="1"/>
              <a:t>UMLEndpoint</a:t>
            </a:r>
            <a:r>
              <a:rPr lang="zh-CN" altLang="en-US" dirty="0"/>
              <a:t>与</a:t>
            </a:r>
            <a:r>
              <a:rPr lang="en-US" altLang="zh-CN" b="1" dirty="0" err="1"/>
              <a:t>UMLLifeline</a:t>
            </a:r>
            <a:r>
              <a:rPr lang="zh-CN" altLang="en-US" dirty="0"/>
              <a:t>之间传递</a:t>
            </a:r>
            <a:endParaRPr lang="en-US" altLang="zh-CN" dirty="0"/>
          </a:p>
          <a:p>
            <a:pPr lvl="1"/>
            <a:r>
              <a:rPr lang="en-US" altLang="zh-CN" dirty="0" err="1"/>
              <a:t>UMLEndpoint</a:t>
            </a:r>
            <a:r>
              <a:rPr lang="en-US" altLang="zh-CN" dirty="0"/>
              <a:t> --&gt; </a:t>
            </a:r>
            <a:r>
              <a:rPr lang="en-US" altLang="zh-CN" dirty="0" err="1"/>
              <a:t>UMLLifeline</a:t>
            </a:r>
            <a:r>
              <a:rPr lang="en-US" altLang="zh-CN" dirty="0"/>
              <a:t>: found message</a:t>
            </a:r>
          </a:p>
          <a:p>
            <a:pPr lvl="1"/>
            <a:r>
              <a:rPr lang="en-US" altLang="zh-CN" dirty="0" err="1"/>
              <a:t>UMLLifeline</a:t>
            </a:r>
            <a:r>
              <a:rPr lang="en-US" altLang="zh-CN" dirty="0"/>
              <a:t> --&gt; </a:t>
            </a:r>
            <a:r>
              <a:rPr lang="en-US" altLang="zh-CN" dirty="0" err="1"/>
              <a:t>UMLEndpoint</a:t>
            </a:r>
            <a:r>
              <a:rPr lang="en-US" altLang="zh-CN" dirty="0"/>
              <a:t>: lost message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E49F7-8932-4E0E-A568-E8B38DB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87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34BF-BBF0-4BB6-8507-9609735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模型层次理解对象协同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BCD84-FE47-4700-9F28-F35A2CC3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8283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顺序图定义了对象协同</a:t>
            </a:r>
            <a:r>
              <a:rPr lang="en-US" altLang="zh-CN" dirty="0"/>
              <a:t>(</a:t>
            </a:r>
            <a:r>
              <a:rPr lang="en-US" altLang="zh-CN" b="1" dirty="0" err="1"/>
              <a:t>UMLCollaboration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ownedElements</a:t>
            </a:r>
            <a:endParaRPr lang="en-US" altLang="zh-CN" dirty="0"/>
          </a:p>
          <a:p>
            <a:pPr lvl="1"/>
            <a:r>
              <a:rPr lang="en-US" altLang="zh-CN" dirty="0"/>
              <a:t>attributes: </a:t>
            </a:r>
            <a:r>
              <a:rPr lang="zh-CN" altLang="en-US" dirty="0"/>
              <a:t>来完成协同行为的属性成员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UMLAttribute</a:t>
            </a:r>
            <a:endParaRPr lang="en-US" altLang="zh-CN" dirty="0"/>
          </a:p>
          <a:p>
            <a:r>
              <a:rPr lang="zh-CN" altLang="en-US" dirty="0"/>
              <a:t>协同行为</a:t>
            </a:r>
            <a:r>
              <a:rPr lang="en-US" altLang="zh-CN" dirty="0"/>
              <a:t>: </a:t>
            </a:r>
            <a:r>
              <a:rPr lang="en-US" altLang="zh-CN" b="1" dirty="0" err="1"/>
              <a:t>UMLInteraction</a:t>
            </a:r>
            <a:endParaRPr lang="en-US" altLang="zh-CN" b="1" dirty="0"/>
          </a:p>
          <a:p>
            <a:pPr lvl="1"/>
            <a:r>
              <a:rPr lang="zh-CN" altLang="en-US" dirty="0"/>
              <a:t>可以建立多个</a:t>
            </a:r>
            <a:r>
              <a:rPr lang="en-US" altLang="zh-CN" dirty="0" err="1"/>
              <a:t>UMLInteraction</a:t>
            </a:r>
            <a:r>
              <a:rPr lang="zh-CN" altLang="en-US" dirty="0"/>
              <a:t>，描述特定主题下的交互行为</a:t>
            </a:r>
            <a:endParaRPr lang="en-US" altLang="zh-CN" dirty="0"/>
          </a:p>
          <a:p>
            <a:pPr lvl="1"/>
            <a:r>
              <a:rPr lang="en-US" altLang="zh-CN" dirty="0"/>
              <a:t>messages</a:t>
            </a:r>
          </a:p>
          <a:p>
            <a:pPr lvl="1"/>
            <a:r>
              <a:rPr lang="en-US" altLang="zh-CN" dirty="0"/>
              <a:t>participants</a:t>
            </a:r>
          </a:p>
          <a:p>
            <a:pPr lvl="2"/>
            <a:r>
              <a:rPr lang="en-US" altLang="zh-CN" dirty="0" err="1"/>
              <a:t>UMLLifeline</a:t>
            </a:r>
            <a:endParaRPr lang="en-US" altLang="zh-CN" dirty="0"/>
          </a:p>
          <a:p>
            <a:pPr lvl="2"/>
            <a:r>
              <a:rPr lang="en-US" altLang="zh-CN" dirty="0" err="1"/>
              <a:t>UMLEndpoint</a:t>
            </a:r>
            <a:endParaRPr lang="en-US" altLang="zh-CN" dirty="0"/>
          </a:p>
          <a:p>
            <a:pPr lvl="1"/>
            <a:r>
              <a:rPr lang="en-US" altLang="zh-CN" dirty="0" err="1"/>
              <a:t>fragements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EB9E7-99F8-4144-9191-70491530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FF861-7F74-4741-97E7-93D2EBCD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427" y="1629938"/>
            <a:ext cx="3321545" cy="47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对象是一种状态化的存在</a:t>
            </a:r>
            <a:endParaRPr lang="en-US" altLang="zh-CN" dirty="0"/>
          </a:p>
          <a:p>
            <a:pPr lvl="1"/>
            <a:r>
              <a:rPr lang="zh-CN" altLang="en-US" dirty="0"/>
              <a:t>状态由数据定义</a:t>
            </a:r>
            <a:endParaRPr lang="en-US" altLang="zh-CN" dirty="0"/>
          </a:p>
          <a:p>
            <a:pPr lvl="1"/>
            <a:r>
              <a:rPr lang="zh-CN" altLang="en-US" dirty="0"/>
              <a:t>外部可见状态、内部细节状态</a:t>
            </a:r>
            <a:endParaRPr lang="en-US" altLang="zh-CN" dirty="0"/>
          </a:p>
          <a:p>
            <a:r>
              <a:rPr lang="zh-CN" altLang="en-US" dirty="0"/>
              <a:t>对象行为引发状态变化</a:t>
            </a:r>
            <a:endParaRPr lang="en-US" altLang="zh-CN" dirty="0"/>
          </a:p>
          <a:p>
            <a:pPr lvl="1"/>
            <a:r>
              <a:rPr lang="zh-CN" altLang="en-US" dirty="0"/>
              <a:t>状态迁移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UML</a:t>
            </a:r>
            <a:r>
              <a:rPr lang="zh-CN" altLang="en-US" dirty="0"/>
              <a:t>状态图来描述外部可见的状态</a:t>
            </a:r>
            <a:endParaRPr lang="en-US" altLang="zh-CN" dirty="0"/>
          </a:p>
          <a:p>
            <a:pPr lvl="1"/>
            <a:r>
              <a:rPr lang="zh-CN" altLang="en-US" dirty="0"/>
              <a:t>类的行为规格设计</a:t>
            </a:r>
            <a:endParaRPr lang="en-US" altLang="zh-CN" dirty="0"/>
          </a:p>
          <a:p>
            <a:r>
              <a:rPr lang="zh-CN" altLang="en-US" b="1" u="sng" dirty="0"/>
              <a:t>本课程强调针对一个类来建立其状态模型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  <a:endParaRPr lang="en-US" altLang="zh-CN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41" y="1386352"/>
            <a:ext cx="5879940" cy="27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37057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只用来描述一个对象的行为</a:t>
            </a:r>
            <a:endParaRPr lang="en-US" altLang="zh-CN" dirty="0"/>
          </a:p>
          <a:p>
            <a:pPr lvl="1"/>
            <a:r>
              <a:rPr lang="zh-CN" altLang="en-US" dirty="0"/>
              <a:t>不能跨越“边界”</a:t>
            </a:r>
            <a:endParaRPr lang="en-US" altLang="zh-CN" dirty="0"/>
          </a:p>
          <a:p>
            <a:r>
              <a:rPr lang="zh-CN" altLang="en-US" dirty="0"/>
              <a:t>状态使用圆角矩形框表示</a:t>
            </a:r>
            <a:endParaRPr lang="en-US" altLang="zh-CN" dirty="0"/>
          </a:p>
          <a:p>
            <a:pPr lvl="1"/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zh-CN" altLang="en-US" dirty="0"/>
              <a:t>终止状态</a:t>
            </a:r>
            <a:r>
              <a:rPr lang="en-US" altLang="zh-CN" dirty="0"/>
              <a:t>(</a:t>
            </a:r>
            <a:r>
              <a:rPr lang="zh-CN" altLang="en-US" dirty="0"/>
              <a:t>可能没有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迁移使用带箭头的线表示</a:t>
            </a:r>
            <a:endParaRPr lang="en-US" altLang="zh-CN" dirty="0"/>
          </a:p>
          <a:p>
            <a:pPr lvl="1"/>
            <a:r>
              <a:rPr lang="zh-CN" altLang="en-US" dirty="0"/>
              <a:t>一个迁移只能连接一个源状态、一个目标状态</a:t>
            </a:r>
            <a:endParaRPr lang="en-US" altLang="zh-CN" dirty="0"/>
          </a:p>
          <a:p>
            <a:pPr lvl="1"/>
            <a:r>
              <a:rPr lang="zh-CN" altLang="en-US" dirty="0"/>
              <a:t>任何一个状态都必须从初始状态可达</a:t>
            </a:r>
            <a:endParaRPr lang="en-US" altLang="zh-CN" dirty="0"/>
          </a:p>
          <a:p>
            <a:pPr lvl="1"/>
            <a:r>
              <a:rPr lang="zh-CN" altLang="en-US" dirty="0"/>
              <a:t>任何一个状态都能够迁移到终止状态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09" y="4960095"/>
            <a:ext cx="3814840" cy="135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为什么要学习一门新语言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语言是一套符号系统，用以表达人的思维</a:t>
            </a:r>
            <a:endParaRPr lang="en-US" altLang="zh-CN" dirty="0"/>
          </a:p>
          <a:p>
            <a:pPr lvl="1"/>
            <a:r>
              <a:rPr lang="zh-CN" altLang="en-US" dirty="0"/>
              <a:t>词汇：表示方式和表达的含义</a:t>
            </a:r>
            <a:endParaRPr lang="en-US" altLang="zh-CN" dirty="0"/>
          </a:p>
          <a:p>
            <a:pPr lvl="1"/>
            <a:r>
              <a:rPr lang="zh-CN" altLang="en-US"/>
              <a:t>词汇连接：表示方式和表达的含义</a:t>
            </a:r>
            <a:endParaRPr lang="en-US" altLang="zh-CN" dirty="0"/>
          </a:p>
          <a:p>
            <a:r>
              <a:rPr lang="zh-CN" altLang="en-US" dirty="0"/>
              <a:t>设计语言的目的</a:t>
            </a:r>
            <a:endParaRPr lang="en-US" altLang="zh-CN" dirty="0"/>
          </a:p>
          <a:p>
            <a:pPr lvl="1"/>
            <a:r>
              <a:rPr lang="zh-CN" altLang="en-US" dirty="0"/>
              <a:t>可以更准确的表达思维</a:t>
            </a:r>
            <a:endParaRPr lang="en-US" altLang="zh-CN" dirty="0"/>
          </a:p>
          <a:p>
            <a:pPr lvl="1"/>
            <a:r>
              <a:rPr lang="zh-CN" altLang="en-US" dirty="0"/>
              <a:t>可以更直观的表达思维</a:t>
            </a:r>
            <a:endParaRPr lang="en-US" altLang="zh-CN" dirty="0"/>
          </a:p>
          <a:p>
            <a:pPr lvl="1"/>
            <a:r>
              <a:rPr lang="zh-CN" altLang="en-US" dirty="0"/>
              <a:t>可以更简单的表达思维</a:t>
            </a:r>
            <a:endParaRPr lang="en-US" altLang="zh-CN" dirty="0"/>
          </a:p>
          <a:p>
            <a:r>
              <a:rPr lang="zh-CN" altLang="en-US" dirty="0"/>
              <a:t>语言是沟通的桥梁</a:t>
            </a:r>
            <a:endParaRPr lang="en-US" altLang="zh-CN" dirty="0"/>
          </a:p>
          <a:p>
            <a:pPr lvl="1"/>
            <a:r>
              <a:rPr lang="zh-CN" altLang="en-US" dirty="0"/>
              <a:t>表示者通过语言来表达自己的观点</a:t>
            </a:r>
            <a:r>
              <a:rPr lang="en-US" altLang="zh-CN" dirty="0"/>
              <a:t>[</a:t>
            </a:r>
            <a:r>
              <a:rPr lang="zh-CN" altLang="en-US" dirty="0"/>
              <a:t>思维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接受者通过语言来感知和理解对方的观点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675181" y="2133600"/>
            <a:ext cx="3678619" cy="14977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学习新语言是为了：</a:t>
            </a:r>
            <a:endParaRPr lang="en-US" altLang="zh-CN" sz="2000" dirty="0"/>
          </a:p>
          <a:p>
            <a:pPr algn="ctr"/>
            <a:r>
              <a:rPr lang="zh-CN" altLang="en-US" sz="2000" dirty="0"/>
              <a:t>更好的表达自己</a:t>
            </a:r>
            <a:endParaRPr lang="en-US" altLang="zh-CN" sz="2000" dirty="0"/>
          </a:p>
          <a:p>
            <a:pPr algn="ctr"/>
            <a:r>
              <a:rPr lang="zh-CN" altLang="en-US" sz="2000" dirty="0"/>
              <a:t>更好匹配对方的偏好</a:t>
            </a:r>
            <a:endParaRPr lang="en-US" altLang="zh-CN" sz="2000" dirty="0"/>
          </a:p>
          <a:p>
            <a:pPr algn="ctr"/>
            <a:r>
              <a:rPr lang="zh-CN" altLang="en-US" sz="2000" dirty="0"/>
              <a:t>更好融入共同体</a:t>
            </a:r>
          </a:p>
        </p:txBody>
      </p:sp>
      <p:pic>
        <p:nvPicPr>
          <p:cNvPr id="5122" name="Picture 2" descr="language çå¾å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78" y="3810711"/>
            <a:ext cx="3978823" cy="222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1825625"/>
            <a:ext cx="4676140" cy="123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05" y="3211195"/>
            <a:ext cx="192151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迁移的定义</a:t>
            </a:r>
            <a:r>
              <a:rPr lang="en-US" altLang="zh-CN" sz="2400" dirty="0"/>
              <a:t>(UMLTransition)</a:t>
            </a:r>
          </a:p>
          <a:p>
            <a:pPr lvl="1"/>
            <a:r>
              <a:rPr lang="en-US" altLang="zh-CN" sz="2000" dirty="0"/>
              <a:t>trigger[guard]/effect</a:t>
            </a:r>
          </a:p>
          <a:p>
            <a:r>
              <a:rPr lang="en-US" altLang="zh-CN" sz="2400" dirty="0"/>
              <a:t>Trigger</a:t>
            </a:r>
            <a:r>
              <a:rPr lang="zh-CN" altLang="en-US" sz="2400" dirty="0"/>
              <a:t>是引起迁移的原因</a:t>
            </a:r>
          </a:p>
          <a:p>
            <a:pPr lvl="1"/>
            <a:r>
              <a:rPr lang="en-US" altLang="zh-CN" sz="2000" dirty="0"/>
              <a:t>UMLEvent</a:t>
            </a:r>
          </a:p>
          <a:p>
            <a:r>
              <a:rPr lang="en-US" altLang="zh-CN" sz="2400" dirty="0"/>
              <a:t>Guard</a:t>
            </a:r>
            <a:r>
              <a:rPr lang="zh-CN" altLang="en-US" sz="2400" dirty="0"/>
              <a:t>是迁移能够发生的前置条件</a:t>
            </a:r>
            <a:endParaRPr lang="en-US" altLang="zh-CN" sz="2400" dirty="0"/>
          </a:p>
          <a:p>
            <a:r>
              <a:rPr lang="en-US" altLang="zh-CN" sz="2400" dirty="0"/>
              <a:t>Effect</a:t>
            </a:r>
            <a:r>
              <a:rPr lang="zh-CN" altLang="en-US" sz="2400" dirty="0"/>
              <a:t>是迁移发生的后置条件之一</a:t>
            </a:r>
            <a:endParaRPr lang="en-US" altLang="zh-CN" sz="2400" dirty="0"/>
          </a:p>
          <a:p>
            <a:pPr lvl="1"/>
            <a:r>
              <a:rPr lang="en-US" altLang="zh-CN" sz="2000" dirty="0"/>
              <a:t>Effect</a:t>
            </a:r>
          </a:p>
          <a:p>
            <a:pPr lvl="1"/>
            <a:r>
              <a:rPr lang="zh-CN" altLang="en-US" sz="2000" dirty="0"/>
              <a:t>对象状态改变为迁移的目标状态</a:t>
            </a:r>
          </a:p>
          <a:p>
            <a:pPr lvl="0"/>
            <a:r>
              <a:rPr lang="zh-CN" altLang="en-US" sz="2400" dirty="0"/>
              <a:t>目前我们规定只使用简单情形下的</a:t>
            </a:r>
            <a:r>
              <a:rPr lang="en-US" altLang="zh-CN" sz="2400" dirty="0"/>
              <a:t>Effect</a:t>
            </a:r>
          </a:p>
          <a:p>
            <a:pPr lvl="1"/>
            <a:r>
              <a:rPr lang="en-US" altLang="zh-CN" sz="2000" dirty="0"/>
              <a:t>OpaqueBehavior: UMLOpaueBehavior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504565"/>
            <a:ext cx="374332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r="27335" b="27776"/>
          <a:stretch>
            <a:fillRect/>
          </a:stretch>
        </p:blipFill>
        <p:spPr>
          <a:xfrm>
            <a:off x="7213600" y="4862830"/>
            <a:ext cx="2434590" cy="16605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对象在某些状态下可完成一定的动作</a:t>
            </a:r>
            <a:endParaRPr lang="en-US" altLang="zh-CN" dirty="0"/>
          </a:p>
          <a:p>
            <a:pPr lvl="1"/>
            <a:r>
              <a:rPr lang="zh-CN" altLang="en-US" dirty="0"/>
              <a:t>进入状态动作</a:t>
            </a:r>
            <a:r>
              <a:rPr lang="en-US" altLang="zh-CN" dirty="0"/>
              <a:t>entry activity</a:t>
            </a:r>
            <a:r>
              <a:rPr lang="zh-CN" altLang="en-US" dirty="0"/>
              <a:t>：在进入状态时执行</a:t>
            </a:r>
            <a:endParaRPr lang="en-US" altLang="zh-CN" dirty="0"/>
          </a:p>
          <a:p>
            <a:pPr lvl="1"/>
            <a:r>
              <a:rPr lang="zh-CN" altLang="en-US" dirty="0"/>
              <a:t>退出状态动作</a:t>
            </a:r>
            <a:r>
              <a:rPr lang="en-US" altLang="zh-CN" dirty="0"/>
              <a:t>exit activity</a:t>
            </a:r>
            <a:r>
              <a:rPr lang="zh-CN" altLang="en-US" dirty="0"/>
              <a:t>：在退出状态时执行</a:t>
            </a:r>
            <a:endParaRPr lang="en-US" altLang="zh-CN" dirty="0"/>
          </a:p>
          <a:p>
            <a:pPr lvl="1"/>
            <a:r>
              <a:rPr lang="zh-CN" altLang="en-US" dirty="0"/>
              <a:t>处于状态中的动作</a:t>
            </a:r>
            <a:r>
              <a:rPr lang="en-US" altLang="zh-CN" dirty="0"/>
              <a:t>do activity</a:t>
            </a:r>
            <a:r>
              <a:rPr lang="zh-CN" altLang="en-US" dirty="0"/>
              <a:t>：进入状态后执行</a:t>
            </a:r>
            <a:endParaRPr lang="en-US" altLang="zh-CN" dirty="0"/>
          </a:p>
          <a:p>
            <a:r>
              <a:rPr lang="zh-CN" altLang="en-US" dirty="0"/>
              <a:t>可以为一个状态构造任意数目的这三种类型动作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99802-9D2C-4535-BCA8-9BD59A90019E}"/>
              </a:ext>
            </a:extLst>
          </p:cNvPr>
          <p:cNvSpPr/>
          <p:nvPr/>
        </p:nvSpPr>
        <p:spPr>
          <a:xfrm>
            <a:off x="5638799" y="4491023"/>
            <a:ext cx="54864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电梯在进入服务状态时打开门</a:t>
            </a:r>
            <a:endParaRPr lang="en-US" altLang="zh-CN" sz="2400" dirty="0"/>
          </a:p>
          <a:p>
            <a:pPr lvl="0"/>
            <a:r>
              <a:rPr lang="zh-CN" altLang="en-US" sz="2400" dirty="0"/>
              <a:t>处于服务状态后，如果未关，不断尝试关闭电梯门</a:t>
            </a:r>
            <a:endParaRPr lang="en-US" altLang="zh-CN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AA0B9A-0321-4BD9-B7C0-1A0852E85B27}"/>
              </a:ext>
            </a:extLst>
          </p:cNvPr>
          <p:cNvSpPr/>
          <p:nvPr/>
        </p:nvSpPr>
        <p:spPr>
          <a:xfrm>
            <a:off x="1928648" y="4487917"/>
            <a:ext cx="2853559" cy="1203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dirty="0"/>
              <a:t>Serving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12DA54-7177-434A-9E3B-378151B3D051}"/>
              </a:ext>
            </a:extLst>
          </p:cNvPr>
          <p:cNvCxnSpPr/>
          <p:nvPr/>
        </p:nvCxnSpPr>
        <p:spPr>
          <a:xfrm>
            <a:off x="1928648" y="4955625"/>
            <a:ext cx="28535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54EC92F-77B6-40A6-8BF6-965C9D18065F}"/>
              </a:ext>
            </a:extLst>
          </p:cNvPr>
          <p:cNvSpPr/>
          <p:nvPr/>
        </p:nvSpPr>
        <p:spPr>
          <a:xfrm>
            <a:off x="2154621" y="4996191"/>
            <a:ext cx="2480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entry/ </a:t>
            </a:r>
            <a:r>
              <a:rPr lang="en-US" altLang="zh-CN" dirty="0" err="1"/>
              <a:t>openDoor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Do / if (open)</a:t>
            </a:r>
            <a:r>
              <a:rPr lang="en-US" altLang="zh-CN" dirty="0" err="1"/>
              <a:t>closeDoor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状态图模型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状态迁移与程序代码的对应</a:t>
            </a:r>
            <a:endParaRPr lang="en-US" altLang="zh-CN" dirty="0"/>
          </a:p>
          <a:p>
            <a:pPr lvl="1"/>
            <a:r>
              <a:rPr lang="zh-CN" altLang="en-US" dirty="0"/>
              <a:t>从源状态来看</a:t>
            </a:r>
            <a:endParaRPr lang="en-US" altLang="zh-CN" dirty="0"/>
          </a:p>
          <a:p>
            <a:pPr lvl="2"/>
            <a:r>
              <a:rPr lang="en-US" altLang="zh-CN" dirty="0"/>
              <a:t>Trigger</a:t>
            </a:r>
            <a:r>
              <a:rPr lang="zh-CN" altLang="en-US" dirty="0"/>
              <a:t>：方法调用或者事件通知</a:t>
            </a:r>
            <a:endParaRPr lang="en-US" altLang="zh-CN" dirty="0"/>
          </a:p>
          <a:p>
            <a:pPr lvl="2"/>
            <a:r>
              <a:rPr lang="en-US" altLang="zh-CN" dirty="0"/>
              <a:t>Guard</a:t>
            </a:r>
            <a:r>
              <a:rPr lang="zh-CN" altLang="en-US" dirty="0"/>
              <a:t>：调用时的相关检查</a:t>
            </a:r>
            <a:endParaRPr lang="en-US" altLang="zh-CN" dirty="0"/>
          </a:p>
          <a:p>
            <a:pPr lvl="1"/>
            <a:r>
              <a:rPr lang="zh-CN" altLang="en-US" dirty="0"/>
              <a:t>从目标状态来看</a:t>
            </a:r>
            <a:endParaRPr lang="en-US" altLang="zh-CN" dirty="0"/>
          </a:p>
          <a:p>
            <a:pPr lvl="2"/>
            <a:r>
              <a:rPr lang="en-US" altLang="zh-CN" dirty="0"/>
              <a:t>Trigger</a:t>
            </a:r>
            <a:r>
              <a:rPr lang="zh-CN" altLang="en-US" dirty="0"/>
              <a:t>：方法体</a:t>
            </a:r>
            <a:endParaRPr lang="en-US" altLang="zh-CN" dirty="0"/>
          </a:p>
          <a:p>
            <a:pPr lvl="2"/>
            <a:r>
              <a:rPr lang="en-US" altLang="zh-CN" dirty="0"/>
              <a:t>Guard</a:t>
            </a:r>
            <a:r>
              <a:rPr lang="zh-CN" altLang="en-US" dirty="0"/>
              <a:t>：方法入口处的检查</a:t>
            </a:r>
            <a:endParaRPr lang="en-US" altLang="zh-CN" dirty="0"/>
          </a:p>
          <a:p>
            <a:pPr lvl="2"/>
            <a:r>
              <a:rPr lang="en-US" altLang="zh-CN" dirty="0"/>
              <a:t>Effect</a:t>
            </a:r>
            <a:r>
              <a:rPr lang="zh-CN" altLang="en-US" dirty="0"/>
              <a:t>：方法执行后的效果，即迁移到目标状态</a:t>
            </a:r>
            <a:endParaRPr lang="en-US" altLang="zh-CN" dirty="0"/>
          </a:p>
          <a:p>
            <a:r>
              <a:rPr lang="zh-CN" altLang="en-US" dirty="0"/>
              <a:t>状态动作与程序代码的对应</a:t>
            </a:r>
            <a:endParaRPr lang="en-US" altLang="zh-CN" dirty="0"/>
          </a:p>
          <a:p>
            <a:pPr lvl="1"/>
            <a:r>
              <a:rPr lang="zh-CN" altLang="en-US" dirty="0"/>
              <a:t>对应到方法，通常外部用户不会调用，对象为了满足相关规格而实施的行为</a:t>
            </a:r>
            <a:endParaRPr lang="en-US" altLang="zh-CN" dirty="0"/>
          </a:p>
          <a:p>
            <a:pPr lvl="1"/>
            <a:r>
              <a:rPr lang="zh-CN" altLang="en-US" dirty="0"/>
              <a:t>要求不改变对象状态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3B6EB11-C43E-4F9E-ACFF-43897D6C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62" y="1429406"/>
            <a:ext cx="6784956" cy="28205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r>
              <a:rPr lang="zh-CN" altLang="en-US" dirty="0"/>
              <a:t>：</a:t>
            </a:r>
            <a:r>
              <a:rPr lang="en-US" altLang="zh-CN" dirty="0"/>
              <a:t>Door</a:t>
            </a:r>
            <a:r>
              <a:rPr lang="zh-CN" altLang="en-US" dirty="0"/>
              <a:t>状态模型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顶层状态</a:t>
            </a:r>
            <a:endParaRPr lang="en-US" altLang="zh-CN" dirty="0"/>
          </a:p>
          <a:p>
            <a:pPr lvl="1"/>
            <a:r>
              <a:rPr lang="en-US" altLang="zh-CN" dirty="0"/>
              <a:t>opened, closed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>
              <a:sym typeface="Wingdings" panose="05000000000000000000" pitchFamily="2" charset="2"/>
            </a:endParaRPr>
          </a:p>
          <a:p>
            <a:endParaRPr lang="zh-CN" altLang="en-US" dirty="0">
              <a:sym typeface="Wingdings" panose="05000000000000000000" pitchFamily="2" charset="2"/>
            </a:endParaRPr>
          </a:p>
          <a:p>
            <a:endParaRPr lang="zh-CN" altLang="en-US" dirty="0">
              <a:sym typeface="Wingdings" panose="05000000000000000000" pitchFamily="2" charset="2"/>
            </a:endParaRPr>
          </a:p>
          <a:p>
            <a:endParaRPr lang="zh-CN" altLang="en-US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如果要求</a:t>
            </a:r>
            <a:r>
              <a:rPr lang="en-US" altLang="zh-CN" dirty="0">
                <a:sym typeface="Wingdings" panose="05000000000000000000" pitchFamily="2" charset="2"/>
              </a:rPr>
              <a:t>Door</a:t>
            </a:r>
            <a:r>
              <a:rPr lang="zh-CN" altLang="en-US" dirty="0">
                <a:sym typeface="Wingdings" panose="05000000000000000000" pitchFamily="2" charset="2"/>
              </a:rPr>
              <a:t>能够记录尝试开锁的次数，且超过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次未打开，就限制不让再开锁。怎么表示？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5" y="3387724"/>
            <a:ext cx="6142355" cy="313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231" y="3321050"/>
            <a:ext cx="589597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0D74-1EC7-490F-BE2E-EDB3EAF2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模型层次理解状态机模型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AD64-24AF-4BDE-B101-94DD8A79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UMLClass</a:t>
            </a:r>
            <a:endParaRPr lang="en-US" altLang="zh-CN" dirty="0"/>
          </a:p>
          <a:p>
            <a:pPr lvl="1"/>
            <a:r>
              <a:rPr lang="en-US" altLang="zh-CN" dirty="0" err="1"/>
              <a:t>ownedElements</a:t>
            </a:r>
            <a:endParaRPr lang="en-US" altLang="zh-CN" dirty="0"/>
          </a:p>
          <a:p>
            <a:pPr lvl="2"/>
            <a:r>
              <a:rPr lang="en-US" altLang="zh-CN" dirty="0" err="1"/>
              <a:t>UMLAssociation</a:t>
            </a:r>
            <a:endParaRPr lang="en-US" altLang="zh-CN" dirty="0"/>
          </a:p>
          <a:p>
            <a:pPr lvl="2"/>
            <a:r>
              <a:rPr lang="en-US" altLang="zh-CN" dirty="0" err="1"/>
              <a:t>UMLConstraint</a:t>
            </a:r>
            <a:endParaRPr lang="en-US" altLang="zh-CN" dirty="0"/>
          </a:p>
          <a:p>
            <a:pPr lvl="2"/>
            <a:r>
              <a:rPr lang="en-US" altLang="zh-CN" dirty="0" err="1"/>
              <a:t>UMLGeneralization</a:t>
            </a:r>
            <a:endParaRPr lang="en-US" altLang="zh-CN" dirty="0"/>
          </a:p>
          <a:p>
            <a:pPr lvl="2"/>
            <a:r>
              <a:rPr lang="en-US" altLang="zh-CN" b="1" dirty="0" err="1"/>
              <a:t>UMLStateMachine</a:t>
            </a:r>
            <a:endParaRPr lang="en-US" altLang="zh-CN" b="1" dirty="0"/>
          </a:p>
          <a:p>
            <a:pPr lvl="1"/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operations</a:t>
            </a:r>
          </a:p>
          <a:p>
            <a:r>
              <a:rPr lang="en-US" altLang="zh-CN" dirty="0" err="1"/>
              <a:t>UMLStateMachine</a:t>
            </a:r>
            <a:r>
              <a:rPr lang="en-US" altLang="zh-CN" dirty="0"/>
              <a:t>: object container</a:t>
            </a:r>
          </a:p>
          <a:p>
            <a:pPr lvl="1"/>
            <a:r>
              <a:rPr lang="en-US" altLang="zh-CN" dirty="0" err="1"/>
              <a:t>ownedElements</a:t>
            </a:r>
            <a:endParaRPr lang="en-US" altLang="zh-CN" dirty="0"/>
          </a:p>
          <a:p>
            <a:pPr lvl="2"/>
            <a:r>
              <a:rPr lang="en-US" altLang="zh-CN" dirty="0" err="1"/>
              <a:t>UMLStatechartDiagram</a:t>
            </a:r>
            <a:endParaRPr lang="en-US" altLang="zh-CN" dirty="0"/>
          </a:p>
          <a:p>
            <a:pPr lvl="1"/>
            <a:r>
              <a:rPr lang="en-US" altLang="zh-CN" dirty="0"/>
              <a:t>regions: {</a:t>
            </a:r>
            <a:r>
              <a:rPr lang="en-US" altLang="zh-CN" dirty="0" err="1"/>
              <a:t>UMLRegion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Vertices: {</a:t>
            </a:r>
            <a:r>
              <a:rPr lang="en-US" altLang="zh-CN" dirty="0" err="1"/>
              <a:t>UMLState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Transitions: {</a:t>
            </a:r>
            <a:r>
              <a:rPr lang="en-US" altLang="zh-CN" dirty="0" err="1"/>
              <a:t>UMLTransition</a:t>
            </a:r>
            <a:r>
              <a:rPr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F80E6-10EF-4014-A7DB-53944232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91E715-8610-4813-BC30-C9581F79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40" y="1378097"/>
            <a:ext cx="2564160" cy="54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4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B053A-7412-4B54-9742-B3E0F045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581B4-3C98-4D12-838D-18F3070C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UMLState</a:t>
            </a:r>
            <a:endParaRPr lang="en-US" altLang="zh-CN" dirty="0"/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 err="1"/>
              <a:t>entryActivities</a:t>
            </a:r>
            <a:r>
              <a:rPr lang="en-US" altLang="zh-CN" dirty="0"/>
              <a:t>: {</a:t>
            </a:r>
            <a:r>
              <a:rPr lang="en-US" altLang="zh-CN" dirty="0" err="1"/>
              <a:t>UMLOpqueBehavior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doActivities</a:t>
            </a:r>
            <a:r>
              <a:rPr lang="en-US" altLang="zh-CN" dirty="0"/>
              <a:t>: {</a:t>
            </a:r>
            <a:r>
              <a:rPr lang="en-US" altLang="zh-CN" dirty="0" err="1"/>
              <a:t>UMLOpqueBehavior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exitActivities</a:t>
            </a:r>
            <a:r>
              <a:rPr lang="en-US" altLang="zh-CN" dirty="0"/>
              <a:t>: {</a:t>
            </a:r>
            <a:r>
              <a:rPr lang="en-US" altLang="zh-CN" dirty="0" err="1"/>
              <a:t>UMLOpqueBehavior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27846-DFF2-46A3-9075-7D1D21C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5A522-8F2E-492E-B93B-65358493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457" y="1870075"/>
            <a:ext cx="3371143" cy="1591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64900B-2D56-4E36-862C-AFAC83D1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963" y="3916715"/>
            <a:ext cx="3568837" cy="2439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0041B5-AFF2-44F2-BE10-E69800920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2" r="45575" b="49705"/>
          <a:stretch/>
        </p:blipFill>
        <p:spPr>
          <a:xfrm>
            <a:off x="1447762" y="4713111"/>
            <a:ext cx="4740900" cy="12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2436-8A6E-44B4-AAA2-85E962AB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模型层次理解状态迁移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03D29-1460-41A8-A0A5-7F94A0CE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UMLTransition</a:t>
            </a:r>
            <a:endParaRPr lang="en-US" altLang="zh-CN" dirty="0"/>
          </a:p>
          <a:p>
            <a:pPr lvl="1"/>
            <a:r>
              <a:rPr lang="en-US" altLang="zh-CN" dirty="0" err="1"/>
              <a:t>UMLEvent</a:t>
            </a:r>
            <a:endParaRPr lang="en-US" altLang="zh-CN" dirty="0"/>
          </a:p>
          <a:p>
            <a:pPr lvl="1"/>
            <a:r>
              <a:rPr lang="en-US" altLang="zh-CN" dirty="0" err="1"/>
              <a:t>UMLGuard</a:t>
            </a:r>
            <a:endParaRPr lang="en-US" altLang="zh-CN" dirty="0"/>
          </a:p>
          <a:p>
            <a:pPr lvl="1"/>
            <a:r>
              <a:rPr lang="en-US" altLang="zh-CN" dirty="0" err="1"/>
              <a:t>UMLOpqueBehavior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E32AB-07D5-455A-9BD6-3881368A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9CFA3-9BBE-4977-921E-8FE8D4BD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36" y="1117670"/>
            <a:ext cx="2834342" cy="54212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EE67A6-EAB8-4FDE-B39A-2DC6C1F06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8" r="45575" b="49705"/>
          <a:stretch/>
        </p:blipFill>
        <p:spPr>
          <a:xfrm>
            <a:off x="553470" y="4064000"/>
            <a:ext cx="4235801" cy="2004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A8F29-8BF5-42A1-AD33-AFFBFC92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74" y="1646238"/>
            <a:ext cx="3057337" cy="43634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F257DD-E0C6-4F8F-8838-C62076494C2E}"/>
              </a:ext>
            </a:extLst>
          </p:cNvPr>
          <p:cNvSpPr/>
          <p:nvPr/>
        </p:nvSpPr>
        <p:spPr>
          <a:xfrm>
            <a:off x="993422" y="5441244"/>
            <a:ext cx="1682045" cy="627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E20193-AC92-419A-BD56-B2A6B302CDF2}"/>
              </a:ext>
            </a:extLst>
          </p:cNvPr>
          <p:cNvSpPr/>
          <p:nvPr/>
        </p:nvSpPr>
        <p:spPr>
          <a:xfrm>
            <a:off x="8483600" y="1032931"/>
            <a:ext cx="1682045" cy="336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74D8AC-9A10-41C8-8DD7-A86B01B52A99}"/>
              </a:ext>
            </a:extLst>
          </p:cNvPr>
          <p:cNvSpPr/>
          <p:nvPr/>
        </p:nvSpPr>
        <p:spPr>
          <a:xfrm>
            <a:off x="1539047" y="4064000"/>
            <a:ext cx="1559754" cy="6272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72951E-3B4A-4082-A4A2-E0BED9DF2BD4}"/>
              </a:ext>
            </a:extLst>
          </p:cNvPr>
          <p:cNvSpPr/>
          <p:nvPr/>
        </p:nvSpPr>
        <p:spPr>
          <a:xfrm>
            <a:off x="5305778" y="1615351"/>
            <a:ext cx="1682045" cy="33683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9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UML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类图、顺序图、状态图</a:t>
            </a:r>
            <a:endParaRPr lang="en-US" altLang="zh-CN" dirty="0"/>
          </a:p>
          <a:p>
            <a:r>
              <a:rPr lang="zh-CN" altLang="en-US" dirty="0"/>
              <a:t>提供模型文件解析包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UML</a:t>
            </a:r>
            <a:r>
              <a:rPr lang="zh-CN" altLang="en-US" dirty="0"/>
              <a:t>模型文件中提取所关注信息，形成标签对象容器</a:t>
            </a:r>
            <a:endParaRPr lang="en-US" altLang="zh-CN" dirty="0"/>
          </a:p>
          <a:p>
            <a:pPr lvl="1"/>
            <a:r>
              <a:rPr lang="zh-CN" altLang="en-US" dirty="0"/>
              <a:t>每个标签对象提供的信息：</a:t>
            </a:r>
            <a:r>
              <a:rPr lang="en-US" altLang="zh-CN" dirty="0"/>
              <a:t>{&lt;property, value&gt;}</a:t>
            </a:r>
          </a:p>
          <a:p>
            <a:pPr lvl="1"/>
            <a:r>
              <a:rPr lang="zh-CN" altLang="en-US" dirty="0"/>
              <a:t>标签对象容器提供迭代器</a:t>
            </a:r>
            <a:endParaRPr lang="en-US" altLang="zh-CN" dirty="0"/>
          </a:p>
          <a:p>
            <a:pPr lvl="1"/>
            <a:r>
              <a:rPr lang="zh-CN" altLang="en-US" dirty="0"/>
              <a:t>标签对象提供迭代器</a:t>
            </a:r>
            <a:endParaRPr lang="en-US" altLang="zh-CN" dirty="0"/>
          </a:p>
          <a:p>
            <a:r>
              <a:rPr lang="zh-CN" altLang="en-US" dirty="0"/>
              <a:t>提供查询接口，要求同学们实现</a:t>
            </a:r>
            <a:endParaRPr lang="en-US" altLang="zh-CN" dirty="0"/>
          </a:p>
          <a:p>
            <a:pPr lvl="1"/>
            <a:r>
              <a:rPr lang="zh-CN" altLang="en-US" dirty="0"/>
              <a:t>迭代访问对象容器中的对象和对象信息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_id, _parent, _ref</a:t>
            </a:r>
            <a:r>
              <a:rPr lang="zh-CN" altLang="en-US" dirty="0"/>
              <a:t>建立层次关系和引用关系</a:t>
            </a:r>
            <a:endParaRPr lang="en-US" altLang="zh-CN" dirty="0"/>
          </a:p>
          <a:p>
            <a:pPr lvl="1"/>
            <a:r>
              <a:rPr lang="zh-CN" altLang="en-US" dirty="0"/>
              <a:t>按照对象类别恢复模型语义信息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47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</a:t>
            </a:r>
            <a:r>
              <a:rPr lang="zh-CN" altLang="en-US" dirty="0"/>
              <a:t>其实是一套语言系统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语言一般都会提供两个基本构造机制</a:t>
            </a:r>
            <a:endParaRPr lang="en-US" altLang="zh-CN" dirty="0"/>
          </a:p>
          <a:p>
            <a:pPr lvl="1"/>
            <a:r>
              <a:rPr lang="zh-CN" altLang="en-US" dirty="0"/>
              <a:t>词汇构造机制：用以针对一个存在</a:t>
            </a:r>
            <a:r>
              <a:rPr lang="en-US" altLang="zh-CN" dirty="0"/>
              <a:t>(being)</a:t>
            </a:r>
            <a:r>
              <a:rPr lang="zh-CN" altLang="en-US" dirty="0"/>
              <a:t>的特征来构造相关词汇，从而描述其相应特征</a:t>
            </a:r>
            <a:endParaRPr lang="en-US" altLang="zh-CN" dirty="0"/>
          </a:p>
          <a:p>
            <a:pPr lvl="1"/>
            <a:r>
              <a:rPr lang="zh-CN" altLang="en-US" dirty="0"/>
              <a:t>连接构造机制：用以针对所构造的词汇，构造相应的连接</a:t>
            </a:r>
            <a:r>
              <a:rPr lang="en-US" altLang="zh-CN" dirty="0"/>
              <a:t>(</a:t>
            </a:r>
            <a:r>
              <a:rPr lang="zh-CN" altLang="en-US" dirty="0"/>
              <a:t>甚至是连接规则</a:t>
            </a:r>
            <a:r>
              <a:rPr lang="en-US" altLang="zh-CN" dirty="0"/>
              <a:t>)</a:t>
            </a:r>
            <a:r>
              <a:rPr lang="zh-CN" altLang="en-US" dirty="0"/>
              <a:t>来组合词汇，从而表达对存在的理解</a:t>
            </a:r>
            <a:endParaRPr lang="en-US" altLang="zh-CN" dirty="0"/>
          </a:p>
          <a:p>
            <a:r>
              <a:rPr lang="zh-CN" altLang="en-US" dirty="0"/>
              <a:t>面向对象本质上定义了一套抽象语言系统</a:t>
            </a:r>
            <a:endParaRPr lang="en-US" altLang="zh-CN" dirty="0"/>
          </a:p>
          <a:p>
            <a:pPr lvl="1"/>
            <a:r>
              <a:rPr lang="zh-CN" altLang="en-US" dirty="0"/>
              <a:t>词汇：对象、属性、操作、活动、流程、状态、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连接规则：对象间连接、对象与数据间连接、对象与操作间连接、属性与操作间连接、属性与活动间连接、活动与流程间连接、操作与状态间连接、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如何理解程序系统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程序系统是一种存在</a:t>
            </a:r>
            <a:endParaRPr lang="en-US" altLang="zh-CN" dirty="0"/>
          </a:p>
          <a:p>
            <a:pPr lvl="1"/>
            <a:r>
              <a:rPr lang="zh-CN" altLang="en-US" dirty="0"/>
              <a:t>由无到有</a:t>
            </a:r>
            <a:endParaRPr lang="en-US" altLang="zh-CN" dirty="0"/>
          </a:p>
          <a:p>
            <a:pPr lvl="1"/>
            <a:r>
              <a:rPr lang="zh-CN" altLang="en-US" dirty="0"/>
              <a:t>有生存状态</a:t>
            </a:r>
            <a:endParaRPr lang="en-US" altLang="zh-CN" dirty="0"/>
          </a:p>
          <a:p>
            <a:pPr lvl="1"/>
            <a:r>
              <a:rPr lang="zh-CN" altLang="en-US" dirty="0"/>
              <a:t>能够对外界激励做出响应</a:t>
            </a:r>
            <a:endParaRPr lang="en-US" altLang="zh-CN" dirty="0"/>
          </a:p>
          <a:p>
            <a:pPr lvl="1"/>
            <a:r>
              <a:rPr lang="zh-CN" altLang="en-US" dirty="0"/>
              <a:t>甚至可自行演化</a:t>
            </a:r>
            <a:endParaRPr lang="en-US" altLang="zh-CN" dirty="0"/>
          </a:p>
          <a:p>
            <a:r>
              <a:rPr lang="zh-CN" altLang="en-US" dirty="0"/>
              <a:t>程序系统是一种人造物</a:t>
            </a:r>
            <a:endParaRPr lang="en-US" altLang="zh-CN" dirty="0"/>
          </a:p>
          <a:p>
            <a:pPr lvl="1"/>
            <a:r>
              <a:rPr lang="zh-CN" altLang="en-US" dirty="0"/>
              <a:t>可控</a:t>
            </a:r>
            <a:endParaRPr lang="en-US" altLang="zh-CN" dirty="0"/>
          </a:p>
          <a:p>
            <a:pPr lvl="1"/>
            <a:r>
              <a:rPr lang="zh-CN" altLang="en-US" dirty="0"/>
              <a:t>可预测</a:t>
            </a:r>
            <a:endParaRPr lang="en-US" altLang="zh-CN" dirty="0"/>
          </a:p>
          <a:p>
            <a:pPr lvl="1"/>
            <a:r>
              <a:rPr lang="zh-CN" altLang="en-US" dirty="0"/>
              <a:t>可配置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如何理解程序系统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结构线</a:t>
            </a:r>
            <a:endParaRPr lang="en-US" altLang="zh-CN" dirty="0"/>
          </a:p>
          <a:p>
            <a:pPr lvl="1"/>
            <a:r>
              <a:rPr lang="zh-CN" altLang="en-US" dirty="0"/>
              <a:t>需求层次的结构：数据及其关系、功能及其关系</a:t>
            </a:r>
            <a:endParaRPr lang="en-US" altLang="zh-CN" dirty="0"/>
          </a:p>
          <a:p>
            <a:pPr lvl="1"/>
            <a:r>
              <a:rPr lang="zh-CN" altLang="en-US" dirty="0"/>
              <a:t>设计层次的结构：类、接口及相互关系，规格</a:t>
            </a:r>
            <a:endParaRPr lang="en-US" altLang="zh-CN" dirty="0"/>
          </a:p>
          <a:p>
            <a:pPr lvl="1"/>
            <a:r>
              <a:rPr lang="zh-CN" altLang="en-US" dirty="0"/>
              <a:t>实现层次的结构：类、结构及相互关系，数据结构</a:t>
            </a:r>
            <a:endParaRPr lang="en-US" altLang="zh-CN" dirty="0"/>
          </a:p>
          <a:p>
            <a:r>
              <a:rPr lang="zh-CN" altLang="en-US" dirty="0"/>
              <a:t>行为线</a:t>
            </a:r>
            <a:endParaRPr lang="en-US" altLang="zh-CN" dirty="0"/>
          </a:p>
          <a:p>
            <a:pPr lvl="1"/>
            <a:r>
              <a:rPr lang="zh-CN" altLang="en-US" dirty="0"/>
              <a:t>需求层次的行为：功能流程（用户与系统的交互流程）</a:t>
            </a:r>
            <a:endParaRPr lang="en-US" altLang="zh-CN" dirty="0"/>
          </a:p>
          <a:p>
            <a:pPr lvl="1"/>
            <a:r>
              <a:rPr lang="zh-CN" altLang="en-US" dirty="0"/>
              <a:t>设计层次的行为：类之间的协作行为、类的状态行为</a:t>
            </a:r>
            <a:endParaRPr lang="en-US" altLang="zh-CN" dirty="0"/>
          </a:p>
          <a:p>
            <a:pPr lvl="1"/>
            <a:r>
              <a:rPr lang="zh-CN" altLang="en-US" dirty="0"/>
              <a:t>实现层次的行为：类之间的协作行为、方法控制行为、算法流程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如何描述程序系统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自然语言、</a:t>
            </a:r>
            <a:r>
              <a:rPr lang="en-US" altLang="zh-CN" dirty="0"/>
              <a:t>JML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都可以描述程序系统</a:t>
            </a:r>
            <a:endParaRPr lang="en-US" altLang="zh-CN" dirty="0"/>
          </a:p>
          <a:p>
            <a:pPr lvl="1"/>
            <a:r>
              <a:rPr lang="zh-CN" altLang="en-US" dirty="0"/>
              <a:t>自然语言不提供专门描述结构和行为的成分</a:t>
            </a:r>
            <a:endParaRPr lang="en-US" altLang="zh-CN" dirty="0"/>
          </a:p>
          <a:p>
            <a:pPr lvl="2"/>
            <a:r>
              <a:rPr lang="zh-CN" altLang="en-US" dirty="0"/>
              <a:t>需要大量的脑力来从中识别和理解结构与行为</a:t>
            </a:r>
            <a:endParaRPr lang="en-US" altLang="zh-CN" dirty="0"/>
          </a:p>
          <a:p>
            <a:pPr lvl="1"/>
            <a:r>
              <a:rPr lang="en-US" altLang="zh-CN" dirty="0"/>
              <a:t>JML</a:t>
            </a:r>
            <a:r>
              <a:rPr lang="zh-CN" altLang="en-US" dirty="0"/>
              <a:t>可以描述结构和行为，整合的方式</a:t>
            </a:r>
            <a:endParaRPr lang="en-US" altLang="zh-CN" dirty="0"/>
          </a:p>
          <a:p>
            <a:pPr lvl="2"/>
            <a:r>
              <a:rPr lang="zh-CN" altLang="en-US" dirty="0"/>
              <a:t>需要一定的脑力来分离其中的结构和行为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可以描述结构和行为，整合的方式</a:t>
            </a:r>
            <a:endParaRPr lang="en-US" altLang="zh-CN" dirty="0"/>
          </a:p>
          <a:p>
            <a:pPr lvl="2"/>
            <a:r>
              <a:rPr lang="zh-CN" altLang="en-US" dirty="0"/>
              <a:t>需要相当的脑力从中分离结构和行为，并逐步建立抽象层次</a:t>
            </a:r>
            <a:endParaRPr lang="en-US" altLang="zh-CN" dirty="0"/>
          </a:p>
          <a:p>
            <a:r>
              <a:rPr lang="zh-CN" altLang="en-US" dirty="0"/>
              <a:t>我们希望有一种语言，直接提供针对性、分离的结构与行为描述手段，而且可以在后台把描述元素</a:t>
            </a:r>
            <a:r>
              <a:rPr lang="zh-CN" altLang="en-US" b="1" u="sng" dirty="0"/>
              <a:t>整合</a:t>
            </a:r>
            <a:r>
              <a:rPr lang="zh-CN" altLang="en-US" dirty="0"/>
              <a:t>起来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就是这样的语言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2866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的语言设计目标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的建模理念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模型组成</a:t>
            </a:r>
          </a:p>
        </p:txBody>
      </p:sp>
      <p:pic>
        <p:nvPicPr>
          <p:cNvPr id="6146" name="Picture 2" descr="https://encrypted-tbn1.gstatic.com/images?q=tbn:ANd9GcRZflDbUIJg7AHeyZji7zw_fBVbcz6FLTWA9qxnOHy0TqR7Kru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07082" y="3764504"/>
            <a:ext cx="2201759" cy="35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6608194" y="2805944"/>
            <a:ext cx="1696825" cy="98668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结构视图</a:t>
            </a:r>
          </a:p>
        </p:txBody>
      </p:sp>
      <p:sp>
        <p:nvSpPr>
          <p:cNvPr id="6" name="椭圆 5"/>
          <p:cNvSpPr/>
          <p:nvPr/>
        </p:nvSpPr>
        <p:spPr>
          <a:xfrm>
            <a:off x="10184488" y="2796144"/>
            <a:ext cx="1696825" cy="98668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行为视图</a:t>
            </a:r>
          </a:p>
        </p:txBody>
      </p:sp>
      <p:sp>
        <p:nvSpPr>
          <p:cNvPr id="7" name="椭圆 6"/>
          <p:cNvSpPr/>
          <p:nvPr/>
        </p:nvSpPr>
        <p:spPr>
          <a:xfrm>
            <a:off x="8420231" y="2805944"/>
            <a:ext cx="1696825" cy="98668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功能视图</a:t>
            </a:r>
          </a:p>
        </p:txBody>
      </p:sp>
      <p:sp>
        <p:nvSpPr>
          <p:cNvPr id="8" name="椭圆 7"/>
          <p:cNvSpPr/>
          <p:nvPr/>
        </p:nvSpPr>
        <p:spPr>
          <a:xfrm>
            <a:off x="4848133" y="2805944"/>
            <a:ext cx="1696825" cy="9866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部署视图</a:t>
            </a:r>
          </a:p>
        </p:txBody>
      </p:sp>
      <p:sp>
        <p:nvSpPr>
          <p:cNvPr id="5" name="上下箭头 4"/>
          <p:cNvSpPr/>
          <p:nvPr/>
        </p:nvSpPr>
        <p:spPr>
          <a:xfrm rot="-2100000">
            <a:off x="5970267" y="3780628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 rot="-1260000">
            <a:off x="7430503" y="3808702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 rot="1920000">
            <a:off x="8823547" y="3780629"/>
            <a:ext cx="277292" cy="101221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 rot="2460000">
            <a:off x="10467951" y="3661447"/>
            <a:ext cx="300041" cy="1393941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1BE-3F0F-489E-AD97-52F75830FB7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3" y="4094486"/>
            <a:ext cx="3908720" cy="22618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372690" y="5238344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endParaRPr lang="zh-CN" altLang="en-US" sz="5400" b="1" cap="none" spc="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6469" y="2827823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endParaRPr lang="zh-CN" altLang="en-US" sz="5400" b="1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05725" y="1211175"/>
            <a:ext cx="998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U?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E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E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3872</Words>
  <Application>Microsoft Office PowerPoint</Application>
  <PresentationFormat>宽屏</PresentationFormat>
  <Paragraphs>596</Paragraphs>
  <Slides>47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MingLiU</vt:lpstr>
      <vt:lpstr>Arial</vt:lpstr>
      <vt:lpstr>Calibri</vt:lpstr>
      <vt:lpstr>Calibri Light</vt:lpstr>
      <vt:lpstr>Times New Roman</vt:lpstr>
      <vt:lpstr>Office 主题</vt:lpstr>
      <vt:lpstr>Bitmap Image</vt:lpstr>
      <vt:lpstr>第十三讲：UML入门</vt:lpstr>
      <vt:lpstr>第四单元内容总览</vt:lpstr>
      <vt:lpstr>摘要</vt:lpstr>
      <vt:lpstr>为什么要学习一门新语言</vt:lpstr>
      <vt:lpstr>OO其实是一套语言系统</vt:lpstr>
      <vt:lpstr>如何理解程序系统</vt:lpstr>
      <vt:lpstr>如何理解程序系统</vt:lpstr>
      <vt:lpstr>如何描述程序系统</vt:lpstr>
      <vt:lpstr>UML语言简介</vt:lpstr>
      <vt:lpstr>UML语言设计目标</vt:lpstr>
      <vt:lpstr>UML建模理念</vt:lpstr>
      <vt:lpstr>UML建模理念</vt:lpstr>
      <vt:lpstr>UML模型组成</vt:lpstr>
      <vt:lpstr>UML模型是一棵树</vt:lpstr>
      <vt:lpstr>UML类图---对象建模的根本</vt:lpstr>
      <vt:lpstr>类的表示语法</vt:lpstr>
      <vt:lpstr>可以通过Property来描述数据规格</vt:lpstr>
      <vt:lpstr>可以通过Property来描述方法规格</vt:lpstr>
      <vt:lpstr>类之间的关系</vt:lpstr>
      <vt:lpstr>类之间的关联关系</vt:lpstr>
      <vt:lpstr>类之间的继承关系</vt:lpstr>
      <vt:lpstr>类对接口的实现关系</vt:lpstr>
      <vt:lpstr>Case Study: Open&amp;Close</vt:lpstr>
      <vt:lpstr>在UML模型层次来理解类</vt:lpstr>
      <vt:lpstr>在UML模型层次理解类</vt:lpstr>
      <vt:lpstr>在UML模型层次看待类关联关系</vt:lpstr>
      <vt:lpstr>在UML模型层次来理解类抽象层次</vt:lpstr>
      <vt:lpstr>面向对象程序行为的UML表示</vt:lpstr>
      <vt:lpstr>UML顺序图模型</vt:lpstr>
      <vt:lpstr>UML顺序图模型</vt:lpstr>
      <vt:lpstr>UML顺序图模型</vt:lpstr>
      <vt:lpstr>UML顺序图模型</vt:lpstr>
      <vt:lpstr>UML顺序图模型</vt:lpstr>
      <vt:lpstr>Case Study: Open&amp;Close</vt:lpstr>
      <vt:lpstr>在UML模型层次理解消息</vt:lpstr>
      <vt:lpstr>在UML模型层次理解消息控制</vt:lpstr>
      <vt:lpstr>在UML模型层次理解对象协同</vt:lpstr>
      <vt:lpstr>UML状态图模型</vt:lpstr>
      <vt:lpstr>UML状态图模型</vt:lpstr>
      <vt:lpstr>UML状态图模型</vt:lpstr>
      <vt:lpstr>UML状态图模型</vt:lpstr>
      <vt:lpstr>UML状态图模型</vt:lpstr>
      <vt:lpstr>Case Study：Door状态模型</vt:lpstr>
      <vt:lpstr>在UML模型层次理解状态机模型</vt:lpstr>
      <vt:lpstr>在UML模型层次理解状态</vt:lpstr>
      <vt:lpstr>在UML模型层次理解状态迁移</vt:lpstr>
      <vt:lpstr>作业分析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面向对象程序的简洁表示</dc:title>
  <dc:creator>Ji Wu</dc:creator>
  <cp:lastModifiedBy>Ji Wu</cp:lastModifiedBy>
  <cp:revision>1164</cp:revision>
  <dcterms:created xsi:type="dcterms:W3CDTF">2014-03-29T02:56:00Z</dcterms:created>
  <dcterms:modified xsi:type="dcterms:W3CDTF">2019-05-23T13:36:32Z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