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373" r:id="rId5"/>
    <p:sldId id="369" r:id="rId6"/>
    <p:sldId id="435" r:id="rId7"/>
    <p:sldId id="437" r:id="rId8"/>
    <p:sldId id="438" r:id="rId9"/>
    <p:sldId id="440" r:id="rId10"/>
    <p:sldId id="439" r:id="rId11"/>
    <p:sldId id="441" r:id="rId12"/>
    <p:sldId id="442" r:id="rId13"/>
    <p:sldId id="443" r:id="rId14"/>
    <p:sldId id="444" r:id="rId15"/>
    <p:sldId id="445" r:id="rId16"/>
    <p:sldId id="446" r:id="rId17"/>
    <p:sldId id="434" r:id="rId18"/>
  </p:sldIdLst>
  <p:sldSz cx="12192000" cy="6858000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Medium" panose="00000600000000000000" pitchFamily="2" charset="0"/>
      <p:regular r:id="rId25"/>
      <p:italic r:id="rId26"/>
    </p:embeddedFont>
    <p:embeddedFont>
      <p:font typeface="Montserrat SemiBold" panose="00000700000000000000" pitchFamily="2" charset="0"/>
      <p:bold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41A"/>
    <a:srgbClr val="5D5D5D"/>
    <a:srgbClr val="112369"/>
    <a:srgbClr val="676767"/>
    <a:srgbClr val="C6C6C6"/>
    <a:srgbClr val="EC1C24"/>
    <a:srgbClr val="802A8D"/>
    <a:srgbClr val="EA0889"/>
    <a:srgbClr val="008A85"/>
    <a:srgbClr val="49B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C4DC0-839D-BB42-9A0B-8C76C185311F}" v="13" dt="2024-05-21T17:44:33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ACBA1-FB54-44CC-956C-EA965A355272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9305-672A-45ED-898F-C15141428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909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B2740-FC21-45E1-B322-C5D4F8E47FB4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E94A3-2B19-4517-99F9-26B32377C2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2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hyperlink" Target="https://www.virtus.ufcg.edu.br/" TargetMode="Externa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hyperlink" Target="https://www.virtus.ufcg.edu.br/" TargetMode="Externa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[PT-Br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4040" y="0"/>
            <a:ext cx="9157960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59240" y="805522"/>
            <a:ext cx="6189401" cy="1736191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40" y="2760174"/>
            <a:ext cx="6189401" cy="1051335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0066B6-DB99-56C1-64D3-63F99F4F1E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3131" y="4698736"/>
            <a:ext cx="4910057" cy="163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ACD463-23AB-999C-E4BA-AA7B1C0846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4722" y="4776654"/>
            <a:ext cx="2333919" cy="13107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53806E-3B8D-2991-8888-C93B7E570E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581" y="5005610"/>
            <a:ext cx="2948873" cy="10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36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681C94-AAE3-0E4F-916B-409EAE5E46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92328-EBAD-9927-1D9E-F290A700188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6438366C-5D89-83B7-9636-04848C752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A88C7A47-CA0B-DBC8-4A2E-20963A67EE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EBDCE84-B348-F117-C8B7-5ACEA18358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6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A45770-1A31-6693-6DF1-0A7FE8CDB4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4D40661-0751-A434-1E05-9907891276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C8CB8E67-CA49-5BC3-EA32-5695BB0F2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48B87095-6108-A75D-50F6-04C8F3082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4A9DCFE5-506F-4EE4-2AC1-595490E773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08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DAE225-E23B-49FD-B0FD-242994344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593143-E5CB-545A-E739-92D63A3ADF5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43701A83-562C-2134-5EBB-E74402C00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A457C5E0-8895-FD32-98A0-265DADC6B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82919BC-06F3-7169-F00D-05DD63B959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6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Montserrat SemiBold" pitchFamily="2" charset="77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Montserrat SemiBold" pitchFamily="2" charset="77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Montserrat" pitchFamily="2" charset="77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Montserrat Medium" pitchFamily="2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Montserrat Medium" pitchFamily="2" charset="77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C07D29-794C-289A-BDFD-93CAE35A4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9223C34-E3AE-084C-9FC2-9C5F35B975C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417BF55-2D12-E61F-1D7E-88E4285A62A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C33CCEAB-5717-B8AA-03DB-1016E37CF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B94C4D1-8EF9-8351-69D4-ECFF229E7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97D0219B-7AD9-F5D1-6F27-5A655DF0AA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8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E70ECF-24C7-ABC9-5C05-376FB726C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DD2A6-DA03-66B2-1D91-BB452ACD9D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693C108A-3334-8A98-8FD8-B940B96022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D6C4B1BE-7C6F-A0DC-AE01-E512556BB2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12E32CF8-22E3-A6D0-1C5C-E960C90F21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6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de claro]">
    <p:bg>
      <p:bgPr>
        <a:solidFill>
          <a:srgbClr val="49B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A20318-CC68-3CEC-0642-F3693A6F87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624"/>
          <a:stretch/>
        </p:blipFill>
        <p:spPr>
          <a:xfrm>
            <a:off x="0" y="0"/>
            <a:ext cx="70104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4B76ADA-5432-AF9A-20C8-C54E01FD5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E2333B-2718-35F1-87DC-ECB525060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42278B7-05CF-00AA-E7A0-92537E37690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451994D7-E6CE-ED4B-92D2-F88AC645A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C111EA8-EBF6-5016-179E-EF2D6D48AC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F6475BB-B1C1-BBD4-F497-DE15491BB1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7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10A23D-E21E-EBAB-C2F7-7CCCB5B10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D5C6DC3-FC73-E6D4-16D4-2670490BE76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B1B2205F-99ED-FDBC-75E2-A9B2F8CF2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1557CF02-B7D7-6120-0637-2F65C970A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76EF961-605F-34FD-C799-F45550241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21F27C-EBFF-56E3-1106-E5627855F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C09D67-2CAE-4F17-B8C0-0B4177365DF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295C20E7-65FE-BEA0-FCFE-51551E8D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D40EEF-1C83-0006-AF32-CA2927453C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846AF5EB-0383-5E4D-B8BE-A8E9852E1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01D04CEB-B930-B3F5-9C1F-ABDA75B052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05709E-CE16-E470-5394-A109B12810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3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8A2003-E7BD-2A92-298F-7CC8761217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AC74EC-E7A9-A51D-F385-7759F5DC0F9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A4CD2A68-FF90-7DD6-69F3-463B3BB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AADA6B7-141B-925F-88F4-79CDE8F6C50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9898C03-80A6-88CB-DC69-7BD43340AE2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185C2ABB-CF30-A80C-A485-4BF56AB5D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929E3DCA-E875-956B-6AF1-31CA94687F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EE9A180A-5469-F9C0-308E-FD3B73251E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27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[ENG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4040" y="0"/>
            <a:ext cx="9157960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59240" y="805522"/>
            <a:ext cx="6189401" cy="1736191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40" y="2760174"/>
            <a:ext cx="6189401" cy="1051335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0066B6-DB99-56C1-64D3-63F99F4F1E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3131" y="4698736"/>
            <a:ext cx="4910057" cy="163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ACD463-23AB-999C-E4BA-AA7B1C0846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4722" y="4776654"/>
            <a:ext cx="2333919" cy="13107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53806E-3B8D-2991-8888-C93B7E570E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582" y="5005610"/>
            <a:ext cx="2948871" cy="10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8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B94E3-1D8C-1FCD-C395-9E58135FCD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79CBFD-251E-0D8B-0927-56F8F8D2230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E4C470EE-EACA-4541-6F16-88527963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1336A-008B-AD0F-16AB-EB5F11FD59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257D8DAC-CB0C-FB69-BDA9-80C9D1B0C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CB63BE4E-84B1-43C1-7C91-57FA1F1CAB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4722E5A-CF70-D138-9360-2D08F1DCE0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5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de escuro]">
    <p:bg>
      <p:bgPr>
        <a:solidFill>
          <a:srgbClr val="008A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A092CB-4C57-2DB6-318E-B8BCCF244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316"/>
          <a:stretch/>
        </p:blipFill>
        <p:spPr>
          <a:xfrm>
            <a:off x="0" y="0"/>
            <a:ext cx="92456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B36833-6E12-B7A7-7B4C-FAD037B875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698C76-FCA3-95AA-A6EC-6B50BEBBC0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B96B46A-28B9-037F-8358-2DA242843671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4384B8F-EE4E-3BBC-AD0D-C96FC7F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44D6B11-FEB7-887B-00F7-D9DEF7AD0D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C1B9F94C-CEE5-30FB-47E3-72913E064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41722BD5-53C0-B63A-6164-2D2BAC2E6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DB4F6C14-6177-4D4F-E98D-CF4C6F3504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7B03F0-C5C5-F8C4-A74A-021C41D68D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7D394D6-FDB9-9499-70E7-56DFD26E9D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59D17B1E-98ED-F84E-EA33-B66E6A3F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E69BA68-DF57-1005-3908-9686592E16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DE337AF7-F318-65F2-54D4-C133CB49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870D5996-6DE2-BA60-44E3-79178D6635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FB6B9AF-3E19-CB35-B3CD-A2F868BE41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7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0755B2D-9282-AEFC-AF53-EB56157D0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3BED7F-54FF-1ECF-121F-6EF46BA5092C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6692DDDB-0CD1-73A5-DA01-E59EBB98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19ACC75-18B1-B7BE-B3CD-B61A9AB471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1C0A6C72-8E12-1D69-CA03-ACCC41FCBB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2DC2A0D3-23D6-49EB-0909-1F3985C37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3416719-B62A-E07D-D48A-0BB2B90F07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84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6346FC-4350-C57C-70D5-1A6F7C8D6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6CCB5C-2DB3-244B-9C1F-7368F648A3B0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10834464-47F6-6537-C353-11AA045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B5927A9-F1C0-4FE7-BF45-38D6FE93B9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8063734-B54E-2E5D-739E-870C5DBEAAA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1F5A9DAB-0486-484F-0A78-D1343FE8B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C73F40A3-BC14-97BE-AFAE-0C5ABE1A43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4946ABAE-7511-BC7A-C5FD-5DBC31EA6B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5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A405C-9586-BBD1-5EEF-EE44F3FDB6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D16B8-4A57-DCC8-CC0A-406EA2EBEF76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C58565B1-C0B8-DCAF-ADF9-BBB444E9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CC3CF-0458-5FEB-BC3A-FE90C70404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C4A35C7-FBFF-FC7B-7DCB-E22C988F4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63AE7D18-ABEB-F2BB-F625-E481AB58E3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9B55D7F-D150-D705-91BC-9413816910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Rosa]">
    <p:bg>
      <p:bgPr>
        <a:solidFill>
          <a:srgbClr val="EA0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35E77C-F39A-C3A9-5517-8054BF1C8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316"/>
          <a:stretch/>
        </p:blipFill>
        <p:spPr>
          <a:xfrm>
            <a:off x="0" y="0"/>
            <a:ext cx="92456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E3F87F6-DED6-949D-1C60-395057E6CE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FB66D5-912F-C0F7-406C-EF8257D86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6B5926-F276-0E06-F452-E6757225ACE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3C35F0E4-D13C-7DBE-9A10-C60B114C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E67491A-30AC-F9C1-AFC4-4E6BFA5EC8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91F9C30-87AD-170C-543E-F5EB3374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5AEA9342-753C-F6DD-9362-676F1FCA2C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7B22B41-0CA8-B28C-391E-600E0ECF15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9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EEA925-1E73-EC61-7503-9EAA0AF6F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24FFD5-C700-7B39-3EE7-F50045C425A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07F7E279-CFEB-A9C3-A36F-18CBC755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9BAA382-5EFB-D11A-2EB7-E3CEB7188F0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069735C8-26EE-2EB6-BE8A-03A1C99BB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0205A9CF-EE3B-DF3D-A9E8-7A35F04900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0D7B2AE-36F1-D657-239D-E0677B63EF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Padrão]">
    <p:bg>
      <p:bgPr>
        <a:solidFill>
          <a:srgbClr val="E4E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7BDD1B-A191-9EC7-6FBE-38C574BC3A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91880"/>
          <a:stretch/>
        </p:blipFill>
        <p:spPr>
          <a:xfrm>
            <a:off x="0" y="0"/>
            <a:ext cx="548640" cy="68580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rgbClr val="10277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2C21439-2A84-08E8-F17E-991D750986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33" y="5961780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205AF45-C8F4-EA41-3131-901F2ACD4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CC5845-B609-4ABF-779C-06B79DEDB244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C16A1998-02F2-83C7-BEEF-A866A880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915E4CB-AA70-8ECF-B1CC-790EFADF3F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2E908969-A1BF-32D1-4186-6E3154515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C08BF915-AD60-DD42-F386-74FF44AECD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04C94C4-DDE5-CAFB-CD13-F44A7EE7A1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404D9-0D79-1BF5-475F-7E9196099A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A4F54C-0E66-347C-7F1F-A3980270ACC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A3667BF5-48C1-6E17-4BFE-33A586DB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011CA1C-00A2-70CE-28C2-6D243005C02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F901570-0F5C-8EAE-DFE7-2A6DF476CD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9">
            <a:extLst>
              <a:ext uri="{FF2B5EF4-FFF2-40B4-BE49-F238E27FC236}">
                <a16:creationId xmlns:a16="http://schemas.microsoft.com/office/drawing/2014/main" id="{5E8DDD5B-7509-1654-B6F9-21F13B0B4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37E33529-2BD3-FBAD-31E6-1FBDF0DB1A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192FDB4D-E9CE-C3B7-B42A-5B32E8078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000D50-822B-B258-64CE-45083849D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AFA08E-C795-2CCA-E231-F266E8E9FB92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69115C47-19D1-72B5-DE3D-5D022620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080BC-2D49-A84E-5D0E-B42BF04C2D2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92CA5BA-F8ED-B78E-C4FD-4D59AC123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4F0FD3D6-18C8-54B0-0B32-D62D13C670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B818DEC-C19E-9055-C815-3BDD8A4331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0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Roxo]">
    <p:bg>
      <p:bgPr>
        <a:solidFill>
          <a:srgbClr val="80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DCDF2B-3489-3BC5-C54E-FBFAE73D1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173"/>
          <a:stretch/>
        </p:blipFill>
        <p:spPr>
          <a:xfrm>
            <a:off x="0" y="0"/>
            <a:ext cx="73152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1B027B-A32F-4DE8-A7E0-A4EBD5B77D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0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E24A11-EF3D-CF5E-522C-F0FF19D9F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8E3872-106F-4824-811D-DAF43F7BF80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77AD358-5283-94C4-588C-DE2DB469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855B0A-5E56-1C04-D7EE-9DB1F4A5F9D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C80B097E-64A6-42F2-1131-76BC33A63B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4B78E701-1134-DF6D-2FBB-7599F2379E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B85CFA0-DB0D-0F90-F512-2773810A4D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4C32FD-192A-6BB5-0F12-DE93675406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BDD84A-E42B-71C7-073D-F880102E33A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91EB37AA-F1CE-BFAF-1EFA-C15C79BF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3099C-01F3-4ED1-B471-46D60D46ED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0321EE90-28A7-9087-A746-239C16D23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C4A2FD09-C0D5-02D7-7158-720D6ABD02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A67E49D-D1B6-6B73-86DA-9AF59580C8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7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B7AC4C-E6A3-1472-AEAB-AA5AAE6576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834A43-22CF-F73B-F357-4201BAB72DF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D04CA6F1-B7B3-CE33-ECB9-03906B05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C94EE9F-E329-1C9B-3C1A-C5D325C4B8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3F84A107-36E5-FE86-7255-D2C917BC4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1EF502C9-D31D-E2A9-F97B-9601A90550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EEE958F-78C2-A867-C4A9-3F5063B95D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2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2A2855-0C8B-8AD9-4C96-A2C0BED99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8729D6-D509-47CC-4AD4-0767D7F9E866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BF00F5D-4850-0EA8-DD2F-31AC593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2F2A1A6-E01B-017B-C728-D43378D4A52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11C86A4-0F77-2F24-15AA-88467426050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707BA9C3-36F7-5857-A2E8-2A473F41F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199D9B76-1A98-27FB-8C34-F9EAD3A8EA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7AE784AE-6835-66CA-7E14-9BBF524316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2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48BA3-407C-9DF4-2889-18CBAA1E6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E2F036-0C97-7560-8A88-FB9C404FEF0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4BF61614-0CEB-507D-27A0-24B9EBA6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73425-93FB-48AC-B131-DE9E71BD59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C241E2F2-CF5F-5632-70A0-234EF04BB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760E0041-EA97-1273-0EDE-22363B84AD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B3009FD-5931-7CCE-49BD-5E33D7F4A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2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Laranja]">
    <p:bg>
      <p:bgPr>
        <a:solidFill>
          <a:srgbClr val="F9A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4719D-958E-C68A-C431-DB805C118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90226"/>
          <a:stretch/>
        </p:blipFill>
        <p:spPr>
          <a:xfrm>
            <a:off x="0" y="0"/>
            <a:ext cx="6604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9285D6C-D289-2FA9-0111-569469F836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66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B232126-6554-7B29-DBE9-812491DD48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29E2453-8F9D-3AE2-379A-5F0BCF52AB8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E6211BD8-2E60-A0C4-8C28-D992D1FC4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5" name="Espaço Reservado para Texto 13">
            <a:extLst>
              <a:ext uri="{FF2B5EF4-FFF2-40B4-BE49-F238E27FC236}">
                <a16:creationId xmlns:a16="http://schemas.microsoft.com/office/drawing/2014/main" id="{60A431DD-4268-95DE-E830-02D204FBDB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DE7094C5-3EB4-CDB0-88FC-21AC30ADE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D8788DA-14C2-E0FA-233E-4346F8646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ED76-8CDD-7A60-DA3F-885E741480D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550A6BE1-E397-ECA6-14BB-54EAF012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4450648-0F0E-BEAD-D79C-CD6440D559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72ED8103-6546-32F3-FF88-F033D2682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A6640F56-EBA0-3899-2B15-DE68D6342E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0C69B65-E273-096D-21F6-71BE501003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1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09ECC2-107E-8E9A-FED2-252AB1EC01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A735AD-4973-B661-1565-3FC2C6C0C51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658E3436-1B66-0316-0B85-A62E58F5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2C25CAA-7833-DB91-15AD-AC797BD69A4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EE93B114-7480-23AD-45DE-F72E1C287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99EE95AA-794E-926B-F037-5B9958662F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F50AEC64-EDB9-6E6E-468E-3EB5CBD26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7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3857086-E64B-2B79-35CC-488041FA3B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2D5CC6-44FE-59A0-5CDC-2B8A8C91142E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40E47431-389C-8D0A-7D23-1216DAAD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4DFA1A7-73DB-CF74-7483-EDA9ADF9A8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7E44BE5F-857B-56B6-AF3C-BA827FEF7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020C4D10-506C-DA8B-713E-E7426CD472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BCA5C1E-7ED0-17F4-CAD6-E63F074BC4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0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69C55D-A9BE-1F1D-430D-2FD08F1524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DAE6-3157-124A-FE5D-32BFF4BBFBAF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5B2139E8-7C8C-F188-C757-549D2B4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640173D-79E5-35D3-893C-F5C3D337E94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495C12-1BF4-141C-3ED1-0787582FBC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CE2D7EA9-5663-5A4C-5426-82B9B510A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CAD89F58-D8A8-46CD-54BF-AA8FF5506D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CDC7C4CB-AA66-D341-17C6-B4389101DD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5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Laranj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75263D-5572-C880-997A-91DEF6874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4E1C70-6C7F-3A04-0800-AFA9F3B6E648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0EA21DEA-98B5-0BCD-C671-CDD36F9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F15C5-829E-CD4C-124E-A99C26BAF7C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80778FE3-2C26-FF07-B6FE-B67F7ABC6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FFFE14A6-CFEF-E7DF-A2D9-B4665717F6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62A166D-817A-BFF3-076F-5E892BA4A1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melho]">
    <p:bg>
      <p:bgPr>
        <a:solidFill>
          <a:srgbClr val="E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5587E6-9CD5-4BB5-8921-95AE10FB5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173"/>
          <a:stretch/>
        </p:blipFill>
        <p:spPr>
          <a:xfrm>
            <a:off x="0" y="0"/>
            <a:ext cx="73152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002365-9D04-7544-F5E6-0B0AFE36C7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1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40F796-91AF-9386-01CE-D6CC7F4E8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ECFC1C-F92F-6CA5-0AC2-DA4FE1C4BEFE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72313B7A-BE49-B237-8475-4F1699C5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FA54A-F45C-4CF0-4D69-E131F013110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B0FB9913-784B-C864-2568-6D6B47A62C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6C8D06C-73BE-5F75-70B7-7F7A66985D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AAFBF4-5B0B-BA5F-EE0B-714311433D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0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50AF4D-EF8F-E472-007A-CD920E585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A06005-1D5E-2F2C-675B-A3A9C26CCE5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CB531415-D41E-FBE3-5841-F2E27EAA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B8345-37F8-35BF-6C87-42A30983537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9D553165-BBCE-0C19-2A56-20C0E18B8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3257ACC5-3107-21D4-D54D-9FC24D9C4B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9239DDD-A1D1-7470-11C8-FBA967E6CD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1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908C7C-085C-BC06-11F0-D90BC0032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CF17B7-65DE-2B27-85EA-9353A96097C0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570D8C55-4C85-018B-19F6-F0E5E309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2CF21-EE09-28DA-CAEB-875A49CC410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E97F66E8-4D47-4D19-3B39-5AC795F9E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F3350D6F-17B0-B4D4-C80A-163A057DA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E2341F7-0F57-1D9B-EDE4-B27BD85AD0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06849C-9D7A-6FBB-B4D0-DF7C3ACBE4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5BF127-8D52-8887-FC62-8754F3BCDE4C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881483F6-E097-A49F-2915-19AD674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7662A5-BB53-6EBB-B7E8-025CA21315B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A15BA2F-40A7-5263-6DC2-D7BD16D1183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9">
            <a:extLst>
              <a:ext uri="{FF2B5EF4-FFF2-40B4-BE49-F238E27FC236}">
                <a16:creationId xmlns:a16="http://schemas.microsoft.com/office/drawing/2014/main" id="{316AE9A6-9656-3AF4-FE1D-7143B66A21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BBC3D1BD-14F7-A300-A7B0-B461E96D2D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392B7D09-80C3-7092-6571-48202F41F7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2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C53ECBF-CB73-892A-11CA-2B8677ED9E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B197148-B198-7A92-3E70-728BE5189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7E36E56F-43D7-096F-159C-ECD5816D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91E59ACE-23D4-21E0-4D1D-14FA4433E1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2E503327-B652-B087-8037-C86E769A8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88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FAA184-7E83-EB1C-C5F3-6734E82FD5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1A6F7BE-BF14-3FB1-5EFE-B097AC522CD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FA842965-429E-88AC-510E-F6DD502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C2D8470-7B58-14C4-064C-78196786D7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14A965CB-F01D-A3F3-8590-958DF4645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01B24793-5D09-802F-D811-C04072AB8C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FE6FD19-D4E9-C3A5-ACC6-95654BAE6E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2 nomes [PT-Br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82" y="4214129"/>
            <a:ext cx="5404360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4282" y="3800781"/>
            <a:ext cx="5404360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244281" y="5606664"/>
            <a:ext cx="5404359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81" y="5193316"/>
            <a:ext cx="5404359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296532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251186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2B407D-10AE-7DF4-1254-24A287D9F2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2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2 nomes [E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82" y="4214129"/>
            <a:ext cx="5404360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4282" y="3800781"/>
            <a:ext cx="5404360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244281" y="5606664"/>
            <a:ext cx="5404359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81" y="5193316"/>
            <a:ext cx="5404359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296532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251186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2B407D-10AE-7DF4-1254-24A287D9F2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1 nome [PT-Br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94854" y="5105917"/>
            <a:ext cx="5453786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94854" y="4692569"/>
            <a:ext cx="545378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805523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760177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850F0E-D2A7-90A9-5577-D6CA9A01FF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03F7FE-6E9A-6C6A-F12F-68DBE44A7F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4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1 nome [E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94854" y="5105917"/>
            <a:ext cx="5453786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94854" y="4692569"/>
            <a:ext cx="545378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805523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760177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850F0E-D2A7-90A9-5577-D6CA9A01FF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03F7FE-6E9A-6C6A-F12F-68DBE44A7F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9183E5-9B14-57A9-623A-410EA2EEEA67}"/>
              </a:ext>
            </a:extLst>
          </p:cNvPr>
          <p:cNvGrpSpPr/>
          <p:nvPr userDrawn="1"/>
        </p:nvGrpSpPr>
        <p:grpSpPr>
          <a:xfrm>
            <a:off x="473846" y="4976218"/>
            <a:ext cx="5732147" cy="558893"/>
            <a:chOff x="444971" y="5014724"/>
            <a:chExt cx="6830673" cy="66600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AEC7B38-65C1-D600-0A6C-BC8475189A31}"/>
                </a:ext>
              </a:extLst>
            </p:cNvPr>
            <p:cNvSpPr/>
            <p:nvPr userDrawn="1"/>
          </p:nvSpPr>
          <p:spPr>
            <a:xfrm>
              <a:off x="1332933" y="5014724"/>
              <a:ext cx="5942711" cy="666000"/>
            </a:xfrm>
            <a:prstGeom prst="rect">
              <a:avLst/>
            </a:prstGeom>
            <a:solidFill>
              <a:srgbClr val="1123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48C11B7-5F43-28AE-8383-BAD3CD7273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4971" y="5014724"/>
              <a:ext cx="889233" cy="666001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47A5BC-8491-7F50-018B-78C54A8766EE}"/>
              </a:ext>
            </a:extLst>
          </p:cNvPr>
          <p:cNvSpPr txBox="1"/>
          <p:nvPr userDrawn="1"/>
        </p:nvSpPr>
        <p:spPr>
          <a:xfrm>
            <a:off x="909089" y="5084774"/>
            <a:ext cx="4911048" cy="3306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b="1" i="0" spc="100" baseline="0" dirty="0">
                <a:solidFill>
                  <a:srgbClr val="49BFB5"/>
                </a:solidFill>
                <a:latin typeface="Montserrat SemiBold" pitchFamily="2" charset="77"/>
              </a:rPr>
              <a:t>CURSOS, CAPACITAÇÃO E TREINAMENTOS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4599E1-30FC-10BD-B20D-45E550FAAE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1507"/>
          <a:stretch/>
        </p:blipFill>
        <p:spPr>
          <a:xfrm>
            <a:off x="3172011" y="0"/>
            <a:ext cx="9019989" cy="68589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2965B7-4174-C4D4-C461-8C988AAD08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78" y="3061672"/>
            <a:ext cx="4930395" cy="18086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1862"/>
          <a:stretch/>
        </p:blipFill>
        <p:spPr>
          <a:xfrm>
            <a:off x="3204518" y="0"/>
            <a:ext cx="8987482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7159" y="525835"/>
            <a:ext cx="7161483" cy="1980000"/>
          </a:xfrm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400" b="1">
                <a:solidFill>
                  <a:srgbClr val="49BFB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  <a:br>
              <a:rPr lang="pt-BR" dirty="0"/>
            </a:br>
            <a:r>
              <a:rPr lang="pt-BR" dirty="0"/>
              <a:t>o título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84742" y="2627969"/>
            <a:ext cx="6463900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1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7AD2CC7-FC64-35A8-A662-07F946C18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2643" y="4021041"/>
            <a:ext cx="5796431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2</a:t>
            </a:r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13ABCEA-0421-9704-04DB-3FACFDF5CE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7934" y="5544672"/>
            <a:ext cx="5200707" cy="895554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lang="pt-BR" sz="1800" b="0" i="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inserir o</a:t>
            </a:r>
          </a:p>
          <a:p>
            <a:pPr lvl="0"/>
            <a:r>
              <a:rPr lang="pt-BR" dirty="0"/>
              <a:t>nome do(a) professor(a)</a:t>
            </a: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C89DF73D-536B-8088-B159-959E686B057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82" y="5496134"/>
            <a:ext cx="2424987" cy="13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-capa com 2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599104" y="5765947"/>
            <a:ext cx="5049536" cy="786808"/>
          </a:xfr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dirty="0" err="1"/>
              <a:t>nome.sobrenome@virtus.ufcg.edu.br</a:t>
            </a:r>
            <a:endParaRPr lang="pt-BR" dirty="0"/>
          </a:p>
          <a:p>
            <a:pPr lvl="0"/>
            <a:r>
              <a:rPr lang="pt-BR" dirty="0"/>
              <a:t> e/ou 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99104" y="5352599"/>
            <a:ext cx="504953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dirty="0"/>
              <a:t>Nome do(a) professor(a)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07594" y="371597"/>
            <a:ext cx="7341047" cy="1983600"/>
          </a:xfrm>
        </p:spPr>
        <p:txBody>
          <a:bodyPr anchor="ctr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4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  <a:br>
              <a:rPr lang="pt-BR" dirty="0"/>
            </a:br>
            <a:r>
              <a:rPr lang="pt-BR" dirty="0"/>
              <a:t>o título do curso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06277" y="2477331"/>
            <a:ext cx="6642364" cy="12708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6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14521" y="5802452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dirty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 dirty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dirty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 dirty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20" y="2590761"/>
            <a:ext cx="4004699" cy="1469086"/>
          </a:xfrm>
          <a:prstGeom prst="rect">
            <a:avLst/>
          </a:prstGeom>
        </p:spPr>
      </p:pic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D757357C-3925-DD91-E6EB-E5EE0944CB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7614" y="3859465"/>
            <a:ext cx="5942338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lang="pt-BR" sz="2000" b="0" i="0" kern="1200" dirty="0" smtClean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2</a:t>
            </a:r>
            <a:endParaRPr lang="en-US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4290F82-E7AD-0F50-6E0B-D5450C54DE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5" y="4059847"/>
            <a:ext cx="2613728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  <a:endParaRPr lang="pt-BR" sz="9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C01E1C-40F2-5195-2381-44BEF13A2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2D6A935-EDF7-0440-C23C-C290B001147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F3E78AD7-1CB9-4B11-6061-121AEAFB4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2AB443D-C633-81E8-E0A7-8B455213AA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0D06F8C-7886-0B3B-3B8A-EC2FFFB021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4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7B08138-4802-D782-6B13-07DEA0070F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B2DB6-FE7E-8573-78BF-A0A11C71C19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63723C1-B4E5-08A1-564D-6034A5AD1B5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DA63E701-89A1-45F1-7EDD-BE98CCF40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5CA7FF96-768D-EE1E-12E4-4F1ED1C89F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1E312D49-8A9C-C8C1-D756-27FDD9B9CC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7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4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  <a:endParaRPr lang="pt-BR" sz="900"/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EFFF04-AADB-94F5-D1A5-1D23F52FD7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943D9-2C2F-52E1-4739-5BEFB6448EF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DCE2669-B161-DEFB-3EB5-444F3A9A8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2B235C0B-BEFD-39C7-77CB-FCD7288CAF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DC2357D3-D141-0700-AA4C-2730BCC907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Azul]">
    <p:bg>
      <p:bgPr>
        <a:solidFill>
          <a:srgbClr val="11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7256A3-AF14-3284-8425-BCEDD8684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767"/>
          <a:stretch/>
        </p:blipFill>
        <p:spPr>
          <a:xfrm>
            <a:off x="0" y="0"/>
            <a:ext cx="89408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1EA882-2A95-F782-4845-DF1E6F0CF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C8E0-0F88-40D3-BAD8-F689354AD3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7" r:id="rId2"/>
    <p:sldLayoutId id="2147483662" r:id="rId3"/>
    <p:sldLayoutId id="2147483669" r:id="rId4"/>
    <p:sldLayoutId id="2147483677" r:id="rId5"/>
    <p:sldLayoutId id="2147483678" r:id="rId6"/>
    <p:sldLayoutId id="2147483679" r:id="rId7"/>
    <p:sldLayoutId id="2147483680" r:id="rId8"/>
    <p:sldLayoutId id="214748367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71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72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73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674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67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676" r:id="rId45"/>
    <p:sldLayoutId id="2147483711" r:id="rId46"/>
    <p:sldLayoutId id="2147483712" r:id="rId47"/>
    <p:sldLayoutId id="2147483713" r:id="rId48"/>
    <p:sldLayoutId id="2147483714" r:id="rId49"/>
    <p:sldLayoutId id="2147483715" r:id="rId50"/>
    <p:sldLayoutId id="2147483667" r:id="rId51"/>
    <p:sldLayoutId id="2147483718" r:id="rId52"/>
    <p:sldLayoutId id="2147483716" r:id="rId53"/>
    <p:sldLayoutId id="2147483719" r:id="rId54"/>
    <p:sldLayoutId id="2147483720" r:id="rId55"/>
    <p:sldLayoutId id="2147483721" r:id="rId5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5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2327CA-C0A1-8A9D-F64B-414070F61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Circuitos Fotônicos Integrados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AE0B220-7448-F917-21C2-0ED989B2F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159" y="2627969"/>
            <a:ext cx="7161483" cy="1267200"/>
          </a:xfrm>
        </p:spPr>
        <p:txBody>
          <a:bodyPr>
            <a:normAutofit/>
          </a:bodyPr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5383EF-FF0D-C0C9-1487-269F0C11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5509" y="3998253"/>
            <a:ext cx="6247515" cy="1267200"/>
          </a:xfrm>
        </p:spPr>
        <p:txBody>
          <a:bodyPr/>
          <a:lstStyle/>
          <a:p>
            <a:r>
              <a:rPr lang="pt-BR" dirty="0"/>
              <a:t>Atividade 1 – Interferômetro de Mach-Zehnder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B74CE39-A1A7-BA9B-4BCF-DB84F64EC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Lucivaldo Barbosa de Aguiar Junior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59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716629-3DCA-7269-E869-BEA57948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do MZI – Parâmetros 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A18991-E06C-ED5C-425F-8D9ABEB121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2AF196-9785-56A1-7DEC-1944E4B4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09" y="1188747"/>
            <a:ext cx="2955025" cy="2071520"/>
          </a:xfrm>
          <a:prstGeom prst="rect">
            <a:avLst/>
          </a:prstGeom>
        </p:spPr>
      </p:pic>
      <p:pic>
        <p:nvPicPr>
          <p:cNvPr id="12" name="Picture 11" descr="A graph of a waveform&#10;&#10;AI-generated content may be incorrect.">
            <a:extLst>
              <a:ext uri="{FF2B5EF4-FFF2-40B4-BE49-F238E27FC236}">
                <a16:creationId xmlns:a16="http://schemas.microsoft.com/office/drawing/2014/main" id="{F0061AA6-B42A-5D12-4E24-B34E1F3B6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97" y="673540"/>
            <a:ext cx="3673946" cy="2755460"/>
          </a:xfrm>
          <a:prstGeom prst="rect">
            <a:avLst/>
          </a:prstGeom>
        </p:spPr>
      </p:pic>
      <p:pic>
        <p:nvPicPr>
          <p:cNvPr id="14" name="Picture 13" descr="A graph of a waveform&#10;&#10;AI-generated content may be incorrect.">
            <a:extLst>
              <a:ext uri="{FF2B5EF4-FFF2-40B4-BE49-F238E27FC236}">
                <a16:creationId xmlns:a16="http://schemas.microsoft.com/office/drawing/2014/main" id="{6848A47E-1110-0A7A-4CFB-74DB1F66D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08" y="3260267"/>
            <a:ext cx="4371529" cy="3278647"/>
          </a:xfrm>
          <a:prstGeom prst="rect">
            <a:avLst/>
          </a:prstGeom>
        </p:spPr>
      </p:pic>
      <p:pic>
        <p:nvPicPr>
          <p:cNvPr id="16" name="Picture 15" descr="A graph of a waveform&#10;&#10;AI-generated content may be incorrect.">
            <a:extLst>
              <a:ext uri="{FF2B5EF4-FFF2-40B4-BE49-F238E27FC236}">
                <a16:creationId xmlns:a16="http://schemas.microsoft.com/office/drawing/2014/main" id="{B93B5B7B-DB96-1A3B-511D-E17F2DF8C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70" y="3429000"/>
            <a:ext cx="3997600" cy="29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7C4043-0B57-45C5-F57A-7103BF76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Variação do braço inferior – MZI caso ideal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C75-9B46-CA65-8B1D-F1A5E5AB97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10" name="Picture 9" descr="A graph of a waveform&#10;&#10;AI-generated content may be incorrect.">
            <a:extLst>
              <a:ext uri="{FF2B5EF4-FFF2-40B4-BE49-F238E27FC236}">
                <a16:creationId xmlns:a16="http://schemas.microsoft.com/office/drawing/2014/main" id="{BF073158-B2CE-7547-3152-59B14A96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58" y="836482"/>
            <a:ext cx="7359826" cy="55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7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00D464-00C3-777C-BF4D-31C6BC72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Comparação: Ideal, PDK e Parâmetros 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0CA4E6-5865-C26C-0138-77FB3BE627D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10" name="Picture 9" descr="A graph of a graph of a wave&#10;&#10;AI-generated content may be incorrect.">
            <a:extLst>
              <a:ext uri="{FF2B5EF4-FFF2-40B4-BE49-F238E27FC236}">
                <a16:creationId xmlns:a16="http://schemas.microsoft.com/office/drawing/2014/main" id="{BBD9D58D-FA9A-7203-7DF3-64C04795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02" y="877632"/>
            <a:ext cx="6803646" cy="5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5A482-27D2-7BAE-BA39-78EA0294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C945EC-F77C-7140-5020-DBCCCF12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C503B-69B3-E2BB-87E5-D459F533A485}"/>
              </a:ext>
            </a:extLst>
          </p:cNvPr>
          <p:cNvSpPr txBox="1"/>
          <p:nvPr/>
        </p:nvSpPr>
        <p:spPr>
          <a:xfrm>
            <a:off x="361947" y="1508288"/>
            <a:ext cx="11175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CHROSTOWSKI, Lukas; HOCHBERG, Michael E. </a:t>
            </a:r>
            <a:r>
              <a:rPr lang="pt-BR" i="1" dirty="0"/>
              <a:t>Silicon photonics design</a:t>
            </a:r>
            <a:r>
              <a:rPr lang="pt-BR" dirty="0"/>
              <a:t>. Cambridge: Cambridge University Press, 2015.</a:t>
            </a:r>
          </a:p>
          <a:p>
            <a:endParaRPr lang="pt-BR" dirty="0"/>
          </a:p>
          <a:p>
            <a:r>
              <a:rPr lang="pt-BR" dirty="0"/>
              <a:t>OKAMOTO, Katsunari. </a:t>
            </a:r>
            <a:r>
              <a:rPr lang="pt-BR" i="1" dirty="0"/>
              <a:t>Fundamentals of optical waveguides</a:t>
            </a:r>
            <a:r>
              <a:rPr lang="pt-BR" dirty="0"/>
              <a:t>. 3rd ed. [S.l.]: Academic Press/Elsevier, 2022. </a:t>
            </a:r>
          </a:p>
          <a:p>
            <a:r>
              <a:rPr lang="pt-BR" dirty="0"/>
              <a:t>ISBN 978-0-12-815601-8.</a:t>
            </a:r>
          </a:p>
        </p:txBody>
      </p:sp>
    </p:spTree>
    <p:extLst>
      <p:ext uri="{BB962C8B-B14F-4D97-AF65-F5344CB8AC3E}">
        <p14:creationId xmlns:p14="http://schemas.microsoft.com/office/powerpoint/2010/main" val="322692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DE1E1F8-0782-1D86-0C02-4CF7517BB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Lucivaldo Barbosa de Aguiar Junior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BCB61E1-3D2F-19F3-A6E8-DAFE324B1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Circuitos Fotônicos Integrados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D53A03BB-69EA-543F-3C7C-2CEFD6FAE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7E0C3E7-0A67-9C0E-167B-AAD2AE9580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3596" y="3859465"/>
            <a:ext cx="6456356" cy="1267200"/>
          </a:xfrm>
        </p:spPr>
        <p:txBody>
          <a:bodyPr/>
          <a:lstStyle/>
          <a:p>
            <a:r>
              <a:rPr lang="pt-BR" dirty="0"/>
              <a:t>Atividade 1 – Interferômetro de Mach-Zehnder</a:t>
            </a:r>
          </a:p>
        </p:txBody>
      </p:sp>
    </p:spTree>
    <p:extLst>
      <p:ext uri="{BB962C8B-B14F-4D97-AF65-F5344CB8AC3E}">
        <p14:creationId xmlns:p14="http://schemas.microsoft.com/office/powerpoint/2010/main" val="307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work flow&#10;&#10;AI-generated content may be incorrect.">
            <a:extLst>
              <a:ext uri="{FF2B5EF4-FFF2-40B4-BE49-F238E27FC236}">
                <a16:creationId xmlns:a16="http://schemas.microsoft.com/office/drawing/2014/main" id="{B50A986B-B019-4C8B-991C-459988922E4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70" y="1195584"/>
            <a:ext cx="7062327" cy="5054600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14AAADB-EA4D-4D2D-8E35-88EE5FFD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 de determinação dos parâmetros iniciais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681C64-F581-A984-1446-F0CFCB819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</p:spTree>
    <p:extLst>
      <p:ext uri="{BB962C8B-B14F-4D97-AF65-F5344CB8AC3E}">
        <p14:creationId xmlns:p14="http://schemas.microsoft.com/office/powerpoint/2010/main" val="192467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04D3B9-6810-1232-B9A5-7B281AE6F33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96422" y="1848043"/>
            <a:ext cx="5279674" cy="421771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B740FF-7F0A-D954-031F-5DA82C8E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Tecnologia, geometria e topologia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17BF0-7145-568C-C435-DBBEA1F961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D428C-B9BA-4971-D566-2E4B4F21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46" y="1848043"/>
            <a:ext cx="5213232" cy="3374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FD4D96-16EA-AD3E-D653-B5FBEF13281D}"/>
              </a:ext>
            </a:extLst>
          </p:cNvPr>
          <p:cNvSpPr txBox="1"/>
          <p:nvPr/>
        </p:nvSpPr>
        <p:spPr>
          <a:xfrm>
            <a:off x="2205872" y="141750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SOI - 450 x 220 nm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89AD1-B321-A5F2-B150-64AE4E36CDE9}"/>
              </a:ext>
            </a:extLst>
          </p:cNvPr>
          <p:cNvSpPr txBox="1"/>
          <p:nvPr/>
        </p:nvSpPr>
        <p:spPr>
          <a:xfrm>
            <a:off x="7445859" y="147871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Topologia: dois splitters</a:t>
            </a:r>
          </a:p>
        </p:txBody>
      </p:sp>
    </p:spTree>
    <p:extLst>
      <p:ext uri="{BB962C8B-B14F-4D97-AF65-F5344CB8AC3E}">
        <p14:creationId xmlns:p14="http://schemas.microsoft.com/office/powerpoint/2010/main" val="10540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520ED4-F061-425A-CDF0-3437879D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E51165-FB7D-E5B3-2313-D584EE6C194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78939" y="1517580"/>
            <a:ext cx="2210862" cy="214783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83E495-A619-F8FB-070E-CCE12732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do índice efetivo - FDE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AC7D-D4D5-0656-B013-60CA30C6A1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A6273-902A-D62B-3695-C2E4B50C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5" y="4219411"/>
            <a:ext cx="1923925" cy="1282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5ABD6C-436E-18BD-CEC0-D95D0FABD34E}"/>
              </a:ext>
            </a:extLst>
          </p:cNvPr>
          <p:cNvSpPr txBox="1"/>
          <p:nvPr/>
        </p:nvSpPr>
        <p:spPr>
          <a:xfrm>
            <a:off x="578938" y="114824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Solver: 2D x normal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35377-0393-87B7-CC71-2F7B39A11DAB}"/>
              </a:ext>
            </a:extLst>
          </p:cNvPr>
          <p:cNvSpPr txBox="1"/>
          <p:nvPr/>
        </p:nvSpPr>
        <p:spPr>
          <a:xfrm>
            <a:off x="529533" y="3850079"/>
            <a:ext cx="23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Condições de fronteira</a:t>
            </a:r>
          </a:p>
        </p:txBody>
      </p:sp>
      <p:pic>
        <p:nvPicPr>
          <p:cNvPr id="14" name="Picture 13" descr="A graph of a wave&#10;&#10;AI-generated content may be incorrect.">
            <a:extLst>
              <a:ext uri="{FF2B5EF4-FFF2-40B4-BE49-F238E27FC236}">
                <a16:creationId xmlns:a16="http://schemas.microsoft.com/office/drawing/2014/main" id="{36F3F75D-194C-38BD-8918-3D4D5AD26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93" y="1148248"/>
            <a:ext cx="8533274" cy="4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BF0950-855B-4A14-0BA8-73BC7478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64825-87FF-2095-C30E-65E774EE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numérica do índice de grupo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59F59-178C-3F72-9050-B8DCFEF3EB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96529-2890-19EE-12D1-1AB10E94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562" y="1359742"/>
            <a:ext cx="3487822" cy="985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539FE5-1B52-DBF5-32DB-FD8AB288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94" y="2515135"/>
            <a:ext cx="9486811" cy="38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500CAB-B31E-9F83-D183-6AE21ECB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1EED6-E406-0EAE-6133-695B5BD4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obtido – índice de grupo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0FE23-141F-0129-E76B-9EC62962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11" name="Content Placeholder 10" descr="A graph of a graph showing a line&#10;&#10;AI-generated content may be incorrect.">
            <a:extLst>
              <a:ext uri="{FF2B5EF4-FFF2-40B4-BE49-F238E27FC236}">
                <a16:creationId xmlns:a16="http://schemas.microsoft.com/office/drawing/2014/main" id="{C6E1FF0A-F63F-5224-123F-B67F9EECA90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98" y="1337912"/>
            <a:ext cx="9857709" cy="4928854"/>
          </a:xfrm>
        </p:spPr>
      </p:pic>
    </p:spTree>
    <p:extLst>
      <p:ext uri="{BB962C8B-B14F-4D97-AF65-F5344CB8AC3E}">
        <p14:creationId xmlns:p14="http://schemas.microsoft.com/office/powerpoint/2010/main" val="31858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C132D0BA-06BD-266E-5EFC-7C8370DB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1044" b="-3"/>
          <a:stretch/>
        </p:blipFill>
        <p:spPr>
          <a:xfrm>
            <a:off x="460576" y="3584174"/>
            <a:ext cx="5573489" cy="2878688"/>
          </a:xfrm>
          <a:prstGeom prst="rect">
            <a:avLst/>
          </a:prstGeom>
          <a:noFill/>
        </p:spPr>
      </p:pic>
      <p:pic>
        <p:nvPicPr>
          <p:cNvPr id="9" name="Picture 8" descr="A graph of a graph showing a line&#10;&#10;AI-generated content may be incorrect.">
            <a:extLst>
              <a:ext uri="{FF2B5EF4-FFF2-40B4-BE49-F238E27FC236}">
                <a16:creationId xmlns:a16="http://schemas.microsoft.com/office/drawing/2014/main" id="{7A7B627D-3EF8-570D-7ADA-E788CC8A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r="2185" b="-3"/>
          <a:stretch/>
        </p:blipFill>
        <p:spPr>
          <a:xfrm>
            <a:off x="6157936" y="3789164"/>
            <a:ext cx="5573489" cy="2878688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EED2C9-0463-089F-1D3F-6E48D4E2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CONFIDENTIAL</a:t>
            </a:r>
          </a:p>
        </p:txBody>
      </p:sp>
      <p:pic>
        <p:nvPicPr>
          <p:cNvPr id="15" name="Content Placeholder 14" descr="A graph of a graph showing a line&#10;&#10;AI-generated content may be incorrect.">
            <a:extLst>
              <a:ext uri="{FF2B5EF4-FFF2-40B4-BE49-F238E27FC236}">
                <a16:creationId xmlns:a16="http://schemas.microsoft.com/office/drawing/2014/main" id="{7E5AEDA9-F457-A742-BA9C-5A1EEA55C94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36" y="929322"/>
            <a:ext cx="5511552" cy="275577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D74A2E-CC57-4A97-8AD4-210A5F2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0118"/>
          </a:xfrm>
        </p:spPr>
        <p:txBody>
          <a:bodyPr wrap="square" anchor="t"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FSR em função do comprimento de onda com </a:t>
            </a:r>
            <a:r>
              <a:rPr lang="el-GR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pt-BR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fixo</a:t>
            </a:r>
            <a:endParaRPr lang="pt-B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F80B5A3-E5C8-12C6-4E19-FD906014E8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1947" y="86766"/>
            <a:ext cx="10687052" cy="307949"/>
          </a:xfrm>
        </p:spPr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7FAFB3-A165-A047-B744-3669C950D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86" y="1468893"/>
            <a:ext cx="214342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A16444-C843-018D-426D-23DDB09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do MZI – Caso ideal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131AD6-9905-A5DB-DFE5-401DD2E9A2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DAFDF-5640-0D63-DABC-BD2C319C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95" y="1019896"/>
            <a:ext cx="3517034" cy="2276496"/>
          </a:xfrm>
          <a:prstGeom prst="rect">
            <a:avLst/>
          </a:prstGeom>
        </p:spPr>
      </p:pic>
      <p:pic>
        <p:nvPicPr>
          <p:cNvPr id="16" name="Picture 15" descr="A graph of a waveform&#10;&#10;AI-generated content may be incorrect.">
            <a:extLst>
              <a:ext uri="{FF2B5EF4-FFF2-40B4-BE49-F238E27FC236}">
                <a16:creationId xmlns:a16="http://schemas.microsoft.com/office/drawing/2014/main" id="{C59B2208-882A-B8FA-CCD0-0C2C001AB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42" y="660223"/>
            <a:ext cx="3994458" cy="2995843"/>
          </a:xfrm>
          <a:prstGeom prst="rect">
            <a:avLst/>
          </a:prstGeom>
        </p:spPr>
      </p:pic>
      <p:pic>
        <p:nvPicPr>
          <p:cNvPr id="18" name="Picture 17" descr="A graph of a waveform&#10;&#10;AI-generated content may be incorrect.">
            <a:extLst>
              <a:ext uri="{FF2B5EF4-FFF2-40B4-BE49-F238E27FC236}">
                <a16:creationId xmlns:a16="http://schemas.microsoft.com/office/drawing/2014/main" id="{003D3926-E7C7-F838-3C0E-22D5C71CB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64" y="3296392"/>
            <a:ext cx="4539922" cy="3404941"/>
          </a:xfrm>
          <a:prstGeom prst="rect">
            <a:avLst/>
          </a:prstGeom>
        </p:spPr>
      </p:pic>
      <p:pic>
        <p:nvPicPr>
          <p:cNvPr id="20" name="Picture 19" descr="A graph of a waveform&#10;&#10;AI-generated content may be incorrect.">
            <a:extLst>
              <a:ext uri="{FF2B5EF4-FFF2-40B4-BE49-F238E27FC236}">
                <a16:creationId xmlns:a16="http://schemas.microsoft.com/office/drawing/2014/main" id="{2B2E98CE-FD27-EFC1-A351-2FB5A3CAD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42" y="3656066"/>
            <a:ext cx="3994459" cy="29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D291B6-8FAE-9513-C35D-0959DCF3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do MZI – PDK SiePic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F5292-47D4-92A9-E29B-55CF9BC74E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752DB-50B3-9969-9B6C-99F5DD96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16" y="1145861"/>
            <a:ext cx="3911670" cy="2145419"/>
          </a:xfrm>
          <a:prstGeom prst="rect">
            <a:avLst/>
          </a:prstGeom>
        </p:spPr>
      </p:pic>
      <p:pic>
        <p:nvPicPr>
          <p:cNvPr id="14" name="Picture 13" descr="A graph of a waveform&#10;&#10;AI-generated content may be incorrect.">
            <a:extLst>
              <a:ext uri="{FF2B5EF4-FFF2-40B4-BE49-F238E27FC236}">
                <a16:creationId xmlns:a16="http://schemas.microsoft.com/office/drawing/2014/main" id="{95D310E3-60D3-4DCE-A427-40AB9861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75" y="481659"/>
            <a:ext cx="4307044" cy="3230283"/>
          </a:xfrm>
          <a:prstGeom prst="rect">
            <a:avLst/>
          </a:prstGeom>
        </p:spPr>
      </p:pic>
      <p:pic>
        <p:nvPicPr>
          <p:cNvPr id="16" name="Picture 15" descr="A graph of a waveform&#10;&#10;AI-generated content may be incorrect.">
            <a:extLst>
              <a:ext uri="{FF2B5EF4-FFF2-40B4-BE49-F238E27FC236}">
                <a16:creationId xmlns:a16="http://schemas.microsoft.com/office/drawing/2014/main" id="{708E83CD-0E27-4A56-5ABB-83E77560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6" y="3429000"/>
            <a:ext cx="4135660" cy="3101745"/>
          </a:xfrm>
          <a:prstGeom prst="rect">
            <a:avLst/>
          </a:prstGeom>
        </p:spPr>
      </p:pic>
      <p:pic>
        <p:nvPicPr>
          <p:cNvPr id="20" name="Picture 19" descr="A graph of a waveform&#10;&#10;AI-generated content may be incorrect.">
            <a:extLst>
              <a:ext uri="{FF2B5EF4-FFF2-40B4-BE49-F238E27FC236}">
                <a16:creationId xmlns:a16="http://schemas.microsoft.com/office/drawing/2014/main" id="{0628A9E5-3557-FE29-2445-77FBF4DF3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88" y="3711942"/>
            <a:ext cx="4018931" cy="30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-CC_Modelo-Slides" id="{4B332B79-C5D6-DC49-9922-4757AA845052}" vid="{6C8847B1-763B-4A45-9EB3-E45B291182A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9a78fe-8a1d-4e01-97d0-af7b3f90d411">
      <Terms xmlns="http://schemas.microsoft.com/office/infopath/2007/PartnerControls"/>
    </lcf76f155ced4ddcb4097134ff3c332f>
    <TaxCatchAll xmlns="72a41745-bb67-4ed9-a36f-5886eb884a8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2A4F68F210A43B0E65CCEBF2DB6F6" ma:contentTypeVersion="13" ma:contentTypeDescription="Create a new document." ma:contentTypeScope="" ma:versionID="01d955f47ce738408df956528c668be5">
  <xsd:schema xmlns:xsd="http://www.w3.org/2001/XMLSchema" xmlns:xs="http://www.w3.org/2001/XMLSchema" xmlns:p="http://schemas.microsoft.com/office/2006/metadata/properties" xmlns:ns2="079a78fe-8a1d-4e01-97d0-af7b3f90d411" xmlns:ns3="72a41745-bb67-4ed9-a36f-5886eb884a84" targetNamespace="http://schemas.microsoft.com/office/2006/metadata/properties" ma:root="true" ma:fieldsID="33cbf707245909dd102a73720f982bff" ns2:_="" ns3:_="">
    <xsd:import namespace="079a78fe-8a1d-4e01-97d0-af7b3f90d411"/>
    <xsd:import namespace="72a41745-bb67-4ed9-a36f-5886eb884a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a78fe-8a1d-4e01-97d0-af7b3f90d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039465f-5c76-4b09-96a5-0acc751ed3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41745-bb67-4ed9-a36f-5886eb884a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e4cbe52-2c54-4a3f-aaf2-f3881713db8e}" ma:internalName="TaxCatchAll" ma:showField="CatchAllData" ma:web="72a41745-bb67-4ed9-a36f-5886eb884a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6091CA-F9E5-41F5-9CB2-00B0F66F4B5F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1b3b8a73-5eb6-40e8-acef-ca918d12a3c8"/>
    <ds:schemaRef ds:uri="http://www.w3.org/XML/1998/namespace"/>
    <ds:schemaRef ds:uri="http://schemas.microsoft.com/office/infopath/2007/PartnerControls"/>
    <ds:schemaRef ds:uri="d203bb2b-e69c-4399-a979-0b6e0e75652f"/>
    <ds:schemaRef ds:uri="http://schemas.microsoft.com/office/2006/metadata/properties"/>
    <ds:schemaRef ds:uri="079a78fe-8a1d-4e01-97d0-af7b3f90d411"/>
    <ds:schemaRef ds:uri="72a41745-bb67-4ed9-a36f-5886eb884a84"/>
  </ds:schemaRefs>
</ds:datastoreItem>
</file>

<file path=customXml/itemProps2.xml><?xml version="1.0" encoding="utf-8"?>
<ds:datastoreItem xmlns:ds="http://schemas.openxmlformats.org/officeDocument/2006/customXml" ds:itemID="{96F4BCFC-4B44-45E9-9A9D-1A5137999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a78fe-8a1d-4e01-97d0-af7b3f90d411"/>
    <ds:schemaRef ds:uri="72a41745-bb67-4ed9-a36f-5886eb884a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3475C8-DC69-4DFA-AA39-6F60B2D933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217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Montserrat SemiBold</vt:lpstr>
      <vt:lpstr>Calibri Light</vt:lpstr>
      <vt:lpstr>Verdana</vt:lpstr>
      <vt:lpstr>Montserrat Medium</vt:lpstr>
      <vt:lpstr>Montserrat</vt:lpstr>
      <vt:lpstr>Tema do Office</vt:lpstr>
      <vt:lpstr>Projeto de Circuitos Fotônicos Integrados</vt:lpstr>
      <vt:lpstr>Fluxograma de determinação dos parâmetros iniciais</vt:lpstr>
      <vt:lpstr>Tecnologia, geometria e topologia</vt:lpstr>
      <vt:lpstr>Extração do índice efetivo - FDE</vt:lpstr>
      <vt:lpstr>Determinação numérica do índice de grupo</vt:lpstr>
      <vt:lpstr>Gráfico obtido – índice de grupo</vt:lpstr>
      <vt:lpstr>FSR em função do comprimento de onda com ΔL fixo</vt:lpstr>
      <vt:lpstr>Transmissão do MZI – Caso ideal</vt:lpstr>
      <vt:lpstr>Transmissão do MZI – PDK SiePic</vt:lpstr>
      <vt:lpstr>Transmissão do MZI – Parâmetros S</vt:lpstr>
      <vt:lpstr>Variação do braço inferior – MZI caso ideal</vt:lpstr>
      <vt:lpstr>Comparação: Ideal, PDK e Parâmetros S</vt:lpstr>
      <vt:lpstr>Referências</vt:lpstr>
      <vt:lpstr>Projeto de Circuitos Fotônicos Integrados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Lucivaldo Barbosa</cp:lastModifiedBy>
  <cp:revision>5</cp:revision>
  <dcterms:created xsi:type="dcterms:W3CDTF">2020-04-08T15:23:08Z</dcterms:created>
  <dcterms:modified xsi:type="dcterms:W3CDTF">2025-02-12T00:28:13Z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0x010100B722A4F68F210A43B0E65CCEBF2DB6F6</vt:lpwstr>
  </property>
  <property fmtid="{D5CDD505-2E9C-101B-9397-08002B2CF9AE}" pid="4" name="Order">
    <vt:r8>19000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