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8BBFB-1194-4C9F-B2CD-C9F5A11E40E7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BEC34-42C5-478E-BF4E-957EFEB0C05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79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29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7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320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65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651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002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66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62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53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55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40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10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EADF8-22DA-4DCD-8B3A-2698F26F5AEE}" type="datetimeFigureOut">
              <a:rPr lang="pt-BR" smtClean="0"/>
              <a:t>16/04/2025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7D21DC-29C5-4AC7-98D0-1A0C7D0FC76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09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6A6E-AE3E-0F97-2FDA-B26D39EC6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620" y="2404534"/>
            <a:ext cx="8830383" cy="1646302"/>
          </a:xfrm>
        </p:spPr>
        <p:txBody>
          <a:bodyPr/>
          <a:lstStyle/>
          <a:p>
            <a:r>
              <a:rPr lang="pt-BR" dirty="0"/>
              <a:t>Guias retangulares metálicos e guias de substrato integrado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86EE-7B45-5DBB-0DE7-55A053F6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14" y="5452529"/>
            <a:ext cx="4734964" cy="1096899"/>
          </a:xfrm>
        </p:spPr>
        <p:txBody>
          <a:bodyPr/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Professor: Adolfo Fernandes Herbster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Aluno: Lucivaldo Barbosa de Aguiar Júnior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34AF56-98FF-F487-9488-9BADEB1A1B04}"/>
              </a:ext>
            </a:extLst>
          </p:cNvPr>
          <p:cNvSpPr txBox="1">
            <a:spLocks/>
          </p:cNvSpPr>
          <p:nvPr/>
        </p:nvSpPr>
        <p:spPr>
          <a:xfrm>
            <a:off x="1659467" y="420323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Estruturas guiantes</a:t>
            </a:r>
          </a:p>
        </p:txBody>
      </p:sp>
      <p:pic>
        <p:nvPicPr>
          <p:cNvPr id="6" name="Picture 5" descr="A blue and white logo with a sun and a purple banner&#10;&#10;AI-generated content may be incorrect.">
            <a:extLst>
              <a:ext uri="{FF2B5EF4-FFF2-40B4-BE49-F238E27FC236}">
                <a16:creationId xmlns:a16="http://schemas.microsoft.com/office/drawing/2014/main" id="{3A8C1078-94CD-AD8B-3547-A726C3BD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19" y="322574"/>
            <a:ext cx="2059998" cy="20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2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9AD2-47CE-A661-AB75-DE17F175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F25FD9-7BB5-8B7C-058B-C2A2609455B7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2D935-641C-5AF0-5819-D7381938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78036D-1585-FE86-1B4C-132E245A2D7C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L =16mm, ϵr = 1 e μr = 1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29144F8-FC78-93EC-E290-7CB648C88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17" y="149542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82EE-C3BA-834A-58BE-91E41A045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D5FF4-4CF6-6828-2E46-902BBADB078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6F0A8-5682-3476-5BB2-2BFA19FE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84A298-19FC-1FFD-0D61-954F0E8C3D4F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L =16mm, ϵr = 1 e μr = 1</a:t>
            </a:r>
          </a:p>
        </p:txBody>
      </p:sp>
      <p:pic>
        <p:nvPicPr>
          <p:cNvPr id="3" name="Picture 2" descr="A screen shot of a screen&#10;&#10;AI-generated content may be incorrect.">
            <a:extLst>
              <a:ext uri="{FF2B5EF4-FFF2-40B4-BE49-F238E27FC236}">
                <a16:creationId xmlns:a16="http://schemas.microsoft.com/office/drawing/2014/main" id="{67832BFC-CD73-AD2D-9081-C1BC53DA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430" y="1426397"/>
            <a:ext cx="4683491" cy="5431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7A8E82-D453-BC5F-4683-EB94ED432C85}"/>
              </a:ext>
            </a:extLst>
          </p:cNvPr>
          <p:cNvSpPr txBox="1"/>
          <p:nvPr/>
        </p:nvSpPr>
        <p:spPr>
          <a:xfrm>
            <a:off x="5537072" y="114943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f=25GHz</a:t>
            </a:r>
          </a:p>
        </p:txBody>
      </p:sp>
    </p:spTree>
    <p:extLst>
      <p:ext uri="{BB962C8B-B14F-4D97-AF65-F5344CB8AC3E}">
        <p14:creationId xmlns:p14="http://schemas.microsoft.com/office/powerpoint/2010/main" val="333734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2CD86-B427-245A-CAED-202CF8B36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7A50B-66DF-74A6-055D-9D2D45C91C5B}"/>
              </a:ext>
            </a:extLst>
          </p:cNvPr>
          <p:cNvSpPr txBox="1"/>
          <p:nvPr/>
        </p:nvSpPr>
        <p:spPr>
          <a:xfrm>
            <a:off x="4330049" y="-188990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retangular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metálico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com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dielétrico</a:t>
            </a: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" name="Picture 9" descr="A green rectangular object with red and blue lines&#10;&#10;AI-generated content may be incorrect.">
            <a:extLst>
              <a:ext uri="{FF2B5EF4-FFF2-40B4-BE49-F238E27FC236}">
                <a16:creationId xmlns:a16="http://schemas.microsoft.com/office/drawing/2014/main" id="{391A3B52-1570-C2AF-07A0-EC59F6A55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96" y="3048000"/>
            <a:ext cx="8046851" cy="303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72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FAF0-27EF-FDFC-D660-F0C984725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324D2F-26D4-AEE3-0B72-486864D2585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A8413-CDF2-9FB8-BC66-315892F6EDB6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L =16mm, 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64381-ABFD-E583-7CEA-5F9C5ED6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5" name="Picture 4" descr="A graph of a graph with lines and numbers&#10;&#10;AI-generated content may be incorrect.">
            <a:extLst>
              <a:ext uri="{FF2B5EF4-FFF2-40B4-BE49-F238E27FC236}">
                <a16:creationId xmlns:a16="http://schemas.microsoft.com/office/drawing/2014/main" id="{E6835A10-CD0C-647B-920C-66A6743DF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17" y="1483171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83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04132-C670-FC19-0554-32B703A4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B669C9-48A9-5814-8257-4E571B53D592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D673BA-2508-E755-D178-818D08773E2D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L =16mm, 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2F33F-CC64-A4D5-521E-A8B23E1D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7CA659A-37A7-98DB-C4B4-7D4394E48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767" y="163821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3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28F8-617F-B66F-65AC-5CCA52C0D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3C9AF1-12A6-CDDE-28B3-76E436C8DDBF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6D3D6-1244-DCE9-AF37-7CC75C8F4FC1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L =16mm, 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AA59B-FAB6-4A2B-2680-8AD6E830E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B506709B-A629-DF52-EF36-FCC6E8283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2" y="165726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0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0B58-D0EC-C628-E39A-A6B9BB5C3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4CB922-CBED-E4A2-610E-AE1DB976B6C3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com dielétrico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324B65-622A-2A1A-BDEF-020E00EDA10D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3.39mm, b = 0.254mm, </a:t>
            </a:r>
          </a:p>
          <a:p>
            <a:r>
              <a:rPr lang="pt-BR" dirty="0"/>
              <a:t>L =16mm, ϵr = 9.9 e μr =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1AF7-5306-329A-2B30-B1820F7D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966397"/>
            <a:ext cx="1875181" cy="1545604"/>
          </a:xfrm>
          <a:prstGeom prst="rect">
            <a:avLst/>
          </a:prstGeom>
        </p:spPr>
      </p:pic>
      <p:pic>
        <p:nvPicPr>
          <p:cNvPr id="4" name="Picture 3" descr="A row of colorful ovals&#10;&#10;AI-generated content may be incorrect.">
            <a:extLst>
              <a:ext uri="{FF2B5EF4-FFF2-40B4-BE49-F238E27FC236}">
                <a16:creationId xmlns:a16="http://schemas.microsoft.com/office/drawing/2014/main" id="{D47457C4-C7B2-1136-016B-8BCA3605A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84" y="1467668"/>
            <a:ext cx="3686492" cy="5390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1201E-BCBD-0935-95EE-5FF04DAD603A}"/>
              </a:ext>
            </a:extLst>
          </p:cNvPr>
          <p:cNvSpPr txBox="1"/>
          <p:nvPr/>
        </p:nvSpPr>
        <p:spPr>
          <a:xfrm>
            <a:off x="5373000" y="114943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 = 25GHz</a:t>
            </a:r>
          </a:p>
        </p:txBody>
      </p:sp>
    </p:spTree>
    <p:extLst>
      <p:ext uri="{BB962C8B-B14F-4D97-AF65-F5344CB8AC3E}">
        <p14:creationId xmlns:p14="http://schemas.microsoft.com/office/powerpoint/2010/main" val="2531382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4162E-8E6D-C75C-E238-56CD628C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01AF829-7C03-8EA0-0215-0554BA95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86258A10-81D9-8861-F170-33DE5681A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85ADF6-80FA-271C-3CF1-7B12E83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806C11-7A6D-CF15-25B2-3CF9CDE5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968430FC-23B9-068C-14ED-F6DE02E30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1E0B6969-964E-1D7F-2093-01AF7C654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FCFF8A0-9538-C08B-E97F-9FD98F792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88E53-E665-5EA6-E6D9-37315FC420EE}"/>
              </a:ext>
            </a:extLst>
          </p:cNvPr>
          <p:cNvSpPr txBox="1"/>
          <p:nvPr/>
        </p:nvSpPr>
        <p:spPr>
          <a:xfrm>
            <a:off x="3512225" y="230865"/>
            <a:ext cx="5045716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com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substrato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integrado</a:t>
            </a: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SIW</a:t>
            </a:r>
            <a:endParaRPr lang="en-US" sz="4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B8E4C24F-CFC8-15B1-BDE7-33F958BD8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0BDF5F-B537-7F93-2D06-24A77F0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152CE070-3F09-8DED-F8D0-3428EAFDC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C888431-BC51-50E2-4758-131E2DEEC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3" name="Picture 2" descr="A computer graphics of a bar&#10;&#10;AI-generated content may be incorrect.">
            <a:extLst>
              <a:ext uri="{FF2B5EF4-FFF2-40B4-BE49-F238E27FC236}">
                <a16:creationId xmlns:a16="http://schemas.microsoft.com/office/drawing/2014/main" id="{CBA29653-2C05-8780-93C5-D841BC7DB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74" y="3141863"/>
            <a:ext cx="10336067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5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D694-1A74-2C37-40D6-67C8BD081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20D75C-7A2A-0B7B-66CC-5DA539B81D76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A8649-0D8A-7253-C301-F338FF316D78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L =5.5mm, ϵr = 9.9 e μr = 1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673DEB4-B7ED-8E97-63BA-73E7FC461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2" y="1811830"/>
            <a:ext cx="7315215" cy="4572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B066E-523D-0358-2912-EF4CBC71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" y="1811830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2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437C-C350-5BCA-913C-A13016557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B43DC8-1D66-16B1-39F1-946417BF6A1F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0097F-9CB8-7C1F-21FE-D8225301724C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L =5.5mm, ϵr = 9.9 e μr = 1</a:t>
            </a:r>
          </a:p>
        </p:txBody>
      </p:sp>
      <p:pic>
        <p:nvPicPr>
          <p:cNvPr id="3" name="Picture 2" descr="A graph of a frequency&#10;&#10;AI-generated content may be incorrect.">
            <a:extLst>
              <a:ext uri="{FF2B5EF4-FFF2-40B4-BE49-F238E27FC236}">
                <a16:creationId xmlns:a16="http://schemas.microsoft.com/office/drawing/2014/main" id="{A067E026-4054-7DF7-21C9-6387E53AD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857" y="1952846"/>
            <a:ext cx="7315215" cy="4572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7F379-B0A8-3DF9-FE98-8F603293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92" y="1952846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C0DC0-E118-72B5-6BAF-A6EA7451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85BD6-E9BD-6AF6-8B19-F1D2F9E6B1F2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Sumário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EA83E-668E-04AB-544B-4710D3850CE2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Introdução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Metodologia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Equações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 </a:t>
            </a:r>
            <a:r>
              <a:rPr lang="en-US" sz="1400" dirty="0" err="1">
                <a:solidFill>
                  <a:srgbClr val="FFFFFF"/>
                </a:solidFill>
              </a:rPr>
              <a:t>retangular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oco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 </a:t>
            </a:r>
            <a:r>
              <a:rPr lang="en-US" sz="1400" dirty="0" err="1">
                <a:solidFill>
                  <a:srgbClr val="FFFFFF"/>
                </a:solidFill>
              </a:rPr>
              <a:t>retangular</a:t>
            </a:r>
            <a:r>
              <a:rPr lang="en-US" sz="1400" dirty="0">
                <a:solidFill>
                  <a:srgbClr val="FFFFFF"/>
                </a:solidFill>
              </a:rPr>
              <a:t> com </a:t>
            </a:r>
            <a:r>
              <a:rPr lang="en-US" sz="1400" dirty="0" err="1">
                <a:solidFill>
                  <a:srgbClr val="FFFFFF"/>
                </a:solidFill>
              </a:rPr>
              <a:t>dielétrico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</a:rPr>
              <a:t>Guia</a:t>
            </a:r>
            <a:r>
              <a:rPr lang="en-US" sz="1400" i="1" dirty="0">
                <a:solidFill>
                  <a:srgbClr val="FFFFFF"/>
                </a:solidFill>
              </a:rPr>
              <a:t> SIW;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Comparação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meio</a:t>
            </a:r>
            <a:r>
              <a:rPr lang="en-US" sz="1400" dirty="0">
                <a:solidFill>
                  <a:srgbClr val="FFFFFF"/>
                </a:solidFill>
              </a:rPr>
              <a:t> da </a:t>
            </a:r>
            <a:r>
              <a:rPr lang="en-US" sz="1400" dirty="0" err="1">
                <a:solidFill>
                  <a:srgbClr val="FFFFFF"/>
                </a:solidFill>
              </a:rPr>
              <a:t>constante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propagação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Conclusão</a:t>
            </a:r>
            <a:r>
              <a:rPr lang="en-US" sz="1400" dirty="0">
                <a:solidFill>
                  <a:srgbClr val="FFFFFF"/>
                </a:solidFill>
              </a:rPr>
              <a:t>;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400" dirty="0" err="1">
                <a:solidFill>
                  <a:srgbClr val="FFFFFF"/>
                </a:solidFill>
              </a:rPr>
              <a:t>Referências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23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E744-B435-9A6A-7C94-17EB75A5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66405A-5267-2D83-1460-5D2C29989B23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5DC58D-23AD-0A42-DA4D-783580179ABF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L =5.5mm, ϵr = 9.9 e μr = 1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898DC4E4-4E58-92BC-5304-782B64B5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2" y="1811830"/>
            <a:ext cx="7315215" cy="4572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2E588-2D6B-3749-72C9-75B39D13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77" y="2161998"/>
            <a:ext cx="154326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93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D8A27-724B-6D20-5FDE-C6653D0F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45488F-4A27-CFA2-F5C9-867F198B96D6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com substrato integrado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ECE30-B91A-0730-A01C-0950E0796F2D}"/>
              </a:ext>
            </a:extLst>
          </p:cNvPr>
          <p:cNvSpPr txBox="1"/>
          <p:nvPr/>
        </p:nvSpPr>
        <p:spPr>
          <a:xfrm>
            <a:off x="734008" y="1010932"/>
            <a:ext cx="366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Wsiw = 3.52mm, b = 0.254mm, </a:t>
            </a:r>
          </a:p>
          <a:p>
            <a:r>
              <a:rPr lang="pt-BR" dirty="0"/>
              <a:t>L =5.5mm, ϵr = 9.9 e μr = 1</a:t>
            </a:r>
          </a:p>
        </p:txBody>
      </p:sp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B3832CE6-D41C-2C3F-7F2F-5A5804583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886" y="1657263"/>
            <a:ext cx="6713439" cy="5013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A8347-06CA-9635-9693-65D2122DB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15" y="3530496"/>
            <a:ext cx="1543265" cy="1267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A644E5-D6F7-0544-D97E-E138443525C4}"/>
              </a:ext>
            </a:extLst>
          </p:cNvPr>
          <p:cNvSpPr txBox="1"/>
          <p:nvPr/>
        </p:nvSpPr>
        <p:spPr>
          <a:xfrm>
            <a:off x="4782222" y="133409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f=25GHz</a:t>
            </a:r>
          </a:p>
        </p:txBody>
      </p:sp>
    </p:spTree>
    <p:extLst>
      <p:ext uri="{BB962C8B-B14F-4D97-AF65-F5344CB8AC3E}">
        <p14:creationId xmlns:p14="http://schemas.microsoft.com/office/powerpoint/2010/main" val="199922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F2063-E8EA-790F-D3CC-8016A86E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42DC5F-9C48-CA22-7759-FEAF3776CE9A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Comparação – metálico com dielétrico e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SIW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1658131-62BE-53AD-DE2D-39F855EA6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912" y="1065915"/>
            <a:ext cx="7022000" cy="52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8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4CC169-51DB-BAEE-515F-85EFEA6E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8049AD-9827-49E8-8BF5-32E175C8EA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AA99CFD-13BA-4D43-8274-E720ACDBE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6D58D6-64B0-4752-8159-24114F47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C16801F7-F15E-4355-8767-26487BA8B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14FF0578-E224-4225-8396-B99D4881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642C0E0-9644-41F1-8CF3-33779AA8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5F77D9D3-628A-4607-B307-91AAA5603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0600759E-C22E-4F3D-8569-0DE8F1D49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9A4E951D-EAB0-4F6B-84AE-B5B25684F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953BEA8-1B45-419E-BACD-49DB8888B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72B7FA08-1FF3-4AED-B4E9-587D81D6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CF6FAE9-60B9-4E4F-149E-888F3BDF575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80F71-43D0-3D19-7BC8-DC6F0E63BEC5}"/>
              </a:ext>
            </a:extLst>
          </p:cNvPr>
          <p:cNvSpPr txBox="1"/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Validação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teoria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Compreensão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parâmetros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Importância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metodologia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Compreensão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refinada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através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recursos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computacionais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678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440BE-ED97-5BF5-8417-A08EB820B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E3A0B7-A76B-75FC-FAE9-C6B188ED3233}"/>
              </a:ext>
            </a:extLst>
          </p:cNvPr>
          <p:cNvSpPr txBox="1"/>
          <p:nvPr/>
        </p:nvSpPr>
        <p:spPr>
          <a:xfrm>
            <a:off x="1702050" y="333145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026BB-D164-C0FB-E949-ED6D0A6B5F1C}"/>
              </a:ext>
            </a:extLst>
          </p:cNvPr>
          <p:cNvSpPr txBox="1"/>
          <p:nvPr/>
        </p:nvSpPr>
        <p:spPr>
          <a:xfrm>
            <a:off x="519878" y="1997839"/>
            <a:ext cx="94713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 M. Bozzi, A. Georgiadis, and K. Wu. Review of substrate-integrated waveguide circuits</a:t>
            </a:r>
          </a:p>
          <a:p>
            <a:r>
              <a:rPr lang="pt-BR" dirty="0"/>
              <a:t>and antennas. IET Microwaves, Antennas &amp; Propagation, 5(8):909–920, 2011. Special</a:t>
            </a:r>
          </a:p>
          <a:p>
            <a:r>
              <a:rPr lang="pt-BR" dirty="0"/>
              <a:t>Issue on RF/Microwave Communication Subsystems for Emerging Wireless Technologies.</a:t>
            </a:r>
          </a:p>
          <a:p>
            <a:r>
              <a:rPr lang="pt-BR" dirty="0"/>
              <a:t>Received: 15 Sep 2010, Revised: 6 Dec 2010.</a:t>
            </a:r>
          </a:p>
          <a:p>
            <a:endParaRPr lang="pt-BR" dirty="0"/>
          </a:p>
          <a:p>
            <a:r>
              <a:rPr lang="pt-BR" dirty="0"/>
              <a:t>[2] Bouchra Rahali, Mohammed Feham, and Junwu Tao. Design of ka-band substrate inte-</a:t>
            </a:r>
          </a:p>
          <a:p>
            <a:r>
              <a:rPr lang="pt-BR" dirty="0"/>
              <a:t>grated waveguide bend, power divider and circulator. International Journal of Innovative</a:t>
            </a:r>
          </a:p>
          <a:p>
            <a:r>
              <a:rPr lang="pt-BR" dirty="0"/>
              <a:t>Technology and Exploring Engineering (IJITEE), 5(7):44, December 2015. Published by</a:t>
            </a:r>
          </a:p>
          <a:p>
            <a:r>
              <a:rPr lang="pt-BR" dirty="0"/>
              <a:t>Blue Eyes Intelligence Engineering and Sciences Publication (BEIESP). Retrieval Number:</a:t>
            </a:r>
          </a:p>
          <a:p>
            <a:r>
              <a:rPr lang="pt-BR" dirty="0"/>
              <a:t>G2242125715/15©BEIESP.</a:t>
            </a:r>
          </a:p>
        </p:txBody>
      </p:sp>
    </p:spTree>
    <p:extLst>
      <p:ext uri="{BB962C8B-B14F-4D97-AF65-F5344CB8AC3E}">
        <p14:creationId xmlns:p14="http://schemas.microsoft.com/office/powerpoint/2010/main" val="140866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40E68-5E94-AB1B-E782-910AE872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2356F361-DB9C-4716-8572-8E67E9AB4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E6FF2CA3-6D93-438A-AA13-5844C345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8D6C7FF8-C6AA-493F-BF62-FC52DE27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Rectangle 23">
              <a:extLst>
                <a:ext uri="{FF2B5EF4-FFF2-40B4-BE49-F238E27FC236}">
                  <a16:creationId xmlns:a16="http://schemas.microsoft.com/office/drawing/2014/main" id="{215DAE39-2187-4AA8-8703-0F2B3BCF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7" name="Rectangle 25">
              <a:extLst>
                <a:ext uri="{FF2B5EF4-FFF2-40B4-BE49-F238E27FC236}">
                  <a16:creationId xmlns:a16="http://schemas.microsoft.com/office/drawing/2014/main" id="{1D0826C5-89FD-49A0-9E8F-19DA04FE6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8" name="Isosceles Triangle 1037">
              <a:extLst>
                <a:ext uri="{FF2B5EF4-FFF2-40B4-BE49-F238E27FC236}">
                  <a16:creationId xmlns:a16="http://schemas.microsoft.com/office/drawing/2014/main" id="{CE0557FD-5B6C-4875-9EA4-18DAD6258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39" name="Rectangle 27">
              <a:extLst>
                <a:ext uri="{FF2B5EF4-FFF2-40B4-BE49-F238E27FC236}">
                  <a16:creationId xmlns:a16="http://schemas.microsoft.com/office/drawing/2014/main" id="{55C096D6-25B6-418D-8FFF-894AC5FB6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0" name="Rectangle 28">
              <a:extLst>
                <a:ext uri="{FF2B5EF4-FFF2-40B4-BE49-F238E27FC236}">
                  <a16:creationId xmlns:a16="http://schemas.microsoft.com/office/drawing/2014/main" id="{4480C8B4-C2F4-427B-B03E-ABF3C9AF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1" name="Rectangle 29">
              <a:extLst>
                <a:ext uri="{FF2B5EF4-FFF2-40B4-BE49-F238E27FC236}">
                  <a16:creationId xmlns:a16="http://schemas.microsoft.com/office/drawing/2014/main" id="{E767DA1E-BBBF-419C-8E95-8393DA0F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2" name="Isosceles Triangle 1041">
              <a:extLst>
                <a:ext uri="{FF2B5EF4-FFF2-40B4-BE49-F238E27FC236}">
                  <a16:creationId xmlns:a16="http://schemas.microsoft.com/office/drawing/2014/main" id="{D88EF27D-D851-4A85-942B-DC69237C8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43" name="Isosceles Triangle 1042">
              <a:extLst>
                <a:ext uri="{FF2B5EF4-FFF2-40B4-BE49-F238E27FC236}">
                  <a16:creationId xmlns:a16="http://schemas.microsoft.com/office/drawing/2014/main" id="{808DF878-FD48-4C53-8A3A-4636F450E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286E35-FF64-54AE-6EBA-40E2C37AAA45}"/>
              </a:ext>
            </a:extLst>
          </p:cNvPr>
          <p:cNvSpPr txBox="1"/>
          <p:nvPr/>
        </p:nvSpPr>
        <p:spPr>
          <a:xfrm>
            <a:off x="6343484" y="609600"/>
            <a:ext cx="293051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Introdução</a:t>
            </a:r>
          </a:p>
        </p:txBody>
      </p:sp>
      <p:pic>
        <p:nvPicPr>
          <p:cNvPr id="1026" name="Picture 2" descr="Substrate-integrated waveguide - Wikipedia">
            <a:extLst>
              <a:ext uri="{FF2B5EF4-FFF2-40B4-BE49-F238E27FC236}">
                <a16:creationId xmlns:a16="http://schemas.microsoft.com/office/drawing/2014/main" id="{E456F6E6-06F7-C475-2231-4D917C05B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333" y="777810"/>
            <a:ext cx="5421162" cy="226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30CE1-4CDC-489F-F345-08642CB1FF20}"/>
              </a:ext>
            </a:extLst>
          </p:cNvPr>
          <p:cNvSpPr txBox="1"/>
          <p:nvPr/>
        </p:nvSpPr>
        <p:spPr>
          <a:xfrm>
            <a:off x="6343484" y="2160589"/>
            <a:ext cx="293051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retangulares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metálicos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dimensional;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Guias do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tipo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SIW.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Substrate Integrated Waveguide-fed Fabry-Perot Cavity Filtering Wideband  Millimeter-wave Antenna">
            <a:extLst>
              <a:ext uri="{FF2B5EF4-FFF2-40B4-BE49-F238E27FC236}">
                <a16:creationId xmlns:a16="http://schemas.microsoft.com/office/drawing/2014/main" id="{5E312FE4-602E-8416-FBA0-D7C3C427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2165" y="3439020"/>
            <a:ext cx="3351499" cy="260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60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CEF1-53F6-3EF0-1FE9-5E6D7D8CC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A83B46E-4B9D-41E7-AEA4-D49D0E7D8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6A8005-E9F4-4EB9-8920-B40570B4A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635935-0E19-45AE-833C-28B82B087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23">
              <a:extLst>
                <a:ext uri="{FF2B5EF4-FFF2-40B4-BE49-F238E27FC236}">
                  <a16:creationId xmlns:a16="http://schemas.microsoft.com/office/drawing/2014/main" id="{3F51BFFB-86E2-4C0F-A3E6-9EB854CA4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BC377650-A34B-4F5C-9CF6-357C1AE1A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EDFD6E0-0A92-4B6A-8B1C-6DD83E629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A1D08E0A-48F2-475F-933A-7D65C5B04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43F7D684-BFDD-4685-8195-32F1ABE31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4A0E8712-3D59-4F13-9FD3-F8889E3C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D99F7967-C64D-482A-A1B6-896D7EC2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7CE53433-52BD-4F44-80A5-B57F4B53A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9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4924A-D1A3-6F3C-59E6-E24A6A8E9E1D}"/>
              </a:ext>
            </a:extLst>
          </p:cNvPr>
          <p:cNvSpPr txBox="1"/>
          <p:nvPr/>
        </p:nvSpPr>
        <p:spPr>
          <a:xfrm>
            <a:off x="677334" y="609599"/>
            <a:ext cx="3843375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Metodologia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F3166-11FD-2EA1-F5B0-3B87624D93CC}"/>
              </a:ext>
            </a:extLst>
          </p:cNvPr>
          <p:cNvSpPr txBox="1"/>
          <p:nvPr/>
        </p:nvSpPr>
        <p:spPr>
          <a:xfrm>
            <a:off x="6116084" y="609600"/>
            <a:ext cx="5511296" cy="5545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Reprodução dos resultados da referência utilizada [2];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Método de simulação (HFSS);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Obtenção e apresentação dos dados.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15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63C1-9597-AAE2-E4D2-83486D43F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9EFC45-5745-1FD4-AC4D-C17A5A685119}"/>
              </a:ext>
            </a:extLst>
          </p:cNvPr>
          <p:cNvSpPr txBox="1"/>
          <p:nvPr/>
        </p:nvSpPr>
        <p:spPr>
          <a:xfrm>
            <a:off x="1086415" y="398352"/>
            <a:ext cx="2390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Equações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2D296-55C0-868E-5EB9-93AAC005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60" y="1713580"/>
            <a:ext cx="2686425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970BC-21CA-9CB5-567D-173490F3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5502"/>
            <a:ext cx="1771897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B20DD-26F2-0A26-220E-0F6704A80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56" y="2974203"/>
            <a:ext cx="4789931" cy="35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6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6E9F-6F2E-993D-FE0C-72A42AF6A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F8B92A8-7B52-46DE-2F46-D99682A5769A}"/>
              </a:ext>
            </a:extLst>
          </p:cNvPr>
          <p:cNvSpPr txBox="1"/>
          <p:nvPr/>
        </p:nvSpPr>
        <p:spPr>
          <a:xfrm>
            <a:off x="5472646" y="-319616"/>
            <a:ext cx="3893439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Reprodução</a:t>
            </a: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dos dados do </a:t>
            </a:r>
            <a:r>
              <a:rPr lang="en-US" sz="3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artigo</a:t>
            </a:r>
            <a:endParaRPr lang="en-US" sz="3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AC81F7AA-C07D-388D-11FC-7A645A2B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6" r="874"/>
          <a:stretch/>
        </p:blipFill>
        <p:spPr>
          <a:xfrm>
            <a:off x="677047" y="3442480"/>
            <a:ext cx="5062280" cy="3429000"/>
          </a:xfrm>
          <a:custGeom>
            <a:avLst/>
            <a:gdLst/>
            <a:ahLst/>
            <a:cxnLst/>
            <a:rect l="l" t="t" r="r" b="b"/>
            <a:pathLst>
              <a:path w="5062280" h="3429000">
                <a:moveTo>
                  <a:pt x="509916" y="0"/>
                </a:moveTo>
                <a:lnTo>
                  <a:pt x="5062280" y="0"/>
                </a:lnTo>
                <a:lnTo>
                  <a:pt x="5062280" y="21851"/>
                </a:lnTo>
                <a:lnTo>
                  <a:pt x="4549416" y="3429000"/>
                </a:lnTo>
                <a:lnTo>
                  <a:pt x="0" y="3429000"/>
                </a:lnTo>
                <a:close/>
              </a:path>
            </a:pathLst>
          </a:custGeom>
        </p:spPr>
      </p:pic>
      <p:pic>
        <p:nvPicPr>
          <p:cNvPr id="3" name="Picture 2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43814814-81D4-37C3-57E0-EDB41DD83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" r="2282" b="3"/>
          <a:stretch/>
        </p:blipFill>
        <p:spPr>
          <a:xfrm>
            <a:off x="590570" y="-4494"/>
            <a:ext cx="4882076" cy="3429001"/>
          </a:xfrm>
          <a:custGeom>
            <a:avLst/>
            <a:gdLst/>
            <a:ahLst/>
            <a:cxnLst/>
            <a:rect l="l" t="t" r="r" b="b"/>
            <a:pathLst>
              <a:path w="4882096" h="3429001">
                <a:moveTo>
                  <a:pt x="332680" y="0"/>
                </a:moveTo>
                <a:lnTo>
                  <a:pt x="4882096" y="0"/>
                </a:lnTo>
                <a:lnTo>
                  <a:pt x="4365943" y="3429001"/>
                </a:lnTo>
                <a:lnTo>
                  <a:pt x="0" y="3429001"/>
                </a:lnTo>
                <a:lnTo>
                  <a:pt x="0" y="2237155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ECB373-FE53-4714-8BA6-043C52FC0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2012" y="3433493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08EC3CD-B42A-1675-39F6-1E9C95DB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13" y="2671853"/>
            <a:ext cx="2162287" cy="17246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D0255F-1CF4-3573-7A73-55F626701BD3}"/>
              </a:ext>
            </a:extLst>
          </p:cNvPr>
          <p:cNvSpPr txBox="1"/>
          <p:nvPr/>
        </p:nvSpPr>
        <p:spPr>
          <a:xfrm>
            <a:off x="6259144" y="1803054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= 4.795mm, b = 0.508mm,</a:t>
            </a:r>
          </a:p>
          <a:p>
            <a:r>
              <a:rPr lang="pt-BR" dirty="0"/>
              <a:t>ϵr = 2.2 e μr = 1</a:t>
            </a:r>
          </a:p>
        </p:txBody>
      </p:sp>
    </p:spTree>
    <p:extLst>
      <p:ext uri="{BB962C8B-B14F-4D97-AF65-F5344CB8AC3E}">
        <p14:creationId xmlns:p14="http://schemas.microsoft.com/office/powerpoint/2010/main" val="32984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55D34-5904-07F1-C79F-38740006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4A732-E930-2E11-5F48-2FCA1372C9D0}"/>
              </a:ext>
            </a:extLst>
          </p:cNvPr>
          <p:cNvSpPr txBox="1"/>
          <p:nvPr/>
        </p:nvSpPr>
        <p:spPr>
          <a:xfrm>
            <a:off x="4487101" y="22728"/>
            <a:ext cx="4569803" cy="2369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Guia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retangular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metálico</a:t>
            </a:r>
            <a:r>
              <a:rPr lang="en-US" sz="5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oco</a:t>
            </a:r>
            <a:endParaRPr lang="en-US" sz="5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Picture 5" descr="A drawing of a triangular object&#10;&#10;AI-generated content may be incorrect.">
            <a:extLst>
              <a:ext uri="{FF2B5EF4-FFF2-40B4-BE49-F238E27FC236}">
                <a16:creationId xmlns:a16="http://schemas.microsoft.com/office/drawing/2014/main" id="{C57B2C00-A11B-853D-3651-25FB81888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67" y="2671234"/>
            <a:ext cx="6627350" cy="35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0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EC24-60D4-809F-BC13-CCBDC446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0F85D1-D1BC-F520-EF18-E3F7035A8830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7322CBBC-1053-7D21-2FB3-DAD5DA791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85" y="3319545"/>
            <a:ext cx="3466351" cy="1500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A3DFD0-FBD9-A235-EE6C-D4EAC6BAF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42E920-FB41-9B72-2BFA-3FF43221473A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L =16mm, ϵr = 1 e μr = 1</a:t>
            </a:r>
          </a:p>
        </p:txBody>
      </p:sp>
      <p:pic>
        <p:nvPicPr>
          <p:cNvPr id="13" name="Picture 1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624AC60-4526-8DDA-6A1E-398FF47C9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15" y="1535731"/>
            <a:ext cx="6896639" cy="431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68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C4941-AE0F-C374-8BBE-5852C61B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CFA386-B2E2-C5E7-5AC5-30BF088C76EB}"/>
              </a:ext>
            </a:extLst>
          </p:cNvPr>
          <p:cNvSpPr txBox="1"/>
          <p:nvPr/>
        </p:nvSpPr>
        <p:spPr>
          <a:xfrm>
            <a:off x="1086414" y="398352"/>
            <a:ext cx="75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Guia retangular metálico oco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E9D79-7147-DAB0-FCAC-DF0DA02E4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5" y="1746623"/>
            <a:ext cx="1495634" cy="1238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006C52-445B-CF39-B213-0464141EC5FC}"/>
              </a:ext>
            </a:extLst>
          </p:cNvPr>
          <p:cNvSpPr txBox="1"/>
          <p:nvPr/>
        </p:nvSpPr>
        <p:spPr>
          <a:xfrm>
            <a:off x="734009" y="1010932"/>
            <a:ext cx="3257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 = 10.668mm, b = 4.31mm, </a:t>
            </a:r>
          </a:p>
          <a:p>
            <a:r>
              <a:rPr lang="pt-BR" dirty="0"/>
              <a:t>L =16mm, ϵr = 1 e μr = 1</a:t>
            </a:r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58E0FF40-E15D-396B-785D-62F3DE5A2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49" y="1746623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3840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568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Trebuchet MS</vt:lpstr>
      <vt:lpstr>Wingdings 3</vt:lpstr>
      <vt:lpstr>Facet</vt:lpstr>
      <vt:lpstr>Guias retangulares metálicos e guias de substrato integrado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Lucivaldo Barbosa</dc:creator>
  <cp:lastModifiedBy>Lucivaldo Barbosa</cp:lastModifiedBy>
  <cp:revision>2</cp:revision>
  <dcterms:created xsi:type="dcterms:W3CDTF">2025-04-15T23:21:09Z</dcterms:created>
  <dcterms:modified xsi:type="dcterms:W3CDTF">2025-04-16T14:15:23Z</dcterms:modified>
</cp:coreProperties>
</file>